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handoutMasterIdLst>
    <p:handoutMasterId r:id="rId115"/>
  </p:handoutMasterIdLst>
  <p:sldIdLst>
    <p:sldId id="959" r:id="rId2"/>
    <p:sldId id="258" r:id="rId3"/>
    <p:sldId id="960" r:id="rId4"/>
    <p:sldId id="961" r:id="rId5"/>
    <p:sldId id="962" r:id="rId6"/>
    <p:sldId id="260" r:id="rId7"/>
    <p:sldId id="261" r:id="rId8"/>
    <p:sldId id="263" r:id="rId9"/>
    <p:sldId id="935" r:id="rId10"/>
    <p:sldId id="936" r:id="rId11"/>
    <p:sldId id="937" r:id="rId12"/>
    <p:sldId id="939" r:id="rId13"/>
    <p:sldId id="940" r:id="rId14"/>
    <p:sldId id="941" r:id="rId15"/>
    <p:sldId id="963" r:id="rId16"/>
    <p:sldId id="964" r:id="rId17"/>
    <p:sldId id="965" r:id="rId18"/>
    <p:sldId id="966" r:id="rId19"/>
    <p:sldId id="958" r:id="rId20"/>
    <p:sldId id="262" r:id="rId21"/>
    <p:sldId id="267" r:id="rId22"/>
    <p:sldId id="1105" r:id="rId23"/>
    <p:sldId id="1106" r:id="rId24"/>
    <p:sldId id="1107" r:id="rId25"/>
    <p:sldId id="292" r:id="rId26"/>
    <p:sldId id="967" r:id="rId27"/>
    <p:sldId id="968" r:id="rId28"/>
    <p:sldId id="969" r:id="rId29"/>
    <p:sldId id="970" r:id="rId30"/>
    <p:sldId id="971" r:id="rId31"/>
    <p:sldId id="972" r:id="rId32"/>
    <p:sldId id="973" r:id="rId33"/>
    <p:sldId id="310" r:id="rId34"/>
    <p:sldId id="381" r:id="rId35"/>
    <p:sldId id="974" r:id="rId36"/>
    <p:sldId id="975" r:id="rId37"/>
    <p:sldId id="976" r:id="rId38"/>
    <p:sldId id="914" r:id="rId39"/>
    <p:sldId id="926" r:id="rId40"/>
    <p:sldId id="920" r:id="rId41"/>
    <p:sldId id="921" r:id="rId42"/>
    <p:sldId id="922" r:id="rId43"/>
    <p:sldId id="945" r:id="rId44"/>
    <p:sldId id="946" r:id="rId45"/>
    <p:sldId id="947" r:id="rId46"/>
    <p:sldId id="948" r:id="rId47"/>
    <p:sldId id="949" r:id="rId48"/>
    <p:sldId id="956" r:id="rId49"/>
    <p:sldId id="950" r:id="rId50"/>
    <p:sldId id="951" r:id="rId51"/>
    <p:sldId id="952" r:id="rId52"/>
    <p:sldId id="953" r:id="rId53"/>
    <p:sldId id="954" r:id="rId54"/>
    <p:sldId id="955" r:id="rId55"/>
    <p:sldId id="924" r:id="rId56"/>
    <p:sldId id="1010" r:id="rId57"/>
    <p:sldId id="1009" r:id="rId58"/>
    <p:sldId id="1011" r:id="rId59"/>
    <p:sldId id="431" r:id="rId60"/>
    <p:sldId id="1012" r:id="rId61"/>
    <p:sldId id="1104" r:id="rId62"/>
    <p:sldId id="1013" r:id="rId63"/>
    <p:sldId id="1014" r:id="rId64"/>
    <p:sldId id="1015" r:id="rId65"/>
    <p:sldId id="1016" r:id="rId66"/>
    <p:sldId id="1017" r:id="rId67"/>
    <p:sldId id="1018" r:id="rId68"/>
    <p:sldId id="1019" r:id="rId69"/>
    <p:sldId id="1020" r:id="rId70"/>
    <p:sldId id="1022" r:id="rId71"/>
    <p:sldId id="1023" r:id="rId72"/>
    <p:sldId id="1037" r:id="rId73"/>
    <p:sldId id="1038" r:id="rId74"/>
    <p:sldId id="1039" r:id="rId75"/>
    <p:sldId id="1040" r:id="rId76"/>
    <p:sldId id="1041" r:id="rId77"/>
    <p:sldId id="1042" r:id="rId78"/>
    <p:sldId id="1043" r:id="rId79"/>
    <p:sldId id="1044" r:id="rId80"/>
    <p:sldId id="1045" r:id="rId81"/>
    <p:sldId id="1030" r:id="rId82"/>
    <p:sldId id="1031" r:id="rId83"/>
    <p:sldId id="1032" r:id="rId84"/>
    <p:sldId id="1033" r:id="rId85"/>
    <p:sldId id="301" r:id="rId86"/>
    <p:sldId id="295" r:id="rId87"/>
    <p:sldId id="1103" r:id="rId88"/>
    <p:sldId id="1035" r:id="rId89"/>
    <p:sldId id="296" r:id="rId90"/>
    <p:sldId id="297" r:id="rId91"/>
    <p:sldId id="298" r:id="rId92"/>
    <p:sldId id="299" r:id="rId93"/>
    <p:sldId id="300" r:id="rId94"/>
    <p:sldId id="1024" r:id="rId95"/>
    <p:sldId id="1025" r:id="rId96"/>
    <p:sldId id="1026" r:id="rId97"/>
    <p:sldId id="284" r:id="rId98"/>
    <p:sldId id="1027" r:id="rId99"/>
    <p:sldId id="1028" r:id="rId100"/>
    <p:sldId id="276" r:id="rId101"/>
    <p:sldId id="285" r:id="rId102"/>
    <p:sldId id="286" r:id="rId103"/>
    <p:sldId id="1029" r:id="rId104"/>
    <p:sldId id="288" r:id="rId105"/>
    <p:sldId id="277" r:id="rId106"/>
    <p:sldId id="289" r:id="rId107"/>
    <p:sldId id="278" r:id="rId108"/>
    <p:sldId id="290" r:id="rId109"/>
    <p:sldId id="279" r:id="rId110"/>
    <p:sldId id="280" r:id="rId111"/>
    <p:sldId id="291" r:id="rId112"/>
    <p:sldId id="1046"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48" d="100"/>
          <a:sy n="48" d="100"/>
        </p:scale>
        <p:origin x="7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viewProps" Target="viewProps.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87" Type="http://schemas.openxmlformats.org/officeDocument/2006/relationships/slide" Target="slides/slide86.xml" /><Relationship Id="rId102" Type="http://schemas.openxmlformats.org/officeDocument/2006/relationships/slide" Target="slides/slide101.xml" /><Relationship Id="rId110" Type="http://schemas.openxmlformats.org/officeDocument/2006/relationships/slide" Target="slides/slide109.xml" /><Relationship Id="rId115" Type="http://schemas.openxmlformats.org/officeDocument/2006/relationships/handoutMaster" Target="handoutMasters/handoutMaster1.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90" Type="http://schemas.openxmlformats.org/officeDocument/2006/relationships/slide" Target="slides/slide89.xml" /><Relationship Id="rId95" Type="http://schemas.openxmlformats.org/officeDocument/2006/relationships/slide" Target="slides/slide94.xml" /><Relationship Id="rId19" Type="http://schemas.openxmlformats.org/officeDocument/2006/relationships/slide" Target="slides/slide1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13" Type="http://schemas.openxmlformats.org/officeDocument/2006/relationships/slide" Target="slides/slide112.xml" /><Relationship Id="rId118" Type="http://schemas.openxmlformats.org/officeDocument/2006/relationships/theme" Target="theme/theme1.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93" Type="http://schemas.openxmlformats.org/officeDocument/2006/relationships/slide" Target="slides/slide92.xml" /><Relationship Id="rId98" Type="http://schemas.openxmlformats.org/officeDocument/2006/relationships/slide" Target="slides/slide97.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slide" Target="slides/slide102.xml" /><Relationship Id="rId108" Type="http://schemas.openxmlformats.org/officeDocument/2006/relationships/slide" Target="slides/slide107.xml" /><Relationship Id="rId116" Type="http://schemas.openxmlformats.org/officeDocument/2006/relationships/presProps" Target="presProps.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11" Type="http://schemas.openxmlformats.org/officeDocument/2006/relationships/slide" Target="slides/slide110.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slide" Target="slides/slide105.xml" /><Relationship Id="rId114" Type="http://schemas.openxmlformats.org/officeDocument/2006/relationships/notesMaster" Target="notesMasters/notesMaster1.xml" /><Relationship Id="rId119" Type="http://schemas.openxmlformats.org/officeDocument/2006/relationships/tableStyles" Target="tableStyles.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29" Type="http://schemas.openxmlformats.org/officeDocument/2006/relationships/slide" Target="slides/slide28.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EC183B-9012-446D-87CC-EC3264EF92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BBB1B82-F1E6-4916-9C4A-55135A44A69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876561-D700-47CF-83BE-8A01B421AA59}" type="datetimeFigureOut">
              <a:rPr lang="en-IN" smtClean="0"/>
              <a:t>13-09-2023</a:t>
            </a:fld>
            <a:endParaRPr lang="en-IN"/>
          </a:p>
        </p:txBody>
      </p:sp>
      <p:sp>
        <p:nvSpPr>
          <p:cNvPr id="4" name="Footer Placeholder 3">
            <a:extLst>
              <a:ext uri="{FF2B5EF4-FFF2-40B4-BE49-F238E27FC236}">
                <a16:creationId xmlns:a16="http://schemas.microsoft.com/office/drawing/2014/main" id="{F9C1301C-E7FA-4319-9184-6C5CD8D716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9DAD5F20-D41F-40DA-80C4-5299C2A9242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0E0B3C-07CA-413C-A964-EF21215A0906}" type="slidenum">
              <a:rPr lang="en-IN" smtClean="0"/>
              <a:t>‹#›</a:t>
            </a:fld>
            <a:endParaRPr lang="en-IN"/>
          </a:p>
        </p:txBody>
      </p:sp>
    </p:spTree>
    <p:extLst>
      <p:ext uri="{BB962C8B-B14F-4D97-AF65-F5344CB8AC3E}">
        <p14:creationId xmlns:p14="http://schemas.microsoft.com/office/powerpoint/2010/main" val="226606733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3D693-3559-4F55-B63A-9647E0B227C1}" type="datetimeFigureOut">
              <a:rPr lang="en-IN" smtClean="0"/>
              <a:t>13-09-2023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069F9E-F5E2-4788-BF91-041079EB9715}" type="slidenum">
              <a:rPr lang="en-IN" smtClean="0"/>
              <a:t>‹#›</a:t>
            </a:fld>
            <a:endParaRPr lang="en-IN"/>
          </a:p>
        </p:txBody>
      </p:sp>
    </p:spTree>
    <p:extLst>
      <p:ext uri="{BB962C8B-B14F-4D97-AF65-F5344CB8AC3E}">
        <p14:creationId xmlns:p14="http://schemas.microsoft.com/office/powerpoint/2010/main" val="15232075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2"/>
          <p:cNvSpPr>
            <a:spLocks noGrp="1" noRot="1" noChangeAspect="1" noTextEdit="1"/>
          </p:cNvSpPr>
          <p:nvPr>
            <p:ph type="sldImg"/>
          </p:nvPr>
        </p:nvSpPr>
        <p:spPr/>
      </p:sp>
      <p:sp>
        <p:nvSpPr>
          <p:cNvPr id="93188" name="Rectangle 3"/>
          <p:cNvSpPr>
            <a:spLocks noGrp="1"/>
          </p:cNvSpPr>
          <p:nvPr>
            <p:ph type="body" idx="1"/>
          </p:nvPr>
        </p:nvSpPr>
        <p:spPr/>
        <p:txBody>
          <a:bodyPr wrap="square" lIns="91440" tIns="45720" rIns="91440" bIns="45720" anchor="t" anchorCtr="0"/>
          <a:lstStyle/>
          <a:p>
            <a:pPr lvl="0" eaLnBrk="1" hangingPunct="1"/>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Rot="1" noChangeAspect="1" noTextEdit="1"/>
          </p:cNvSpPr>
          <p:nvPr>
            <p:ph type="sldImg"/>
          </p:nvPr>
        </p:nvSpPr>
        <p:spPr/>
      </p:sp>
      <p:sp>
        <p:nvSpPr>
          <p:cNvPr id="102404" name="Rectangle 3"/>
          <p:cNvSpPr>
            <a:spLocks noGrp="1"/>
          </p:cNvSpPr>
          <p:nvPr>
            <p:ph type="body" idx="1"/>
          </p:nvPr>
        </p:nvSpPr>
        <p:spPr/>
        <p:txBody>
          <a:bodyPr wrap="square" lIns="91440" tIns="45720" rIns="91440" bIns="45720" anchor="t" anchorCtr="0"/>
          <a:lstStyle/>
          <a:p>
            <a:pPr lvl="0" eaLnBrk="1" hangingPunct="1"/>
            <a:endParaRPr dirty="0"/>
          </a:p>
        </p:txBody>
      </p:sp>
    </p:spTree>
    <p:extLst>
      <p:ext uri="{BB962C8B-B14F-4D97-AF65-F5344CB8AC3E}">
        <p14:creationId xmlns:p14="http://schemas.microsoft.com/office/powerpoint/2010/main" val="771369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Rot="1" noChangeAspect="1" noTextEdit="1"/>
          </p:cNvSpPr>
          <p:nvPr>
            <p:ph type="sldImg"/>
          </p:nvPr>
        </p:nvSpPr>
        <p:spPr/>
      </p:sp>
      <p:sp>
        <p:nvSpPr>
          <p:cNvPr id="102404" name="Rectangle 3"/>
          <p:cNvSpPr>
            <a:spLocks noGrp="1"/>
          </p:cNvSpPr>
          <p:nvPr>
            <p:ph type="body" idx="1"/>
          </p:nvPr>
        </p:nvSpPr>
        <p:spPr/>
        <p:txBody>
          <a:bodyPr wrap="square" lIns="91440" tIns="45720" rIns="91440" bIns="45720" anchor="t" anchorCtr="0"/>
          <a:lstStyle/>
          <a:p>
            <a:pPr lvl="0" eaLnBrk="1" hangingPunct="1"/>
            <a:endParaRPr dirty="0"/>
          </a:p>
        </p:txBody>
      </p:sp>
    </p:spTree>
    <p:extLst>
      <p:ext uri="{BB962C8B-B14F-4D97-AF65-F5344CB8AC3E}">
        <p14:creationId xmlns:p14="http://schemas.microsoft.com/office/powerpoint/2010/main" val="3390087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Rot="1" noChangeAspect="1" noTextEdit="1"/>
          </p:cNvSpPr>
          <p:nvPr>
            <p:ph type="sldImg"/>
          </p:nvPr>
        </p:nvSpPr>
        <p:spPr/>
      </p:sp>
      <p:sp>
        <p:nvSpPr>
          <p:cNvPr id="102404" name="Rectangle 3"/>
          <p:cNvSpPr>
            <a:spLocks noGrp="1"/>
          </p:cNvSpPr>
          <p:nvPr>
            <p:ph type="body" idx="1"/>
          </p:nvPr>
        </p:nvSpPr>
        <p:spPr/>
        <p:txBody>
          <a:bodyPr wrap="square" lIns="91440" tIns="45720" rIns="91440" bIns="45720" anchor="t" anchorCtr="0"/>
          <a:lstStyle/>
          <a:p>
            <a:pPr lvl="0" eaLnBrk="1" hangingPunct="1"/>
            <a:endParaRPr dirty="0"/>
          </a:p>
        </p:txBody>
      </p:sp>
    </p:spTree>
    <p:extLst>
      <p:ext uri="{BB962C8B-B14F-4D97-AF65-F5344CB8AC3E}">
        <p14:creationId xmlns:p14="http://schemas.microsoft.com/office/powerpoint/2010/main" val="173412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Rot="1" noChangeAspect="1" noTextEdit="1"/>
          </p:cNvSpPr>
          <p:nvPr>
            <p:ph type="sldImg"/>
          </p:nvPr>
        </p:nvSpPr>
        <p:spPr/>
      </p:sp>
      <p:sp>
        <p:nvSpPr>
          <p:cNvPr id="102404" name="Rectangle 3"/>
          <p:cNvSpPr>
            <a:spLocks noGrp="1"/>
          </p:cNvSpPr>
          <p:nvPr>
            <p:ph type="body" idx="1"/>
          </p:nvPr>
        </p:nvSpPr>
        <p:spPr/>
        <p:txBody>
          <a:bodyPr wrap="square" lIns="91440" tIns="45720" rIns="91440" bIns="45720" anchor="t" anchorCtr="0"/>
          <a:lstStyle/>
          <a:p>
            <a:pPr lvl="0" eaLnBrk="1" hangingPunct="1"/>
            <a:endParaRPr dirty="0"/>
          </a:p>
        </p:txBody>
      </p:sp>
    </p:spTree>
    <p:extLst>
      <p:ext uri="{BB962C8B-B14F-4D97-AF65-F5344CB8AC3E}">
        <p14:creationId xmlns:p14="http://schemas.microsoft.com/office/powerpoint/2010/main" val="2933042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Rot="1" noChangeAspect="1" noTextEdit="1"/>
          </p:cNvSpPr>
          <p:nvPr>
            <p:ph type="sldImg"/>
          </p:nvPr>
        </p:nvSpPr>
        <p:spPr/>
      </p:sp>
      <p:sp>
        <p:nvSpPr>
          <p:cNvPr id="102404" name="Rectangle 3"/>
          <p:cNvSpPr>
            <a:spLocks noGrp="1"/>
          </p:cNvSpPr>
          <p:nvPr>
            <p:ph type="body" idx="1"/>
          </p:nvPr>
        </p:nvSpPr>
        <p:spPr/>
        <p:txBody>
          <a:bodyPr wrap="square" lIns="91440" tIns="45720" rIns="91440" bIns="45720" anchor="t" anchorCtr="0"/>
          <a:lstStyle/>
          <a:p>
            <a:pPr lvl="0" eaLnBrk="1" hangingPunct="1"/>
            <a:endParaRPr dirty="0"/>
          </a:p>
        </p:txBody>
      </p:sp>
    </p:spTree>
    <p:extLst>
      <p:ext uri="{BB962C8B-B14F-4D97-AF65-F5344CB8AC3E}">
        <p14:creationId xmlns:p14="http://schemas.microsoft.com/office/powerpoint/2010/main" val="2849974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Rot="1" noChangeAspect="1" noTextEdit="1"/>
          </p:cNvSpPr>
          <p:nvPr>
            <p:ph type="sldImg"/>
          </p:nvPr>
        </p:nvSpPr>
        <p:spPr/>
      </p:sp>
      <p:sp>
        <p:nvSpPr>
          <p:cNvPr id="102404" name="Rectangle 3"/>
          <p:cNvSpPr>
            <a:spLocks noGrp="1"/>
          </p:cNvSpPr>
          <p:nvPr>
            <p:ph type="body" idx="1"/>
          </p:nvPr>
        </p:nvSpPr>
        <p:spPr/>
        <p:txBody>
          <a:bodyPr wrap="square" lIns="91440" tIns="45720" rIns="91440" bIns="45720" anchor="t" anchorCtr="0"/>
          <a:lstStyle/>
          <a:p>
            <a:pPr lvl="0" eaLnBrk="1" hangingPunct="1"/>
            <a:endParaRPr dirty="0"/>
          </a:p>
        </p:txBody>
      </p:sp>
    </p:spTree>
    <p:extLst>
      <p:ext uri="{BB962C8B-B14F-4D97-AF65-F5344CB8AC3E}">
        <p14:creationId xmlns:p14="http://schemas.microsoft.com/office/powerpoint/2010/main" val="3187855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Rot="1" noChangeAspect="1" noTextEdit="1"/>
          </p:cNvSpPr>
          <p:nvPr>
            <p:ph type="sldImg"/>
          </p:nvPr>
        </p:nvSpPr>
        <p:spPr/>
      </p:sp>
      <p:sp>
        <p:nvSpPr>
          <p:cNvPr id="102404" name="Rectangle 3"/>
          <p:cNvSpPr>
            <a:spLocks noGrp="1"/>
          </p:cNvSpPr>
          <p:nvPr>
            <p:ph type="body" idx="1"/>
          </p:nvPr>
        </p:nvSpPr>
        <p:spPr/>
        <p:txBody>
          <a:bodyPr wrap="square" lIns="91440" tIns="45720" rIns="91440" bIns="45720" anchor="t" anchorCtr="0"/>
          <a:lstStyle/>
          <a:p>
            <a:pPr lvl="0" eaLnBrk="1" hangingPunct="1"/>
            <a:endParaRPr dirty="0"/>
          </a:p>
        </p:txBody>
      </p:sp>
    </p:spTree>
    <p:extLst>
      <p:ext uri="{BB962C8B-B14F-4D97-AF65-F5344CB8AC3E}">
        <p14:creationId xmlns:p14="http://schemas.microsoft.com/office/powerpoint/2010/main" val="2228403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Rot="1" noChangeAspect="1" noTextEdit="1"/>
          </p:cNvSpPr>
          <p:nvPr>
            <p:ph type="sldImg"/>
          </p:nvPr>
        </p:nvSpPr>
        <p:spPr/>
      </p:sp>
      <p:sp>
        <p:nvSpPr>
          <p:cNvPr id="102404" name="Rectangle 3"/>
          <p:cNvSpPr>
            <a:spLocks noGrp="1"/>
          </p:cNvSpPr>
          <p:nvPr>
            <p:ph type="body" idx="1"/>
          </p:nvPr>
        </p:nvSpPr>
        <p:spPr/>
        <p:txBody>
          <a:bodyPr wrap="square" lIns="91440" tIns="45720" rIns="91440" bIns="45720" anchor="t" anchorCtr="0"/>
          <a:lstStyle/>
          <a:p>
            <a:pPr lvl="0" eaLnBrk="1" hangingPunct="1"/>
            <a:endParaRPr dirty="0"/>
          </a:p>
        </p:txBody>
      </p:sp>
    </p:spTree>
    <p:extLst>
      <p:ext uri="{BB962C8B-B14F-4D97-AF65-F5344CB8AC3E}">
        <p14:creationId xmlns:p14="http://schemas.microsoft.com/office/powerpoint/2010/main" val="3996134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2"/>
          <p:cNvSpPr>
            <a:spLocks noGrp="1" noRot="1" noChangeAspect="1" noTextEdit="1"/>
          </p:cNvSpPr>
          <p:nvPr>
            <p:ph type="sldImg"/>
          </p:nvPr>
        </p:nvSpPr>
        <p:spPr/>
      </p:sp>
      <p:sp>
        <p:nvSpPr>
          <p:cNvPr id="103428" name="Rectangle 3"/>
          <p:cNvSpPr>
            <a:spLocks noGrp="1"/>
          </p:cNvSpPr>
          <p:nvPr>
            <p:ph type="body" idx="1"/>
          </p:nvPr>
        </p:nvSpPr>
        <p:spPr/>
        <p:txBody>
          <a:bodyPr wrap="square" lIns="91440" tIns="45720" rIns="91440" bIns="45720" anchor="t" anchorCtr="0"/>
          <a:lstStyle/>
          <a:p>
            <a:pPr lvl="0" eaLnBrk="1" hangingPunct="1"/>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EAA4E203-620B-DAEB-44CE-9A4F86DE0156}"/>
              </a:ext>
            </a:extLst>
          </p:cNvPr>
          <p:cNvSpPr>
            <a:spLocks noGrp="1" noRot="1" noChangeAspect="1" noTextEdit="1"/>
          </p:cNvSpPr>
          <p:nvPr>
            <p:ph type="sldImg"/>
          </p:nvPr>
        </p:nvSpPr>
        <p:spPr>
          <a:ln/>
        </p:spPr>
      </p:sp>
      <p:sp>
        <p:nvSpPr>
          <p:cNvPr id="9219" name="Notes Placeholder 2">
            <a:extLst>
              <a:ext uri="{FF2B5EF4-FFF2-40B4-BE49-F238E27FC236}">
                <a16:creationId xmlns:a16="http://schemas.microsoft.com/office/drawing/2014/main" id="{2338C764-9E4C-07BB-C58D-1A3EAE6D452B}"/>
              </a:ext>
            </a:extLst>
          </p:cNvPr>
          <p:cNvSpPr>
            <a:spLocks noGrp="1"/>
          </p:cNvSpPr>
          <p:nvPr>
            <p:ph type="body" idx="1"/>
          </p:nvPr>
        </p:nvSpPr>
        <p:spPr>
          <a:xfrm>
            <a:off x="1023938" y="3371850"/>
            <a:ext cx="8186737" cy="60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Ex: Hiker trying to get down a mountain. It’s impossible to know which direction to go in, but there’s one thing she can know: if she’s going down (making progress) or going up (losing progress). Eventually, if she keeps taking steps that lead her downwards, she’ll reach the base.</a:t>
            </a:r>
          </a:p>
          <a:p>
            <a:endParaRPr lang="en-US" altLang="en-US">
              <a:latin typeface="Arial" panose="020B0604020202020204" pitchFamily="34" charset="0"/>
            </a:endParaRPr>
          </a:p>
        </p:txBody>
      </p:sp>
      <p:sp>
        <p:nvSpPr>
          <p:cNvPr id="9220" name="Slide Number Placeholder 3">
            <a:extLst>
              <a:ext uri="{FF2B5EF4-FFF2-40B4-BE49-F238E27FC236}">
                <a16:creationId xmlns:a16="http://schemas.microsoft.com/office/drawing/2014/main" id="{9346243D-3873-DB3D-63F8-438A835FBC9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3200">
                <a:solidFill>
                  <a:schemeClr val="tx1"/>
                </a:solidFill>
                <a:latin typeface="Palatino Linotype" panose="02040502050505030304" pitchFamily="18" charset="0"/>
              </a:defRPr>
            </a:lvl1pPr>
            <a:lvl2pPr marL="742950" indent="-285750" defTabSz="990600">
              <a:defRPr sz="3200">
                <a:solidFill>
                  <a:schemeClr val="tx1"/>
                </a:solidFill>
                <a:latin typeface="Palatino Linotype" panose="02040502050505030304" pitchFamily="18" charset="0"/>
              </a:defRPr>
            </a:lvl2pPr>
            <a:lvl3pPr marL="1143000" indent="-228600" defTabSz="990600">
              <a:defRPr sz="3200">
                <a:solidFill>
                  <a:schemeClr val="tx1"/>
                </a:solidFill>
                <a:latin typeface="Palatino Linotype" panose="02040502050505030304" pitchFamily="18" charset="0"/>
              </a:defRPr>
            </a:lvl3pPr>
            <a:lvl4pPr marL="1600200" indent="-228600" defTabSz="990600">
              <a:defRPr sz="3200">
                <a:solidFill>
                  <a:schemeClr val="tx1"/>
                </a:solidFill>
                <a:latin typeface="Palatino Linotype" panose="02040502050505030304" pitchFamily="18" charset="0"/>
              </a:defRPr>
            </a:lvl4pPr>
            <a:lvl5pPr marL="2057400" indent="-228600" defTabSz="990600">
              <a:defRPr sz="3200">
                <a:solidFill>
                  <a:schemeClr val="tx1"/>
                </a:solidFill>
                <a:latin typeface="Palatino Linotype" panose="02040502050505030304" pitchFamily="18" charset="0"/>
              </a:defRPr>
            </a:lvl5pPr>
            <a:lvl6pPr marL="2514600" indent="-228600" defTabSz="990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defTabSz="990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defTabSz="990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defTabSz="990600" eaLnBrk="0" fontAlgn="base" hangingPunct="0">
              <a:spcBef>
                <a:spcPct val="0"/>
              </a:spcBef>
              <a:spcAft>
                <a:spcPct val="0"/>
              </a:spcAft>
              <a:defRPr sz="3200">
                <a:solidFill>
                  <a:schemeClr val="tx1"/>
                </a:solidFill>
                <a:latin typeface="Palatino Linotype" panose="02040502050505030304" pitchFamily="18" charset="0"/>
              </a:defRPr>
            </a:lvl9pPr>
          </a:lstStyle>
          <a:p>
            <a:fld id="{825BBE08-D1BC-4964-8AFB-3E118828399F}" type="slidenum">
              <a:rPr lang="tr-TR" altLang="en-US" sz="1300">
                <a:latin typeface="Arial" panose="020B0604020202020204" pitchFamily="34" charset="0"/>
              </a:rPr>
              <a:pPr/>
              <a:t>95</a:t>
            </a:fld>
            <a:endParaRPr lang="tr-TR" altLang="en-US" sz="130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2"/>
          <p:cNvSpPr>
            <a:spLocks noGrp="1" noRot="1" noChangeAspect="1" noTextEdit="1"/>
          </p:cNvSpPr>
          <p:nvPr>
            <p:ph type="sldImg"/>
          </p:nvPr>
        </p:nvSpPr>
        <p:spPr/>
      </p:sp>
      <p:sp>
        <p:nvSpPr>
          <p:cNvPr id="105476" name="Rectangle 3"/>
          <p:cNvSpPr>
            <a:spLocks noGrp="1"/>
          </p:cNvSpPr>
          <p:nvPr>
            <p:ph type="body" idx="1"/>
          </p:nvPr>
        </p:nvSpPr>
        <p:spPr/>
        <p:txBody>
          <a:bodyPr wrap="square" lIns="91440" tIns="45720" rIns="91440" bIns="45720" anchor="t" anchorCtr="0"/>
          <a:lstStyle/>
          <a:p>
            <a:pPr lvl="0" eaLnBrk="1" hangingPunct="1"/>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p:cNvSpPr>
            <a:spLocks noGrp="1" noRot="1" noChangeAspect="1" noTextEdit="1"/>
          </p:cNvSpPr>
          <p:nvPr>
            <p:ph type="sldImg"/>
          </p:nvPr>
        </p:nvSpPr>
        <p:spPr/>
      </p:sp>
      <p:sp>
        <p:nvSpPr>
          <p:cNvPr id="99332" name="Rectangle 3"/>
          <p:cNvSpPr>
            <a:spLocks noGrp="1"/>
          </p:cNvSpPr>
          <p:nvPr>
            <p:ph type="body" idx="1"/>
          </p:nvPr>
        </p:nvSpPr>
        <p:spPr/>
        <p:txBody>
          <a:bodyPr wrap="square" lIns="91440" tIns="45720" rIns="91440" bIns="45720" anchor="t" anchorCtr="0"/>
          <a:lstStyle/>
          <a:p>
            <a:pPr lvl="0" eaLnBrk="1" hangingPunct="1"/>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2"/>
          <p:cNvSpPr>
            <a:spLocks noGrp="1" noRot="1" noChangeAspect="1" noTextEdit="1"/>
          </p:cNvSpPr>
          <p:nvPr>
            <p:ph type="sldImg"/>
          </p:nvPr>
        </p:nvSpPr>
        <p:spPr/>
      </p:sp>
      <p:sp>
        <p:nvSpPr>
          <p:cNvPr id="100356" name="Rectangle 3"/>
          <p:cNvSpPr>
            <a:spLocks noGrp="1"/>
          </p:cNvSpPr>
          <p:nvPr>
            <p:ph type="body" idx="1"/>
          </p:nvPr>
        </p:nvSpPr>
        <p:spPr/>
        <p:txBody>
          <a:bodyPr wrap="square" lIns="91440" tIns="45720" rIns="91440" bIns="45720" anchor="t" anchorCtr="0"/>
          <a:lstStyle/>
          <a:p>
            <a:pPr lvl="0" eaLnBrk="1" hangingPunct="1"/>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2"/>
          <p:cNvSpPr>
            <a:spLocks noGrp="1" noRot="1" noChangeAspect="1" noTextEdit="1"/>
          </p:cNvSpPr>
          <p:nvPr>
            <p:ph type="sldImg"/>
          </p:nvPr>
        </p:nvSpPr>
        <p:spPr/>
      </p:sp>
      <p:sp>
        <p:nvSpPr>
          <p:cNvPr id="101380" name="Rectangle 3"/>
          <p:cNvSpPr>
            <a:spLocks noGrp="1"/>
          </p:cNvSpPr>
          <p:nvPr>
            <p:ph type="body" idx="1"/>
          </p:nvPr>
        </p:nvSpPr>
        <p:spPr/>
        <p:txBody>
          <a:bodyPr wrap="square" lIns="91440" tIns="45720" rIns="91440" bIns="45720" anchor="t" anchorCtr="0"/>
          <a:lstStyle/>
          <a:p>
            <a:pPr lvl="0" eaLnBrk="1" hangingPunct="1"/>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Rot="1" noChangeAspect="1" noTextEdit="1"/>
          </p:cNvSpPr>
          <p:nvPr>
            <p:ph type="sldImg"/>
          </p:nvPr>
        </p:nvSpPr>
        <p:spPr/>
      </p:sp>
      <p:sp>
        <p:nvSpPr>
          <p:cNvPr id="102404" name="Rectangle 3"/>
          <p:cNvSpPr>
            <a:spLocks noGrp="1"/>
          </p:cNvSpPr>
          <p:nvPr>
            <p:ph type="body" idx="1"/>
          </p:nvPr>
        </p:nvSpPr>
        <p:spPr/>
        <p:txBody>
          <a:bodyPr wrap="square" lIns="91440" tIns="45720" rIns="91440" bIns="45720" anchor="t" anchorCtr="0"/>
          <a:lstStyle/>
          <a:p>
            <a:pPr lvl="0" eaLnBrk="1" hangingPunct="1"/>
            <a:endParaRPr dirty="0"/>
          </a:p>
        </p:txBody>
      </p:sp>
    </p:spTree>
    <p:extLst>
      <p:ext uri="{BB962C8B-B14F-4D97-AF65-F5344CB8AC3E}">
        <p14:creationId xmlns:p14="http://schemas.microsoft.com/office/powerpoint/2010/main" val="3889070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Rot="1" noChangeAspect="1" noTextEdit="1"/>
          </p:cNvSpPr>
          <p:nvPr>
            <p:ph type="sldImg"/>
          </p:nvPr>
        </p:nvSpPr>
        <p:spPr/>
      </p:sp>
      <p:sp>
        <p:nvSpPr>
          <p:cNvPr id="102404" name="Rectangle 3"/>
          <p:cNvSpPr>
            <a:spLocks noGrp="1"/>
          </p:cNvSpPr>
          <p:nvPr>
            <p:ph type="body" idx="1"/>
          </p:nvPr>
        </p:nvSpPr>
        <p:spPr/>
        <p:txBody>
          <a:bodyPr wrap="square" lIns="91440" tIns="45720" rIns="91440" bIns="45720" anchor="t" anchorCtr="0"/>
          <a:lstStyle/>
          <a:p>
            <a:pPr lvl="0" eaLnBrk="1" hangingPunct="1"/>
            <a:endParaRPr dirty="0"/>
          </a:p>
        </p:txBody>
      </p:sp>
    </p:spTree>
    <p:extLst>
      <p:ext uri="{BB962C8B-B14F-4D97-AF65-F5344CB8AC3E}">
        <p14:creationId xmlns:p14="http://schemas.microsoft.com/office/powerpoint/2010/main" val="317802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Rot="1" noChangeAspect="1" noTextEdit="1"/>
          </p:cNvSpPr>
          <p:nvPr>
            <p:ph type="sldImg"/>
          </p:nvPr>
        </p:nvSpPr>
        <p:spPr/>
      </p:sp>
      <p:sp>
        <p:nvSpPr>
          <p:cNvPr id="102404" name="Rectangle 3"/>
          <p:cNvSpPr>
            <a:spLocks noGrp="1"/>
          </p:cNvSpPr>
          <p:nvPr>
            <p:ph type="body" idx="1"/>
          </p:nvPr>
        </p:nvSpPr>
        <p:spPr/>
        <p:txBody>
          <a:bodyPr wrap="square" lIns="91440" tIns="45720" rIns="91440" bIns="45720" anchor="t" anchorCtr="0"/>
          <a:lstStyle/>
          <a:p>
            <a:pPr lvl="0" eaLnBrk="1" hangingPunct="1"/>
            <a:endParaRPr dirty="0"/>
          </a:p>
        </p:txBody>
      </p:sp>
    </p:spTree>
    <p:extLst>
      <p:ext uri="{BB962C8B-B14F-4D97-AF65-F5344CB8AC3E}">
        <p14:creationId xmlns:p14="http://schemas.microsoft.com/office/powerpoint/2010/main" val="853007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Rot="1" noChangeAspect="1" noTextEdit="1"/>
          </p:cNvSpPr>
          <p:nvPr>
            <p:ph type="sldImg"/>
          </p:nvPr>
        </p:nvSpPr>
        <p:spPr/>
      </p:sp>
      <p:sp>
        <p:nvSpPr>
          <p:cNvPr id="102404" name="Rectangle 3"/>
          <p:cNvSpPr>
            <a:spLocks noGrp="1"/>
          </p:cNvSpPr>
          <p:nvPr>
            <p:ph type="body" idx="1"/>
          </p:nvPr>
        </p:nvSpPr>
        <p:spPr/>
        <p:txBody>
          <a:bodyPr wrap="square" lIns="91440" tIns="45720" rIns="91440" bIns="45720" anchor="t" anchorCtr="0"/>
          <a:lstStyle/>
          <a:p>
            <a:pPr lvl="0" eaLnBrk="1" hangingPunct="1"/>
            <a:endParaRPr dirty="0"/>
          </a:p>
        </p:txBody>
      </p:sp>
    </p:spTree>
    <p:extLst>
      <p:ext uri="{BB962C8B-B14F-4D97-AF65-F5344CB8AC3E}">
        <p14:creationId xmlns:p14="http://schemas.microsoft.com/office/powerpoint/2010/main" val="1970288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4F3D8-01CC-BE55-31E6-E78E776407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566D9D7-8A85-FF98-0C86-0FEEAEF8AF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7F946D4-6B8E-C3B9-6DE3-F1CF40521BA3}"/>
              </a:ext>
            </a:extLst>
          </p:cNvPr>
          <p:cNvSpPr>
            <a:spLocks noGrp="1"/>
          </p:cNvSpPr>
          <p:nvPr>
            <p:ph type="dt" sz="half" idx="10"/>
          </p:nvPr>
        </p:nvSpPr>
        <p:spPr/>
        <p:txBody>
          <a:bodyPr/>
          <a:lstStyle/>
          <a:p>
            <a:fld id="{E1C38791-03CE-4CA7-9DE8-A3DCCDFB7E4E}" type="datetimeFigureOut">
              <a:rPr lang="en-IN" smtClean="0"/>
              <a:t>13-09-2023</a:t>
            </a:fld>
            <a:endParaRPr lang="en-IN"/>
          </a:p>
        </p:txBody>
      </p:sp>
      <p:sp>
        <p:nvSpPr>
          <p:cNvPr id="5" name="Footer Placeholder 4">
            <a:extLst>
              <a:ext uri="{FF2B5EF4-FFF2-40B4-BE49-F238E27FC236}">
                <a16:creationId xmlns:a16="http://schemas.microsoft.com/office/drawing/2014/main" id="{16AF2301-B302-A533-1D80-275744DE52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95EB8B-718E-053E-6873-12FEB512EDFF}"/>
              </a:ext>
            </a:extLst>
          </p:cNvPr>
          <p:cNvSpPr>
            <a:spLocks noGrp="1"/>
          </p:cNvSpPr>
          <p:nvPr>
            <p:ph type="sldNum" sz="quarter" idx="12"/>
          </p:nvPr>
        </p:nvSpPr>
        <p:spPr/>
        <p:txBody>
          <a:bodyPr/>
          <a:lstStyle/>
          <a:p>
            <a:fld id="{8FAEC4F1-2234-4CBF-8F42-54E95A3A6031}" type="slidenum">
              <a:rPr lang="en-IN" smtClean="0"/>
              <a:t>‹#›</a:t>
            </a:fld>
            <a:endParaRPr lang="en-IN"/>
          </a:p>
        </p:txBody>
      </p:sp>
    </p:spTree>
    <p:extLst>
      <p:ext uri="{BB962C8B-B14F-4D97-AF65-F5344CB8AC3E}">
        <p14:creationId xmlns:p14="http://schemas.microsoft.com/office/powerpoint/2010/main" val="135019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61B7D-693F-239E-D476-FA8F3E5EBA3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4363D0-63EA-781C-AC82-07EC8B656B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0976B3-A013-0CD7-C1F2-1ACAF489B5EC}"/>
              </a:ext>
            </a:extLst>
          </p:cNvPr>
          <p:cNvSpPr>
            <a:spLocks noGrp="1"/>
          </p:cNvSpPr>
          <p:nvPr>
            <p:ph type="dt" sz="half" idx="10"/>
          </p:nvPr>
        </p:nvSpPr>
        <p:spPr/>
        <p:txBody>
          <a:bodyPr/>
          <a:lstStyle/>
          <a:p>
            <a:fld id="{E1C38791-03CE-4CA7-9DE8-A3DCCDFB7E4E}" type="datetimeFigureOut">
              <a:rPr lang="en-IN" smtClean="0"/>
              <a:t>13-09-2023</a:t>
            </a:fld>
            <a:endParaRPr lang="en-IN"/>
          </a:p>
        </p:txBody>
      </p:sp>
      <p:sp>
        <p:nvSpPr>
          <p:cNvPr id="5" name="Footer Placeholder 4">
            <a:extLst>
              <a:ext uri="{FF2B5EF4-FFF2-40B4-BE49-F238E27FC236}">
                <a16:creationId xmlns:a16="http://schemas.microsoft.com/office/drawing/2014/main" id="{200AD9B3-4286-C065-1873-F068DEED41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256157-E4BC-1009-8629-2D7AC9CA816C}"/>
              </a:ext>
            </a:extLst>
          </p:cNvPr>
          <p:cNvSpPr>
            <a:spLocks noGrp="1"/>
          </p:cNvSpPr>
          <p:nvPr>
            <p:ph type="sldNum" sz="quarter" idx="12"/>
          </p:nvPr>
        </p:nvSpPr>
        <p:spPr/>
        <p:txBody>
          <a:bodyPr/>
          <a:lstStyle/>
          <a:p>
            <a:fld id="{8FAEC4F1-2234-4CBF-8F42-54E95A3A6031}" type="slidenum">
              <a:rPr lang="en-IN" smtClean="0"/>
              <a:t>‹#›</a:t>
            </a:fld>
            <a:endParaRPr lang="en-IN"/>
          </a:p>
        </p:txBody>
      </p:sp>
    </p:spTree>
    <p:extLst>
      <p:ext uri="{BB962C8B-B14F-4D97-AF65-F5344CB8AC3E}">
        <p14:creationId xmlns:p14="http://schemas.microsoft.com/office/powerpoint/2010/main" val="1174731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A95506-4EAD-5365-867F-2D8CEA37DA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205F466-670E-A933-797A-20244AF1DB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63624B-3661-DF19-2140-DB510EC779A9}"/>
              </a:ext>
            </a:extLst>
          </p:cNvPr>
          <p:cNvSpPr>
            <a:spLocks noGrp="1"/>
          </p:cNvSpPr>
          <p:nvPr>
            <p:ph type="dt" sz="half" idx="10"/>
          </p:nvPr>
        </p:nvSpPr>
        <p:spPr/>
        <p:txBody>
          <a:bodyPr/>
          <a:lstStyle/>
          <a:p>
            <a:fld id="{E1C38791-03CE-4CA7-9DE8-A3DCCDFB7E4E}" type="datetimeFigureOut">
              <a:rPr lang="en-IN" smtClean="0"/>
              <a:t>13-09-2023</a:t>
            </a:fld>
            <a:endParaRPr lang="en-IN"/>
          </a:p>
        </p:txBody>
      </p:sp>
      <p:sp>
        <p:nvSpPr>
          <p:cNvPr id="5" name="Footer Placeholder 4">
            <a:extLst>
              <a:ext uri="{FF2B5EF4-FFF2-40B4-BE49-F238E27FC236}">
                <a16:creationId xmlns:a16="http://schemas.microsoft.com/office/drawing/2014/main" id="{1688C3D1-8A34-FD3F-2DB6-CB42EFCA91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BFFCC8-3167-BF92-14B8-D54FEE77F636}"/>
              </a:ext>
            </a:extLst>
          </p:cNvPr>
          <p:cNvSpPr>
            <a:spLocks noGrp="1"/>
          </p:cNvSpPr>
          <p:nvPr>
            <p:ph type="sldNum" sz="quarter" idx="12"/>
          </p:nvPr>
        </p:nvSpPr>
        <p:spPr/>
        <p:txBody>
          <a:bodyPr/>
          <a:lstStyle/>
          <a:p>
            <a:fld id="{8FAEC4F1-2234-4CBF-8F42-54E95A3A6031}" type="slidenum">
              <a:rPr lang="en-IN" smtClean="0"/>
              <a:t>‹#›</a:t>
            </a:fld>
            <a:endParaRPr lang="en-IN"/>
          </a:p>
        </p:txBody>
      </p:sp>
    </p:spTree>
    <p:extLst>
      <p:ext uri="{BB962C8B-B14F-4D97-AF65-F5344CB8AC3E}">
        <p14:creationId xmlns:p14="http://schemas.microsoft.com/office/powerpoint/2010/main" val="1462771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05A2F-B7E1-C8A9-D4CF-EE5AD4C1DC6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E4BA87E-2A95-39A6-A09C-CD743F2A27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B1381F-7477-5133-CFCB-4F598A47B824}"/>
              </a:ext>
            </a:extLst>
          </p:cNvPr>
          <p:cNvSpPr>
            <a:spLocks noGrp="1"/>
          </p:cNvSpPr>
          <p:nvPr>
            <p:ph type="dt" sz="half" idx="10"/>
          </p:nvPr>
        </p:nvSpPr>
        <p:spPr/>
        <p:txBody>
          <a:bodyPr/>
          <a:lstStyle/>
          <a:p>
            <a:fld id="{E1C38791-03CE-4CA7-9DE8-A3DCCDFB7E4E}" type="datetimeFigureOut">
              <a:rPr lang="en-IN" smtClean="0"/>
              <a:t>13-09-2023</a:t>
            </a:fld>
            <a:endParaRPr lang="en-IN"/>
          </a:p>
        </p:txBody>
      </p:sp>
      <p:sp>
        <p:nvSpPr>
          <p:cNvPr id="5" name="Footer Placeholder 4">
            <a:extLst>
              <a:ext uri="{FF2B5EF4-FFF2-40B4-BE49-F238E27FC236}">
                <a16:creationId xmlns:a16="http://schemas.microsoft.com/office/drawing/2014/main" id="{E26581A5-0267-29E0-6CE7-06BFCDCE45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37CC37-5E5B-4C31-36BA-1739702C7D91}"/>
              </a:ext>
            </a:extLst>
          </p:cNvPr>
          <p:cNvSpPr>
            <a:spLocks noGrp="1"/>
          </p:cNvSpPr>
          <p:nvPr>
            <p:ph type="sldNum" sz="quarter" idx="12"/>
          </p:nvPr>
        </p:nvSpPr>
        <p:spPr/>
        <p:txBody>
          <a:bodyPr/>
          <a:lstStyle/>
          <a:p>
            <a:fld id="{8FAEC4F1-2234-4CBF-8F42-54E95A3A6031}" type="slidenum">
              <a:rPr lang="en-IN" smtClean="0"/>
              <a:t>‹#›</a:t>
            </a:fld>
            <a:endParaRPr lang="en-IN"/>
          </a:p>
        </p:txBody>
      </p:sp>
    </p:spTree>
    <p:extLst>
      <p:ext uri="{BB962C8B-B14F-4D97-AF65-F5344CB8AC3E}">
        <p14:creationId xmlns:p14="http://schemas.microsoft.com/office/powerpoint/2010/main" val="1089586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4EEB-D549-DB68-2F61-14BDB650EB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487E9C7-89C8-0935-DE17-C8BEE8A426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64C586-0E16-F5D8-74E2-485B1A8C8D8E}"/>
              </a:ext>
            </a:extLst>
          </p:cNvPr>
          <p:cNvSpPr>
            <a:spLocks noGrp="1"/>
          </p:cNvSpPr>
          <p:nvPr>
            <p:ph type="dt" sz="half" idx="10"/>
          </p:nvPr>
        </p:nvSpPr>
        <p:spPr/>
        <p:txBody>
          <a:bodyPr/>
          <a:lstStyle/>
          <a:p>
            <a:fld id="{E1C38791-03CE-4CA7-9DE8-A3DCCDFB7E4E}" type="datetimeFigureOut">
              <a:rPr lang="en-IN" smtClean="0"/>
              <a:t>13-09-2023</a:t>
            </a:fld>
            <a:endParaRPr lang="en-IN"/>
          </a:p>
        </p:txBody>
      </p:sp>
      <p:sp>
        <p:nvSpPr>
          <p:cNvPr id="5" name="Footer Placeholder 4">
            <a:extLst>
              <a:ext uri="{FF2B5EF4-FFF2-40B4-BE49-F238E27FC236}">
                <a16:creationId xmlns:a16="http://schemas.microsoft.com/office/drawing/2014/main" id="{BBD496BB-06DD-71B9-3E20-BCB914AF83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ACD3E7-2FC7-36FA-6766-9BD5D8CB4F3D}"/>
              </a:ext>
            </a:extLst>
          </p:cNvPr>
          <p:cNvSpPr>
            <a:spLocks noGrp="1"/>
          </p:cNvSpPr>
          <p:nvPr>
            <p:ph type="sldNum" sz="quarter" idx="12"/>
          </p:nvPr>
        </p:nvSpPr>
        <p:spPr/>
        <p:txBody>
          <a:bodyPr/>
          <a:lstStyle/>
          <a:p>
            <a:fld id="{8FAEC4F1-2234-4CBF-8F42-54E95A3A6031}" type="slidenum">
              <a:rPr lang="en-IN" smtClean="0"/>
              <a:t>‹#›</a:t>
            </a:fld>
            <a:endParaRPr lang="en-IN"/>
          </a:p>
        </p:txBody>
      </p:sp>
    </p:spTree>
    <p:extLst>
      <p:ext uri="{BB962C8B-B14F-4D97-AF65-F5344CB8AC3E}">
        <p14:creationId xmlns:p14="http://schemas.microsoft.com/office/powerpoint/2010/main" val="1947088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6C40C-21BD-2B50-858A-AFB6F6B4C5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DC735B-9F2B-E9FB-4465-9B248C1752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4C66E11-33A2-D4EF-D294-FA46FD7FCD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80043DF-6FF3-4B26-D206-1CB17FADC0A8}"/>
              </a:ext>
            </a:extLst>
          </p:cNvPr>
          <p:cNvSpPr>
            <a:spLocks noGrp="1"/>
          </p:cNvSpPr>
          <p:nvPr>
            <p:ph type="dt" sz="half" idx="10"/>
          </p:nvPr>
        </p:nvSpPr>
        <p:spPr/>
        <p:txBody>
          <a:bodyPr/>
          <a:lstStyle/>
          <a:p>
            <a:fld id="{E1C38791-03CE-4CA7-9DE8-A3DCCDFB7E4E}" type="datetimeFigureOut">
              <a:rPr lang="en-IN" smtClean="0"/>
              <a:t>13-09-2023</a:t>
            </a:fld>
            <a:endParaRPr lang="en-IN"/>
          </a:p>
        </p:txBody>
      </p:sp>
      <p:sp>
        <p:nvSpPr>
          <p:cNvPr id="6" name="Footer Placeholder 5">
            <a:extLst>
              <a:ext uri="{FF2B5EF4-FFF2-40B4-BE49-F238E27FC236}">
                <a16:creationId xmlns:a16="http://schemas.microsoft.com/office/drawing/2014/main" id="{A4FD1B29-021C-0D9B-DA15-11255F1745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B8C925-EC9E-9068-0388-F821D423C6C8}"/>
              </a:ext>
            </a:extLst>
          </p:cNvPr>
          <p:cNvSpPr>
            <a:spLocks noGrp="1"/>
          </p:cNvSpPr>
          <p:nvPr>
            <p:ph type="sldNum" sz="quarter" idx="12"/>
          </p:nvPr>
        </p:nvSpPr>
        <p:spPr/>
        <p:txBody>
          <a:bodyPr/>
          <a:lstStyle/>
          <a:p>
            <a:fld id="{8FAEC4F1-2234-4CBF-8F42-54E95A3A6031}" type="slidenum">
              <a:rPr lang="en-IN" smtClean="0"/>
              <a:t>‹#›</a:t>
            </a:fld>
            <a:endParaRPr lang="en-IN"/>
          </a:p>
        </p:txBody>
      </p:sp>
    </p:spTree>
    <p:extLst>
      <p:ext uri="{BB962C8B-B14F-4D97-AF65-F5344CB8AC3E}">
        <p14:creationId xmlns:p14="http://schemas.microsoft.com/office/powerpoint/2010/main" val="1631289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89ED-37E9-EF03-7564-439931DB6EC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5C22A2B-2FA6-6C4C-9DEF-EA52CDCE10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B83B94-328B-066A-B14B-2A5ACD3C3F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7EFF778-D2BC-6065-4886-F97F592474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D92259-2504-B0DA-4060-9E392A5805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4B62D83-ADC8-EB1C-BA4B-984D6A71B8EF}"/>
              </a:ext>
            </a:extLst>
          </p:cNvPr>
          <p:cNvSpPr>
            <a:spLocks noGrp="1"/>
          </p:cNvSpPr>
          <p:nvPr>
            <p:ph type="dt" sz="half" idx="10"/>
          </p:nvPr>
        </p:nvSpPr>
        <p:spPr/>
        <p:txBody>
          <a:bodyPr/>
          <a:lstStyle/>
          <a:p>
            <a:fld id="{E1C38791-03CE-4CA7-9DE8-A3DCCDFB7E4E}" type="datetimeFigureOut">
              <a:rPr lang="en-IN" smtClean="0"/>
              <a:t>13-09-2023</a:t>
            </a:fld>
            <a:endParaRPr lang="en-IN"/>
          </a:p>
        </p:txBody>
      </p:sp>
      <p:sp>
        <p:nvSpPr>
          <p:cNvPr id="8" name="Footer Placeholder 7">
            <a:extLst>
              <a:ext uri="{FF2B5EF4-FFF2-40B4-BE49-F238E27FC236}">
                <a16:creationId xmlns:a16="http://schemas.microsoft.com/office/drawing/2014/main" id="{A9D179D5-9B42-A72E-7F0F-9B80E0A1C25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6D87543-04CA-1D23-EAAE-23A78267BC0A}"/>
              </a:ext>
            </a:extLst>
          </p:cNvPr>
          <p:cNvSpPr>
            <a:spLocks noGrp="1"/>
          </p:cNvSpPr>
          <p:nvPr>
            <p:ph type="sldNum" sz="quarter" idx="12"/>
          </p:nvPr>
        </p:nvSpPr>
        <p:spPr/>
        <p:txBody>
          <a:bodyPr/>
          <a:lstStyle/>
          <a:p>
            <a:fld id="{8FAEC4F1-2234-4CBF-8F42-54E95A3A6031}" type="slidenum">
              <a:rPr lang="en-IN" smtClean="0"/>
              <a:t>‹#›</a:t>
            </a:fld>
            <a:endParaRPr lang="en-IN"/>
          </a:p>
        </p:txBody>
      </p:sp>
    </p:spTree>
    <p:extLst>
      <p:ext uri="{BB962C8B-B14F-4D97-AF65-F5344CB8AC3E}">
        <p14:creationId xmlns:p14="http://schemas.microsoft.com/office/powerpoint/2010/main" val="824388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5394-DC65-2FE2-8084-36A90575BA0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9348D53-1CD9-F566-F1C5-628D00062A19}"/>
              </a:ext>
            </a:extLst>
          </p:cNvPr>
          <p:cNvSpPr>
            <a:spLocks noGrp="1"/>
          </p:cNvSpPr>
          <p:nvPr>
            <p:ph type="dt" sz="half" idx="10"/>
          </p:nvPr>
        </p:nvSpPr>
        <p:spPr/>
        <p:txBody>
          <a:bodyPr/>
          <a:lstStyle/>
          <a:p>
            <a:fld id="{E1C38791-03CE-4CA7-9DE8-A3DCCDFB7E4E}" type="datetimeFigureOut">
              <a:rPr lang="en-IN" smtClean="0"/>
              <a:t>13-09-2023</a:t>
            </a:fld>
            <a:endParaRPr lang="en-IN"/>
          </a:p>
        </p:txBody>
      </p:sp>
      <p:sp>
        <p:nvSpPr>
          <p:cNvPr id="4" name="Footer Placeholder 3">
            <a:extLst>
              <a:ext uri="{FF2B5EF4-FFF2-40B4-BE49-F238E27FC236}">
                <a16:creationId xmlns:a16="http://schemas.microsoft.com/office/drawing/2014/main" id="{579B147C-0CB9-6730-B4D3-47B288B09FF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9055CFA-A3BA-4A59-8BD0-3B07E8827CF3}"/>
              </a:ext>
            </a:extLst>
          </p:cNvPr>
          <p:cNvSpPr>
            <a:spLocks noGrp="1"/>
          </p:cNvSpPr>
          <p:nvPr>
            <p:ph type="sldNum" sz="quarter" idx="12"/>
          </p:nvPr>
        </p:nvSpPr>
        <p:spPr/>
        <p:txBody>
          <a:bodyPr/>
          <a:lstStyle/>
          <a:p>
            <a:fld id="{8FAEC4F1-2234-4CBF-8F42-54E95A3A6031}" type="slidenum">
              <a:rPr lang="en-IN" smtClean="0"/>
              <a:t>‹#›</a:t>
            </a:fld>
            <a:endParaRPr lang="en-IN"/>
          </a:p>
        </p:txBody>
      </p:sp>
    </p:spTree>
    <p:extLst>
      <p:ext uri="{BB962C8B-B14F-4D97-AF65-F5344CB8AC3E}">
        <p14:creationId xmlns:p14="http://schemas.microsoft.com/office/powerpoint/2010/main" val="4003935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873238-A3BD-A091-A1C8-4611B3FBB50E}"/>
              </a:ext>
            </a:extLst>
          </p:cNvPr>
          <p:cNvSpPr>
            <a:spLocks noGrp="1"/>
          </p:cNvSpPr>
          <p:nvPr>
            <p:ph type="dt" sz="half" idx="10"/>
          </p:nvPr>
        </p:nvSpPr>
        <p:spPr/>
        <p:txBody>
          <a:bodyPr/>
          <a:lstStyle/>
          <a:p>
            <a:fld id="{E1C38791-03CE-4CA7-9DE8-A3DCCDFB7E4E}" type="datetimeFigureOut">
              <a:rPr lang="en-IN" smtClean="0"/>
              <a:t>13-09-2023</a:t>
            </a:fld>
            <a:endParaRPr lang="en-IN"/>
          </a:p>
        </p:txBody>
      </p:sp>
      <p:sp>
        <p:nvSpPr>
          <p:cNvPr id="3" name="Footer Placeholder 2">
            <a:extLst>
              <a:ext uri="{FF2B5EF4-FFF2-40B4-BE49-F238E27FC236}">
                <a16:creationId xmlns:a16="http://schemas.microsoft.com/office/drawing/2014/main" id="{EA9EB2E3-33A0-3A55-8C22-AF5EB3D8CB1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24897C0-EDAD-DF6E-3FEF-AFA2CB853893}"/>
              </a:ext>
            </a:extLst>
          </p:cNvPr>
          <p:cNvSpPr>
            <a:spLocks noGrp="1"/>
          </p:cNvSpPr>
          <p:nvPr>
            <p:ph type="sldNum" sz="quarter" idx="12"/>
          </p:nvPr>
        </p:nvSpPr>
        <p:spPr/>
        <p:txBody>
          <a:bodyPr/>
          <a:lstStyle/>
          <a:p>
            <a:fld id="{8FAEC4F1-2234-4CBF-8F42-54E95A3A6031}" type="slidenum">
              <a:rPr lang="en-IN" smtClean="0"/>
              <a:t>‹#›</a:t>
            </a:fld>
            <a:endParaRPr lang="en-IN"/>
          </a:p>
        </p:txBody>
      </p:sp>
    </p:spTree>
    <p:extLst>
      <p:ext uri="{BB962C8B-B14F-4D97-AF65-F5344CB8AC3E}">
        <p14:creationId xmlns:p14="http://schemas.microsoft.com/office/powerpoint/2010/main" val="484780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61FE3-C479-C6E0-8CAB-8E6CFD93F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BB93E60-D5DE-152E-CD60-7EE8D95C5A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8470AD-0E70-B04B-1B19-F70CC14F9B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3953F1-4D1B-B3EB-A13D-DC0B2462801F}"/>
              </a:ext>
            </a:extLst>
          </p:cNvPr>
          <p:cNvSpPr>
            <a:spLocks noGrp="1"/>
          </p:cNvSpPr>
          <p:nvPr>
            <p:ph type="dt" sz="half" idx="10"/>
          </p:nvPr>
        </p:nvSpPr>
        <p:spPr/>
        <p:txBody>
          <a:bodyPr/>
          <a:lstStyle/>
          <a:p>
            <a:fld id="{E1C38791-03CE-4CA7-9DE8-A3DCCDFB7E4E}" type="datetimeFigureOut">
              <a:rPr lang="en-IN" smtClean="0"/>
              <a:t>13-09-2023</a:t>
            </a:fld>
            <a:endParaRPr lang="en-IN"/>
          </a:p>
        </p:txBody>
      </p:sp>
      <p:sp>
        <p:nvSpPr>
          <p:cNvPr id="6" name="Footer Placeholder 5">
            <a:extLst>
              <a:ext uri="{FF2B5EF4-FFF2-40B4-BE49-F238E27FC236}">
                <a16:creationId xmlns:a16="http://schemas.microsoft.com/office/drawing/2014/main" id="{B8138AA2-B034-877B-ED51-6BAAD2B158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543BE1-9C4F-8C04-E6D7-C4A987E7FBEE}"/>
              </a:ext>
            </a:extLst>
          </p:cNvPr>
          <p:cNvSpPr>
            <a:spLocks noGrp="1"/>
          </p:cNvSpPr>
          <p:nvPr>
            <p:ph type="sldNum" sz="quarter" idx="12"/>
          </p:nvPr>
        </p:nvSpPr>
        <p:spPr/>
        <p:txBody>
          <a:bodyPr/>
          <a:lstStyle/>
          <a:p>
            <a:fld id="{8FAEC4F1-2234-4CBF-8F42-54E95A3A6031}" type="slidenum">
              <a:rPr lang="en-IN" smtClean="0"/>
              <a:t>‹#›</a:t>
            </a:fld>
            <a:endParaRPr lang="en-IN"/>
          </a:p>
        </p:txBody>
      </p:sp>
    </p:spTree>
    <p:extLst>
      <p:ext uri="{BB962C8B-B14F-4D97-AF65-F5344CB8AC3E}">
        <p14:creationId xmlns:p14="http://schemas.microsoft.com/office/powerpoint/2010/main" val="280540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B978C-15C0-B1E5-C2F7-9F14241A48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4B32E47-83C2-7BAE-CEE4-8FBD4C56EB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D600325-07A4-3F97-B3E6-701A24FC4E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D1E082-DD60-73EF-2E37-4E310D3A10F3}"/>
              </a:ext>
            </a:extLst>
          </p:cNvPr>
          <p:cNvSpPr>
            <a:spLocks noGrp="1"/>
          </p:cNvSpPr>
          <p:nvPr>
            <p:ph type="dt" sz="half" idx="10"/>
          </p:nvPr>
        </p:nvSpPr>
        <p:spPr/>
        <p:txBody>
          <a:bodyPr/>
          <a:lstStyle/>
          <a:p>
            <a:fld id="{E1C38791-03CE-4CA7-9DE8-A3DCCDFB7E4E}" type="datetimeFigureOut">
              <a:rPr lang="en-IN" smtClean="0"/>
              <a:t>13-09-2023</a:t>
            </a:fld>
            <a:endParaRPr lang="en-IN"/>
          </a:p>
        </p:txBody>
      </p:sp>
      <p:sp>
        <p:nvSpPr>
          <p:cNvPr id="6" name="Footer Placeholder 5">
            <a:extLst>
              <a:ext uri="{FF2B5EF4-FFF2-40B4-BE49-F238E27FC236}">
                <a16:creationId xmlns:a16="http://schemas.microsoft.com/office/drawing/2014/main" id="{B0742FD1-AF89-17E3-E583-2C169039BB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87B0D6-33C8-887D-A1FE-567AAFF03384}"/>
              </a:ext>
            </a:extLst>
          </p:cNvPr>
          <p:cNvSpPr>
            <a:spLocks noGrp="1"/>
          </p:cNvSpPr>
          <p:nvPr>
            <p:ph type="sldNum" sz="quarter" idx="12"/>
          </p:nvPr>
        </p:nvSpPr>
        <p:spPr/>
        <p:txBody>
          <a:bodyPr/>
          <a:lstStyle/>
          <a:p>
            <a:fld id="{8FAEC4F1-2234-4CBF-8F42-54E95A3A6031}" type="slidenum">
              <a:rPr lang="en-IN" smtClean="0"/>
              <a:t>‹#›</a:t>
            </a:fld>
            <a:endParaRPr lang="en-IN"/>
          </a:p>
        </p:txBody>
      </p:sp>
    </p:spTree>
    <p:extLst>
      <p:ext uri="{BB962C8B-B14F-4D97-AF65-F5344CB8AC3E}">
        <p14:creationId xmlns:p14="http://schemas.microsoft.com/office/powerpoint/2010/main" val="4053037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B76A90-000D-3F07-0421-2574F798B8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B94DB0-81EA-99F1-70DF-473060446E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5DC16B-97F1-EEC1-3E67-58F23849A3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38791-03CE-4CA7-9DE8-A3DCCDFB7E4E}" type="datetimeFigureOut">
              <a:rPr lang="en-IN" smtClean="0"/>
              <a:t>13-09-2023</a:t>
            </a:fld>
            <a:endParaRPr lang="en-IN"/>
          </a:p>
        </p:txBody>
      </p:sp>
      <p:sp>
        <p:nvSpPr>
          <p:cNvPr id="5" name="Footer Placeholder 4">
            <a:extLst>
              <a:ext uri="{FF2B5EF4-FFF2-40B4-BE49-F238E27FC236}">
                <a16:creationId xmlns:a16="http://schemas.microsoft.com/office/drawing/2014/main" id="{C28CE616-1C0A-4612-1FE4-78B6DBB669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D8A9FFA-4DE6-3E96-4C41-711594F7EF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AEC4F1-2234-4CBF-8F42-54E95A3A6031}" type="slidenum">
              <a:rPr lang="en-IN" smtClean="0"/>
              <a:t>‹#›</a:t>
            </a:fld>
            <a:endParaRPr lang="en-IN"/>
          </a:p>
        </p:txBody>
      </p:sp>
    </p:spTree>
    <p:extLst>
      <p:ext uri="{BB962C8B-B14F-4D97-AF65-F5344CB8AC3E}">
        <p14:creationId xmlns:p14="http://schemas.microsoft.com/office/powerpoint/2010/main" val="632155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0.xml.rels><?xml version="1.0" encoding="UTF-8" standalone="yes"?>
<Relationships xmlns="http://schemas.openxmlformats.org/package/2006/relationships"><Relationship Id="rId2" Type="http://schemas.openxmlformats.org/officeDocument/2006/relationships/image" Target="../media/image70.png" /><Relationship Id="rId1" Type="http://schemas.openxmlformats.org/officeDocument/2006/relationships/slideLayout" Target="../slideLayouts/slideLayout2.xml"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 standalone="yes"?>
<Relationships xmlns="http://schemas.openxmlformats.org/package/2006/relationships"><Relationship Id="rId2" Type="http://schemas.openxmlformats.org/officeDocument/2006/relationships/image" Target="../media/image71.png" /><Relationship Id="rId1" Type="http://schemas.openxmlformats.org/officeDocument/2006/relationships/slideLayout" Target="../slideLayouts/slideLayout2.xml"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 standalone="yes"?>
<Relationships xmlns="http://schemas.openxmlformats.org/package/2006/relationships"><Relationship Id="rId3" Type="http://schemas.openxmlformats.org/officeDocument/2006/relationships/image" Target="../media/image73.png" /><Relationship Id="rId2" Type="http://schemas.openxmlformats.org/officeDocument/2006/relationships/image" Target="../media/image72.png" /><Relationship Id="rId1" Type="http://schemas.openxmlformats.org/officeDocument/2006/relationships/slideLayout" Target="../slideLayouts/slideLayout2.xml"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2.xml" /><Relationship Id="rId4" Type="http://schemas.openxmlformats.org/officeDocument/2006/relationships/image" Target="../media/image11.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2.xml.rels><?xml version="1.0" encoding="UTF-8" standalone="yes"?>
<Relationships xmlns="http://schemas.openxmlformats.org/package/2006/relationships"><Relationship Id="rId3" Type="http://schemas.openxmlformats.org/officeDocument/2006/relationships/hyperlink" Target="https://www.predictiveanalyticstoday.com/deep-learning-software-libraries/" TargetMode="External" /><Relationship Id="rId2" Type="http://schemas.openxmlformats.org/officeDocument/2006/relationships/hyperlink" Target="https://machinelearningmastery.com/why-training-a-neural-network-is-hard/" TargetMode="External" /><Relationship Id="rId1" Type="http://schemas.openxmlformats.org/officeDocument/2006/relationships/slideLayout" Target="../slideLayouts/slideLayout2.xml" /><Relationship Id="rId4" Type="http://schemas.openxmlformats.org/officeDocument/2006/relationships/hyperlink" Target="https://www.simplilearn.com/tutorials/deep-learning-tutorial/what-is-deep-learning" TargetMode="External" /></Relationships>
</file>

<file path=ppt/slides/_rels/slide12.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png" /><Relationship Id="rId1" Type="http://schemas.openxmlformats.org/officeDocument/2006/relationships/slideLayout" Target="../slideLayouts/slideLayout2.xml" /><Relationship Id="rId4" Type="http://schemas.openxmlformats.org/officeDocument/2006/relationships/image" Target="../media/image14.png" /></Relationships>
</file>

<file path=ppt/slides/_rels/slide13.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6.xml" /></Relationships>
</file>

<file path=ppt/slides/_rels/slide17.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6.xml" /></Relationships>
</file>

<file path=ppt/slides/_rels/slide18.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6.xml" /><Relationship Id="rId4" Type="http://schemas.openxmlformats.org/officeDocument/2006/relationships/image" Target="../media/image21.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3" Type="http://schemas.openxmlformats.org/officeDocument/2006/relationships/hyperlink" Target="https://cdn.vectorstock.com/i/composite/12,25/neuron-cell-vector-81225.jpg" TargetMode="External" /><Relationship Id="rId2" Type="http://schemas.openxmlformats.org/officeDocument/2006/relationships/image" Target="../media/image22.pn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2" Type="http://schemas.openxmlformats.org/officeDocument/2006/relationships/image" Target="../media/image25.jpe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25.jpeg" /><Relationship Id="rId1" Type="http://schemas.openxmlformats.org/officeDocument/2006/relationships/slideLayout" Target="../slideLayouts/slideLayout7.xml" /><Relationship Id="rId5" Type="http://schemas.openxmlformats.org/officeDocument/2006/relationships/image" Target="../media/image28.png" /><Relationship Id="rId4" Type="http://schemas.openxmlformats.org/officeDocument/2006/relationships/image" Target="../media/image27.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6.xml" /></Relationships>
</file>

<file path=ppt/slides/_rels/slide28.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3" Type="http://schemas.openxmlformats.org/officeDocument/2006/relationships/image" Target="../media/image32.png" /><Relationship Id="rId7" Type="http://schemas.openxmlformats.org/officeDocument/2006/relationships/image" Target="../media/image36.png" /><Relationship Id="rId2" Type="http://schemas.openxmlformats.org/officeDocument/2006/relationships/image" Target="../media/image31.png" /><Relationship Id="rId1" Type="http://schemas.openxmlformats.org/officeDocument/2006/relationships/slideLayout" Target="../slideLayouts/slideLayout2.xml" /><Relationship Id="rId6" Type="http://schemas.openxmlformats.org/officeDocument/2006/relationships/image" Target="../media/image35.png" /><Relationship Id="rId5" Type="http://schemas.openxmlformats.org/officeDocument/2006/relationships/image" Target="../media/image34.png" /><Relationship Id="rId4" Type="http://schemas.openxmlformats.org/officeDocument/2006/relationships/image" Target="../media/image33.pn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notesSlide" Target="../notesSlides/notesSlide7.xml" /><Relationship Id="rId1" Type="http://schemas.openxmlformats.org/officeDocument/2006/relationships/slideLayout" Target="../slideLayouts/slideLayout2.xml" /><Relationship Id="rId4" Type="http://schemas.openxmlformats.org/officeDocument/2006/relationships/image" Target="../media/image40.png" /></Relationships>
</file>

<file path=ppt/slides/_rels/slide45.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notesSlide" Target="../notesSlides/notesSlide8.xml" /><Relationship Id="rId1" Type="http://schemas.openxmlformats.org/officeDocument/2006/relationships/slideLayout" Target="../slideLayouts/slideLayout2.xml" /><Relationship Id="rId5" Type="http://schemas.openxmlformats.org/officeDocument/2006/relationships/image" Target="../media/image41.png" /><Relationship Id="rId4" Type="http://schemas.openxmlformats.org/officeDocument/2006/relationships/image" Target="../media/image40.png" /></Relationships>
</file>

<file path=ppt/slides/_rels/slide46.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notesSlide" Target="../notesSlides/notesSlide9.xml" /><Relationship Id="rId1" Type="http://schemas.openxmlformats.org/officeDocument/2006/relationships/slideLayout" Target="../slideLayouts/slideLayout2.xml" /><Relationship Id="rId6" Type="http://schemas.openxmlformats.org/officeDocument/2006/relationships/image" Target="../media/image42.png" /><Relationship Id="rId5" Type="http://schemas.openxmlformats.org/officeDocument/2006/relationships/image" Target="../media/image41.png" /><Relationship Id="rId4" Type="http://schemas.openxmlformats.org/officeDocument/2006/relationships/image" Target="../media/image40.png" /></Relationships>
</file>

<file path=ppt/slides/_rels/slide47.xml.rels><?xml version="1.0" encoding="UTF-8" standalone="yes"?>
<Relationships xmlns="http://schemas.openxmlformats.org/package/2006/relationships"><Relationship Id="rId3" Type="http://schemas.openxmlformats.org/officeDocument/2006/relationships/image" Target="../media/image39.png" /><Relationship Id="rId7" Type="http://schemas.openxmlformats.org/officeDocument/2006/relationships/image" Target="../media/image43.png" /><Relationship Id="rId2" Type="http://schemas.openxmlformats.org/officeDocument/2006/relationships/notesSlide" Target="../notesSlides/notesSlide10.xml" /><Relationship Id="rId1" Type="http://schemas.openxmlformats.org/officeDocument/2006/relationships/slideLayout" Target="../slideLayouts/slideLayout2.xml" /><Relationship Id="rId6" Type="http://schemas.openxmlformats.org/officeDocument/2006/relationships/image" Target="../media/image42.png" /><Relationship Id="rId5" Type="http://schemas.openxmlformats.org/officeDocument/2006/relationships/image" Target="../media/image41.png" /><Relationship Id="rId4" Type="http://schemas.openxmlformats.org/officeDocument/2006/relationships/image" Target="../media/image40.png" /></Relationships>
</file>

<file path=ppt/slides/_rels/slide48.xml.rels><?xml version="1.0" encoding="UTF-8" standalone="yes"?>
<Relationships xmlns="http://schemas.openxmlformats.org/package/2006/relationships"><Relationship Id="rId8" Type="http://schemas.openxmlformats.org/officeDocument/2006/relationships/image" Target="../media/image44.png" /><Relationship Id="rId3" Type="http://schemas.openxmlformats.org/officeDocument/2006/relationships/image" Target="../media/image39.png" /><Relationship Id="rId7" Type="http://schemas.openxmlformats.org/officeDocument/2006/relationships/image" Target="../media/image43.png" /><Relationship Id="rId2" Type="http://schemas.openxmlformats.org/officeDocument/2006/relationships/notesSlide" Target="../notesSlides/notesSlide11.xml" /><Relationship Id="rId1" Type="http://schemas.openxmlformats.org/officeDocument/2006/relationships/slideLayout" Target="../slideLayouts/slideLayout2.xml" /><Relationship Id="rId6" Type="http://schemas.openxmlformats.org/officeDocument/2006/relationships/image" Target="../media/image42.png" /><Relationship Id="rId5" Type="http://schemas.openxmlformats.org/officeDocument/2006/relationships/image" Target="../media/image41.png" /><Relationship Id="rId4" Type="http://schemas.openxmlformats.org/officeDocument/2006/relationships/image" Target="../media/image40.png" /></Relationships>
</file>

<file path=ppt/slides/_rels/slide49.xml.rels><?xml version="1.0" encoding="UTF-8" standalone="yes"?>
<Relationships xmlns="http://schemas.openxmlformats.org/package/2006/relationships"><Relationship Id="rId8" Type="http://schemas.openxmlformats.org/officeDocument/2006/relationships/image" Target="../media/image45.png" /><Relationship Id="rId3" Type="http://schemas.openxmlformats.org/officeDocument/2006/relationships/image" Target="../media/image39.png" /><Relationship Id="rId7" Type="http://schemas.openxmlformats.org/officeDocument/2006/relationships/image" Target="../media/image43.png" /><Relationship Id="rId2" Type="http://schemas.openxmlformats.org/officeDocument/2006/relationships/notesSlide" Target="../notesSlides/notesSlide12.xml" /><Relationship Id="rId1" Type="http://schemas.openxmlformats.org/officeDocument/2006/relationships/slideLayout" Target="../slideLayouts/slideLayout2.xml" /><Relationship Id="rId6" Type="http://schemas.openxmlformats.org/officeDocument/2006/relationships/image" Target="../media/image42.png" /><Relationship Id="rId5" Type="http://schemas.openxmlformats.org/officeDocument/2006/relationships/image" Target="../media/image41.png" /><Relationship Id="rId4" Type="http://schemas.openxmlformats.org/officeDocument/2006/relationships/image" Target="../media/image40.png" /><Relationship Id="rId9" Type="http://schemas.openxmlformats.org/officeDocument/2006/relationships/image" Target="../media/image46.png" /></Relationships>
</file>

<file path=ppt/slides/_rels/slide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Relationship Id="rId8" Type="http://schemas.openxmlformats.org/officeDocument/2006/relationships/image" Target="../media/image45.png" /><Relationship Id="rId3" Type="http://schemas.openxmlformats.org/officeDocument/2006/relationships/image" Target="../media/image39.png" /><Relationship Id="rId7" Type="http://schemas.openxmlformats.org/officeDocument/2006/relationships/image" Target="../media/image43.png" /><Relationship Id="rId2" Type="http://schemas.openxmlformats.org/officeDocument/2006/relationships/notesSlide" Target="../notesSlides/notesSlide13.xml" /><Relationship Id="rId1" Type="http://schemas.openxmlformats.org/officeDocument/2006/relationships/slideLayout" Target="../slideLayouts/slideLayout2.xml" /><Relationship Id="rId6" Type="http://schemas.openxmlformats.org/officeDocument/2006/relationships/image" Target="../media/image42.png" /><Relationship Id="rId5" Type="http://schemas.openxmlformats.org/officeDocument/2006/relationships/image" Target="../media/image41.png" /><Relationship Id="rId10" Type="http://schemas.openxmlformats.org/officeDocument/2006/relationships/image" Target="../media/image47.png" /><Relationship Id="rId4" Type="http://schemas.openxmlformats.org/officeDocument/2006/relationships/image" Target="../media/image40.png" /><Relationship Id="rId9" Type="http://schemas.openxmlformats.org/officeDocument/2006/relationships/image" Target="../media/image46.png" /></Relationships>
</file>

<file path=ppt/slides/_rels/slide51.xml.rels><?xml version="1.0" encoding="UTF-8" standalone="yes"?>
<Relationships xmlns="http://schemas.openxmlformats.org/package/2006/relationships"><Relationship Id="rId8" Type="http://schemas.openxmlformats.org/officeDocument/2006/relationships/image" Target="../media/image45.png" /><Relationship Id="rId3" Type="http://schemas.openxmlformats.org/officeDocument/2006/relationships/image" Target="../media/image39.png" /><Relationship Id="rId7" Type="http://schemas.openxmlformats.org/officeDocument/2006/relationships/image" Target="../media/image43.png" /><Relationship Id="rId2" Type="http://schemas.openxmlformats.org/officeDocument/2006/relationships/notesSlide" Target="../notesSlides/notesSlide14.xml" /><Relationship Id="rId1" Type="http://schemas.openxmlformats.org/officeDocument/2006/relationships/slideLayout" Target="../slideLayouts/slideLayout2.xml" /><Relationship Id="rId6" Type="http://schemas.openxmlformats.org/officeDocument/2006/relationships/image" Target="../media/image42.png" /><Relationship Id="rId11" Type="http://schemas.openxmlformats.org/officeDocument/2006/relationships/image" Target="../media/image48.png" /><Relationship Id="rId5" Type="http://schemas.openxmlformats.org/officeDocument/2006/relationships/image" Target="../media/image41.png" /><Relationship Id="rId10" Type="http://schemas.openxmlformats.org/officeDocument/2006/relationships/image" Target="../media/image47.png" /><Relationship Id="rId4" Type="http://schemas.openxmlformats.org/officeDocument/2006/relationships/image" Target="../media/image40.png" /><Relationship Id="rId9" Type="http://schemas.openxmlformats.org/officeDocument/2006/relationships/image" Target="../media/image46.png" /></Relationships>
</file>

<file path=ppt/slides/_rels/slide52.xml.rels><?xml version="1.0" encoding="UTF-8" standalone="yes"?>
<Relationships xmlns="http://schemas.openxmlformats.org/package/2006/relationships"><Relationship Id="rId8" Type="http://schemas.openxmlformats.org/officeDocument/2006/relationships/image" Target="../media/image45.png" /><Relationship Id="rId3" Type="http://schemas.openxmlformats.org/officeDocument/2006/relationships/image" Target="../media/image39.png" /><Relationship Id="rId7" Type="http://schemas.openxmlformats.org/officeDocument/2006/relationships/image" Target="../media/image43.png" /><Relationship Id="rId12" Type="http://schemas.openxmlformats.org/officeDocument/2006/relationships/image" Target="../media/image49.png" /><Relationship Id="rId2" Type="http://schemas.openxmlformats.org/officeDocument/2006/relationships/notesSlide" Target="../notesSlides/notesSlide15.xml" /><Relationship Id="rId1" Type="http://schemas.openxmlformats.org/officeDocument/2006/relationships/slideLayout" Target="../slideLayouts/slideLayout2.xml" /><Relationship Id="rId6" Type="http://schemas.openxmlformats.org/officeDocument/2006/relationships/image" Target="../media/image42.png" /><Relationship Id="rId11" Type="http://schemas.openxmlformats.org/officeDocument/2006/relationships/image" Target="../media/image48.png" /><Relationship Id="rId5" Type="http://schemas.openxmlformats.org/officeDocument/2006/relationships/image" Target="../media/image41.png" /><Relationship Id="rId10" Type="http://schemas.openxmlformats.org/officeDocument/2006/relationships/image" Target="../media/image47.png" /><Relationship Id="rId4" Type="http://schemas.openxmlformats.org/officeDocument/2006/relationships/image" Target="../media/image40.png" /><Relationship Id="rId9" Type="http://schemas.openxmlformats.org/officeDocument/2006/relationships/image" Target="../media/image46.png" /></Relationships>
</file>

<file path=ppt/slides/_rels/slide53.xml.rels><?xml version="1.0" encoding="UTF-8" standalone="yes"?>
<Relationships xmlns="http://schemas.openxmlformats.org/package/2006/relationships"><Relationship Id="rId8" Type="http://schemas.openxmlformats.org/officeDocument/2006/relationships/image" Target="../media/image45.png" /><Relationship Id="rId13" Type="http://schemas.openxmlformats.org/officeDocument/2006/relationships/image" Target="../media/image50.png" /><Relationship Id="rId3" Type="http://schemas.openxmlformats.org/officeDocument/2006/relationships/image" Target="../media/image39.png" /><Relationship Id="rId7" Type="http://schemas.openxmlformats.org/officeDocument/2006/relationships/image" Target="../media/image43.png" /><Relationship Id="rId12" Type="http://schemas.openxmlformats.org/officeDocument/2006/relationships/image" Target="../media/image49.png" /><Relationship Id="rId2" Type="http://schemas.openxmlformats.org/officeDocument/2006/relationships/notesSlide" Target="../notesSlides/notesSlide16.xml" /><Relationship Id="rId1" Type="http://schemas.openxmlformats.org/officeDocument/2006/relationships/slideLayout" Target="../slideLayouts/slideLayout2.xml" /><Relationship Id="rId6" Type="http://schemas.openxmlformats.org/officeDocument/2006/relationships/image" Target="../media/image42.png" /><Relationship Id="rId11" Type="http://schemas.openxmlformats.org/officeDocument/2006/relationships/image" Target="../media/image48.png" /><Relationship Id="rId5" Type="http://schemas.openxmlformats.org/officeDocument/2006/relationships/image" Target="../media/image41.png" /><Relationship Id="rId10" Type="http://schemas.openxmlformats.org/officeDocument/2006/relationships/image" Target="../media/image47.png" /><Relationship Id="rId4" Type="http://schemas.openxmlformats.org/officeDocument/2006/relationships/image" Target="../media/image40.png" /><Relationship Id="rId9" Type="http://schemas.openxmlformats.org/officeDocument/2006/relationships/image" Target="../media/image46.png" /></Relationships>
</file>

<file path=ppt/slides/_rels/slide54.xml.rels><?xml version="1.0" encoding="UTF-8" standalone="yes"?>
<Relationships xmlns="http://schemas.openxmlformats.org/package/2006/relationships"><Relationship Id="rId8" Type="http://schemas.openxmlformats.org/officeDocument/2006/relationships/image" Target="../media/image45.png" /><Relationship Id="rId13" Type="http://schemas.openxmlformats.org/officeDocument/2006/relationships/image" Target="../media/image50.png" /><Relationship Id="rId3" Type="http://schemas.openxmlformats.org/officeDocument/2006/relationships/image" Target="../media/image39.png" /><Relationship Id="rId7" Type="http://schemas.openxmlformats.org/officeDocument/2006/relationships/image" Target="../media/image43.png" /><Relationship Id="rId12" Type="http://schemas.openxmlformats.org/officeDocument/2006/relationships/image" Target="../media/image49.png" /><Relationship Id="rId2" Type="http://schemas.openxmlformats.org/officeDocument/2006/relationships/notesSlide" Target="../notesSlides/notesSlide17.xml" /><Relationship Id="rId1" Type="http://schemas.openxmlformats.org/officeDocument/2006/relationships/slideLayout" Target="../slideLayouts/slideLayout2.xml" /><Relationship Id="rId6" Type="http://schemas.openxmlformats.org/officeDocument/2006/relationships/image" Target="../media/image42.png" /><Relationship Id="rId11" Type="http://schemas.openxmlformats.org/officeDocument/2006/relationships/image" Target="../media/image48.png" /><Relationship Id="rId5" Type="http://schemas.openxmlformats.org/officeDocument/2006/relationships/image" Target="../media/image41.png" /><Relationship Id="rId10" Type="http://schemas.openxmlformats.org/officeDocument/2006/relationships/image" Target="../media/image47.png" /><Relationship Id="rId4" Type="http://schemas.openxmlformats.org/officeDocument/2006/relationships/image" Target="../media/image40.png" /><Relationship Id="rId9" Type="http://schemas.openxmlformats.org/officeDocument/2006/relationships/image" Target="../media/image46.png" /><Relationship Id="rId14" Type="http://schemas.openxmlformats.org/officeDocument/2006/relationships/image" Target="../media/image51.png" /></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2" Type="http://schemas.openxmlformats.org/officeDocument/2006/relationships/image" Target="../media/image52.png" /><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2" Type="http://schemas.openxmlformats.org/officeDocument/2006/relationships/image" Target="../media/image53.png" /><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2" Type="http://schemas.openxmlformats.org/officeDocument/2006/relationships/image" Target="../media/image56.png" /><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2" Type="http://schemas.openxmlformats.org/officeDocument/2006/relationships/image" Target="../media/image58.png" /><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2" Type="http://schemas.openxmlformats.org/officeDocument/2006/relationships/image" Target="../media/image59.webp" /><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2" Type="http://schemas.openxmlformats.org/officeDocument/2006/relationships/image" Target="../media/image60.webp" /><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2" Type="http://schemas.openxmlformats.org/officeDocument/2006/relationships/image" Target="../media/image61.webp" /><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3" Type="http://schemas.openxmlformats.org/officeDocument/2006/relationships/image" Target="../media/image62.webp" /><Relationship Id="rId2" Type="http://schemas.openxmlformats.org/officeDocument/2006/relationships/hyperlink" Target="https://en.wikipedia.org/wiki/Saddle_point" TargetMode="External" /><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2" Type="http://schemas.openxmlformats.org/officeDocument/2006/relationships/hyperlink" Target="https://en.wikipedia.org/wiki/Curse_of_dimensionality" TargetMode="Externa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2" Type="http://schemas.openxmlformats.org/officeDocument/2006/relationships/hyperlink" Target="https://machinelearningmastery.com/how-to-fix-vanishing-gradients-using-the-rectified-linear-activation-function/" TargetMode="External" /><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2" Type="http://schemas.openxmlformats.org/officeDocument/2006/relationships/hyperlink" Target="https://machinelearningmastery.com/how-to-fix-vanishing-gradients-using-the-rectified-linear-activation-function/" TargetMode="External" /><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2" Type="http://schemas.openxmlformats.org/officeDocument/2006/relationships/image" Target="../media/image63.png" /><Relationship Id="rId1" Type="http://schemas.openxmlformats.org/officeDocument/2006/relationships/slideLayout" Target="../slideLayouts/slideLayout2.xml"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 standalone="yes"?>
<Relationships xmlns="http://schemas.openxmlformats.org/package/2006/relationships"><Relationship Id="rId2" Type="http://schemas.openxmlformats.org/officeDocument/2006/relationships/image" Target="../media/image64.png" /><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0.xml.rels><?xml version="1.0" encoding="UTF-8" standalone="yes"?>
<Relationships xmlns="http://schemas.openxmlformats.org/package/2006/relationships"><Relationship Id="rId3" Type="http://schemas.openxmlformats.org/officeDocument/2006/relationships/image" Target="../media/image66.jpeg" /><Relationship Id="rId2" Type="http://schemas.openxmlformats.org/officeDocument/2006/relationships/image" Target="../media/image65.jpeg" /><Relationship Id="rId1" Type="http://schemas.openxmlformats.org/officeDocument/2006/relationships/slideLayout" Target="../slideLayouts/slideLayout2.xml" /><Relationship Id="rId4" Type="http://schemas.openxmlformats.org/officeDocument/2006/relationships/image" Target="../media/image67.jpeg" /></Relationships>
</file>

<file path=ppt/slides/_rels/slide91.xml.rels><?xml version="1.0" encoding="UTF-8" standalone="yes"?>
<Relationships xmlns="http://schemas.openxmlformats.org/package/2006/relationships"><Relationship Id="rId2" Type="http://schemas.openxmlformats.org/officeDocument/2006/relationships/image" Target="../media/image68.jpeg" /><Relationship Id="rId1"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9.xml" /><Relationship Id="rId1" Type="http://schemas.openxmlformats.org/officeDocument/2006/relationships/slideLayout" Target="../slideLayouts/slideLayout2.xml"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2" Type="http://schemas.openxmlformats.org/officeDocument/2006/relationships/image" Target="../media/image69.png" /><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1851-6B76-0245-B523-1F1A8EF8821F}"/>
              </a:ext>
            </a:extLst>
          </p:cNvPr>
          <p:cNvSpPr>
            <a:spLocks noGrp="1"/>
          </p:cNvSpPr>
          <p:nvPr>
            <p:ph type="title"/>
          </p:nvPr>
        </p:nvSpPr>
        <p:spPr/>
        <p:txBody>
          <a:bodyPr/>
          <a:lstStyle/>
          <a:p>
            <a:r>
              <a:rPr lang="en-US" dirty="0"/>
              <a:t>Machine learning –Loss Function</a:t>
            </a:r>
          </a:p>
        </p:txBody>
      </p:sp>
      <p:sp>
        <p:nvSpPr>
          <p:cNvPr id="3" name="Content Placeholder 2">
            <a:extLst>
              <a:ext uri="{FF2B5EF4-FFF2-40B4-BE49-F238E27FC236}">
                <a16:creationId xmlns:a16="http://schemas.microsoft.com/office/drawing/2014/main" id="{F5170F71-F1A5-5A40-B28C-2E86A13EFCE7}"/>
              </a:ext>
            </a:extLst>
          </p:cNvPr>
          <p:cNvSpPr>
            <a:spLocks noGrp="1"/>
          </p:cNvSpPr>
          <p:nvPr>
            <p:ph idx="1"/>
          </p:nvPr>
        </p:nvSpPr>
        <p:spPr/>
        <p:txBody>
          <a:bodyPr/>
          <a:lstStyle/>
          <a:p>
            <a:r>
              <a:rPr lang="en-US" dirty="0"/>
              <a:t>Computational method to improve performance on a task by using training data.</a:t>
            </a:r>
          </a:p>
        </p:txBody>
      </p:sp>
      <p:pic>
        <p:nvPicPr>
          <p:cNvPr id="5" name="Picture 2" descr="https://dpzbhybb2pdcj.cloudfront.net/chollet/Figures/01fig09.jpg">
            <a:extLst>
              <a:ext uri="{FF2B5EF4-FFF2-40B4-BE49-F238E27FC236}">
                <a16:creationId xmlns:a16="http://schemas.microsoft.com/office/drawing/2014/main" id="{38A3688D-31DA-9C4E-BB21-60C3A6229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7134" y="2808270"/>
            <a:ext cx="6417733"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3599DD74-5AD9-DB43-8C4D-FDCE0192E11F}"/>
              </a:ext>
            </a:extLst>
          </p:cNvPr>
          <p:cNvSpPr/>
          <p:nvPr/>
        </p:nvSpPr>
        <p:spPr>
          <a:xfrm>
            <a:off x="2639210" y="3119718"/>
            <a:ext cx="4977205" cy="1635162"/>
          </a:xfrm>
          <a:prstGeom prst="round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EC15197-45B7-BA47-8288-1E9DD3448B97}"/>
              </a:ext>
            </a:extLst>
          </p:cNvPr>
          <p:cNvCxnSpPr/>
          <p:nvPr/>
        </p:nvCxnSpPr>
        <p:spPr>
          <a:xfrm flipV="1">
            <a:off x="7616416" y="2808270"/>
            <a:ext cx="917985" cy="311448"/>
          </a:xfrm>
          <a:prstGeom prst="line">
            <a:avLst/>
          </a:prstGeom>
          <a:ln w="38100">
            <a:head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CBC8F2C-C031-6741-B3D6-C34DF85EE0D9}"/>
              </a:ext>
            </a:extLst>
          </p:cNvPr>
          <p:cNvSpPr txBox="1"/>
          <p:nvPr/>
        </p:nvSpPr>
        <p:spPr>
          <a:xfrm>
            <a:off x="8553632" y="2502329"/>
            <a:ext cx="2100127" cy="923330"/>
          </a:xfrm>
          <a:prstGeom prst="rect">
            <a:avLst/>
          </a:prstGeom>
          <a:noFill/>
        </p:spPr>
        <p:txBody>
          <a:bodyPr wrap="none" rtlCol="0">
            <a:spAutoFit/>
          </a:bodyPr>
          <a:lstStyle/>
          <a:p>
            <a:r>
              <a:rPr lang="en-US" dirty="0"/>
              <a:t>This shows a NN,</a:t>
            </a:r>
          </a:p>
          <a:p>
            <a:r>
              <a:rPr lang="en-US" dirty="0"/>
              <a:t>but can replace with</a:t>
            </a:r>
          </a:p>
          <a:p>
            <a:r>
              <a:rPr lang="en-US" dirty="0"/>
              <a:t>other ML methods</a:t>
            </a:r>
          </a:p>
        </p:txBody>
      </p:sp>
    </p:spTree>
    <p:extLst>
      <p:ext uri="{BB962C8B-B14F-4D97-AF65-F5344CB8AC3E}">
        <p14:creationId xmlns:p14="http://schemas.microsoft.com/office/powerpoint/2010/main" val="222866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1F062-48DA-958C-5189-60F3219B06BD}"/>
              </a:ext>
            </a:extLst>
          </p:cNvPr>
          <p:cNvSpPr>
            <a:spLocks noGrp="1"/>
          </p:cNvSpPr>
          <p:nvPr>
            <p:ph type="title"/>
          </p:nvPr>
        </p:nvSpPr>
        <p:spPr/>
        <p:txBody>
          <a:bodyPr/>
          <a:lstStyle/>
          <a:p>
            <a:r>
              <a:rPr lang="en-US" dirty="0"/>
              <a:t>Regularization - </a:t>
            </a:r>
            <a:r>
              <a:rPr lang="en-US" b="0" i="0" dirty="0">
                <a:solidFill>
                  <a:srgbClr val="292929"/>
                </a:solidFill>
                <a:effectLst/>
                <a:latin typeface="source-serif-pro"/>
              </a:rPr>
              <a:t>L2 regularization </a:t>
            </a:r>
            <a:endParaRPr lang="en-IN" dirty="0"/>
          </a:p>
        </p:txBody>
      </p:sp>
      <p:sp>
        <p:nvSpPr>
          <p:cNvPr id="3" name="Content Placeholder 2">
            <a:extLst>
              <a:ext uri="{FF2B5EF4-FFF2-40B4-BE49-F238E27FC236}">
                <a16:creationId xmlns:a16="http://schemas.microsoft.com/office/drawing/2014/main" id="{FC236B8F-2484-6C24-2E99-041B39C117A9}"/>
              </a:ext>
            </a:extLst>
          </p:cNvPr>
          <p:cNvSpPr>
            <a:spLocks noGrp="1"/>
          </p:cNvSpPr>
          <p:nvPr>
            <p:ph idx="1"/>
          </p:nvPr>
        </p:nvSpPr>
        <p:spPr/>
        <p:txBody>
          <a:bodyPr/>
          <a:lstStyle/>
          <a:p>
            <a:pPr algn="l"/>
            <a:r>
              <a:rPr lang="en-US" b="0" i="0" dirty="0">
                <a:solidFill>
                  <a:srgbClr val="292929"/>
                </a:solidFill>
                <a:effectLst/>
                <a:latin typeface="source-serif-pro"/>
              </a:rPr>
              <a:t>The L2 regularization is the most common type of all regularization techniques and is also commonly known as weight decay or Ridge Regression.</a:t>
            </a:r>
          </a:p>
          <a:p>
            <a:pPr algn="l"/>
            <a:r>
              <a:rPr lang="en-US" b="0" i="0" dirty="0">
                <a:solidFill>
                  <a:srgbClr val="292929"/>
                </a:solidFill>
                <a:effectLst/>
                <a:latin typeface="source-serif-pro"/>
              </a:rPr>
              <a:t>The mathematical derivation of this regularization, as well as the mathematical explanation of why this method works at reducing overfitting, is quite long and complex.</a:t>
            </a:r>
          </a:p>
          <a:p>
            <a:pPr algn="l"/>
            <a:r>
              <a:rPr lang="en-US" b="0" i="0" dirty="0">
                <a:solidFill>
                  <a:srgbClr val="292929"/>
                </a:solidFill>
                <a:effectLst/>
                <a:latin typeface="source-serif-pro"/>
              </a:rPr>
              <a:t>During the L2 regularization the loss function of the neural network as extended by a so-called regularization term, which is called here </a:t>
            </a:r>
            <a:r>
              <a:rPr lang="en-US" b="1" i="0" dirty="0">
                <a:solidFill>
                  <a:srgbClr val="292929"/>
                </a:solidFill>
                <a:effectLst/>
                <a:latin typeface="source-serif-pro"/>
              </a:rPr>
              <a:t>Ω</a:t>
            </a:r>
            <a:r>
              <a:rPr lang="en-US" b="0" i="0" dirty="0">
                <a:solidFill>
                  <a:srgbClr val="292929"/>
                </a:solidFill>
                <a:effectLst/>
                <a:latin typeface="source-serif-pro"/>
              </a:rPr>
              <a:t>.</a:t>
            </a:r>
          </a:p>
          <a:p>
            <a:pPr algn="just"/>
            <a:endParaRPr lang="en-IN" dirty="0"/>
          </a:p>
        </p:txBody>
      </p:sp>
    </p:spTree>
    <p:extLst>
      <p:ext uri="{BB962C8B-B14F-4D97-AF65-F5344CB8AC3E}">
        <p14:creationId xmlns:p14="http://schemas.microsoft.com/office/powerpoint/2010/main" val="10198919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4">
            <a:extLst>
              <a:ext uri="{FF2B5EF4-FFF2-40B4-BE49-F238E27FC236}">
                <a16:creationId xmlns:a16="http://schemas.microsoft.com/office/drawing/2014/main" id="{A774A50C-6985-B20F-20F1-1B19D15516A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6B673AE0-3C9F-4E2C-BC2B-C775B98B79A8}" type="slidenum">
              <a:rPr lang="tr-TR" altLang="en-US" sz="1400">
                <a:latin typeface="Palatino Linotype" panose="02040502050505030304" pitchFamily="18" charset="0"/>
              </a:rPr>
              <a:pPr>
                <a:spcBef>
                  <a:spcPct val="0"/>
                </a:spcBef>
                <a:buClrTx/>
                <a:buSzTx/>
                <a:buFontTx/>
                <a:buNone/>
              </a:pPr>
              <a:t>100</a:t>
            </a:fld>
            <a:endParaRPr lang="tr-TR" altLang="en-US" sz="1400">
              <a:latin typeface="Palatino Linotype" panose="02040502050505030304" pitchFamily="18" charset="0"/>
            </a:endParaRPr>
          </a:p>
        </p:txBody>
      </p:sp>
      <p:pic>
        <p:nvPicPr>
          <p:cNvPr id="14339" name="Picture 2" descr="gradient descent learning rate">
            <a:extLst>
              <a:ext uri="{FF2B5EF4-FFF2-40B4-BE49-F238E27FC236}">
                <a16:creationId xmlns:a16="http://schemas.microsoft.com/office/drawing/2014/main" id="{92EDD8E4-C935-76A0-A4C5-95F068C7E8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54238" y="1727201"/>
            <a:ext cx="7715250" cy="3609975"/>
          </a:xfrm>
          <a:noFill/>
        </p:spPr>
      </p:pic>
      <p:sp>
        <p:nvSpPr>
          <p:cNvPr id="14340" name="Rectangle 5">
            <a:extLst>
              <a:ext uri="{FF2B5EF4-FFF2-40B4-BE49-F238E27FC236}">
                <a16:creationId xmlns:a16="http://schemas.microsoft.com/office/drawing/2014/main" id="{1CABC02A-F539-A179-319B-C4C753DF6F16}"/>
              </a:ext>
            </a:extLst>
          </p:cNvPr>
          <p:cNvSpPr>
            <a:spLocks noChangeArrowheads="1"/>
          </p:cNvSpPr>
          <p:nvPr/>
        </p:nvSpPr>
        <p:spPr bwMode="auto">
          <a:xfrm>
            <a:off x="1981201" y="5337175"/>
            <a:ext cx="76438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r>
              <a:rPr lang="en-US" altLang="en-US">
                <a:solidFill>
                  <a:srgbClr val="3A3B41"/>
                </a:solidFill>
                <a:latin typeface="Times New Roman" panose="02020603050405020304" pitchFamily="18" charset="0"/>
                <a:cs typeface="Times New Roman" panose="02020603050405020304" pitchFamily="18" charset="0"/>
              </a:rPr>
              <a:t>The learning rate should never be too high or too low for this reason.</a:t>
            </a:r>
            <a:endParaRPr lang="en-US"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6990DBAF-D48E-F98E-65C7-AC57C00A4583}"/>
              </a:ext>
            </a:extLst>
          </p:cNvPr>
          <p:cNvSpPr>
            <a:spLocks noGrp="1"/>
          </p:cNvSpPr>
          <p:nvPr>
            <p:ph type="title"/>
          </p:nvPr>
        </p:nvSpPr>
        <p:spPr/>
        <p:txBody>
          <a:bodyPr/>
          <a:lstStyle/>
          <a:p>
            <a:r>
              <a:rPr lang="en-US" altLang="en-US"/>
              <a:t>Downsides of the gradient descent algorithm</a:t>
            </a:r>
          </a:p>
        </p:txBody>
      </p:sp>
      <p:sp>
        <p:nvSpPr>
          <p:cNvPr id="15363" name="Content Placeholder 2">
            <a:extLst>
              <a:ext uri="{FF2B5EF4-FFF2-40B4-BE49-F238E27FC236}">
                <a16:creationId xmlns:a16="http://schemas.microsoft.com/office/drawing/2014/main" id="{BF94FA30-6DC8-5BFA-A01A-224677E6D149}"/>
              </a:ext>
            </a:extLst>
          </p:cNvPr>
          <p:cNvSpPr>
            <a:spLocks noGrp="1"/>
          </p:cNvSpPr>
          <p:nvPr>
            <p:ph idx="1"/>
          </p:nvPr>
        </p:nvSpPr>
        <p:spPr/>
        <p:txBody>
          <a:bodyPr/>
          <a:lstStyle/>
          <a:p>
            <a:r>
              <a:rPr lang="en-US" altLang="en-US"/>
              <a:t>Consider we have 10,000 data points and 10 features. </a:t>
            </a:r>
          </a:p>
          <a:p>
            <a:r>
              <a:rPr lang="en-US" altLang="en-US"/>
              <a:t>We need to compute the derivative 10000 * 10 = 100,000 computations per iteration.</a:t>
            </a:r>
          </a:p>
          <a:p>
            <a:r>
              <a:rPr lang="en-US" altLang="en-US"/>
              <a:t> It is common to take 1000 iterations, in effect we have 100,000 * 1000 = 100000000 computations to complete the algorithm.</a:t>
            </a:r>
          </a:p>
          <a:p>
            <a:r>
              <a:rPr lang="en-US" altLang="en-US"/>
              <a:t>Hence gradient descent is slow on huge data</a:t>
            </a:r>
          </a:p>
        </p:txBody>
      </p:sp>
      <p:sp>
        <p:nvSpPr>
          <p:cNvPr id="15364" name="Slide Number Placeholder 4">
            <a:extLst>
              <a:ext uri="{FF2B5EF4-FFF2-40B4-BE49-F238E27FC236}">
                <a16:creationId xmlns:a16="http://schemas.microsoft.com/office/drawing/2014/main" id="{6287FC28-0EA3-FB7B-B51F-70A0F8D5C02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Palatino Linotype" panose="02040502050505030304" pitchFamily="18" charset="0"/>
              </a:defRPr>
            </a:lvl1pPr>
            <a:lvl2pPr marL="742950" indent="-285750">
              <a:defRPr sz="3200">
                <a:solidFill>
                  <a:schemeClr val="tx1"/>
                </a:solidFill>
                <a:latin typeface="Palatino Linotype" panose="02040502050505030304" pitchFamily="18" charset="0"/>
              </a:defRPr>
            </a:lvl2pPr>
            <a:lvl3pPr marL="1143000" indent="-228600">
              <a:defRPr sz="3200">
                <a:solidFill>
                  <a:schemeClr val="tx1"/>
                </a:solidFill>
                <a:latin typeface="Palatino Linotype" panose="02040502050505030304" pitchFamily="18" charset="0"/>
              </a:defRPr>
            </a:lvl3pPr>
            <a:lvl4pPr marL="1600200" indent="-228600">
              <a:defRPr sz="3200">
                <a:solidFill>
                  <a:schemeClr val="tx1"/>
                </a:solidFill>
                <a:latin typeface="Palatino Linotype" panose="02040502050505030304" pitchFamily="18" charset="0"/>
              </a:defRPr>
            </a:lvl4pPr>
            <a:lvl5pPr marL="2057400" indent="-22860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fld id="{FC452E9E-1FF6-4C33-A48D-C03161CAA318}" type="slidenum">
              <a:rPr lang="tr-TR" altLang="en-US" sz="1400"/>
              <a:pPr/>
              <a:t>101</a:t>
            </a:fld>
            <a:endParaRPr lang="tr-TR" altLang="en-US" sz="14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36179B57-D747-0D72-C889-7776EC3F8F8E}"/>
              </a:ext>
            </a:extLst>
          </p:cNvPr>
          <p:cNvSpPr>
            <a:spLocks noGrp="1"/>
          </p:cNvSpPr>
          <p:nvPr>
            <p:ph type="title"/>
          </p:nvPr>
        </p:nvSpPr>
        <p:spPr/>
        <p:txBody>
          <a:bodyPr/>
          <a:lstStyle/>
          <a:p>
            <a:r>
              <a:rPr lang="en-US" altLang="en-US" i="0"/>
              <a:t>Stochastic Gradient Descent (SGD)</a:t>
            </a:r>
            <a:br>
              <a:rPr lang="en-US" altLang="en-US" i="0"/>
            </a:br>
            <a:endParaRPr lang="en-US" altLang="en-US"/>
          </a:p>
        </p:txBody>
      </p:sp>
      <p:sp>
        <p:nvSpPr>
          <p:cNvPr id="16387" name="Content Placeholder 2">
            <a:extLst>
              <a:ext uri="{FF2B5EF4-FFF2-40B4-BE49-F238E27FC236}">
                <a16:creationId xmlns:a16="http://schemas.microsoft.com/office/drawing/2014/main" id="{8AFA6777-EA42-97E7-C041-6C8D5CC3717B}"/>
              </a:ext>
            </a:extLst>
          </p:cNvPr>
          <p:cNvSpPr>
            <a:spLocks noGrp="1"/>
          </p:cNvSpPr>
          <p:nvPr>
            <p:ph idx="1"/>
          </p:nvPr>
        </p:nvSpPr>
        <p:spPr/>
        <p:txBody>
          <a:bodyPr/>
          <a:lstStyle/>
          <a:p>
            <a:r>
              <a:rPr lang="en-US" altLang="en-US"/>
              <a:t>randomly picks one data point from the whole data set at each iteration to reduce the computations enormously.</a:t>
            </a:r>
          </a:p>
          <a:p>
            <a:r>
              <a:rPr lang="en-US" altLang="en-US"/>
              <a:t>Mini-batch tries to strike a balance between the goodness of gradient descent and speed of SGD</a:t>
            </a:r>
          </a:p>
        </p:txBody>
      </p:sp>
      <p:sp>
        <p:nvSpPr>
          <p:cNvPr id="16388" name="Slide Number Placeholder 4">
            <a:extLst>
              <a:ext uri="{FF2B5EF4-FFF2-40B4-BE49-F238E27FC236}">
                <a16:creationId xmlns:a16="http://schemas.microsoft.com/office/drawing/2014/main" id="{BDF1D9E1-EC1E-B017-A795-172FCFE2901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Palatino Linotype" panose="02040502050505030304" pitchFamily="18" charset="0"/>
              </a:defRPr>
            </a:lvl1pPr>
            <a:lvl2pPr marL="742950" indent="-285750">
              <a:defRPr sz="3200">
                <a:solidFill>
                  <a:schemeClr val="tx1"/>
                </a:solidFill>
                <a:latin typeface="Palatino Linotype" panose="02040502050505030304" pitchFamily="18" charset="0"/>
              </a:defRPr>
            </a:lvl2pPr>
            <a:lvl3pPr marL="1143000" indent="-228600">
              <a:defRPr sz="3200">
                <a:solidFill>
                  <a:schemeClr val="tx1"/>
                </a:solidFill>
                <a:latin typeface="Palatino Linotype" panose="02040502050505030304" pitchFamily="18" charset="0"/>
              </a:defRPr>
            </a:lvl3pPr>
            <a:lvl4pPr marL="1600200" indent="-228600">
              <a:defRPr sz="3200">
                <a:solidFill>
                  <a:schemeClr val="tx1"/>
                </a:solidFill>
                <a:latin typeface="Palatino Linotype" panose="02040502050505030304" pitchFamily="18" charset="0"/>
              </a:defRPr>
            </a:lvl4pPr>
            <a:lvl5pPr marL="2057400" indent="-22860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fld id="{C51AB81C-E2D7-4DFB-839C-E19C53ECB68B}" type="slidenum">
              <a:rPr lang="tr-TR" altLang="en-US" sz="1400"/>
              <a:pPr/>
              <a:t>102</a:t>
            </a:fld>
            <a:endParaRPr lang="tr-TR" altLang="en-US" sz="14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4554071B-7A67-0913-CC0B-F79DF9FE636A}"/>
              </a:ext>
            </a:extLst>
          </p:cNvPr>
          <p:cNvSpPr>
            <a:spLocks noGrp="1"/>
          </p:cNvSpPr>
          <p:nvPr>
            <p:ph type="title"/>
          </p:nvPr>
        </p:nvSpPr>
        <p:spPr>
          <a:xfrm>
            <a:off x="1774825" y="871539"/>
            <a:ext cx="8229600" cy="739775"/>
          </a:xfrm>
        </p:spPr>
        <p:txBody>
          <a:bodyPr>
            <a:normAutofit fontScale="90000"/>
          </a:bodyPr>
          <a:lstStyle/>
          <a:p>
            <a:r>
              <a:rPr lang="en-US" altLang="en-US" i="0"/>
              <a:t>Momentum</a:t>
            </a:r>
            <a:br>
              <a:rPr lang="en-US" altLang="en-US" i="0"/>
            </a:br>
            <a:endParaRPr lang="en-US" altLang="en-US"/>
          </a:p>
        </p:txBody>
      </p:sp>
      <p:sp>
        <p:nvSpPr>
          <p:cNvPr id="17411" name="Content Placeholder 2">
            <a:extLst>
              <a:ext uri="{FF2B5EF4-FFF2-40B4-BE49-F238E27FC236}">
                <a16:creationId xmlns:a16="http://schemas.microsoft.com/office/drawing/2014/main" id="{EDD1E4E5-FF25-71D0-1539-FCDFF5B5D0FA}"/>
              </a:ext>
            </a:extLst>
          </p:cNvPr>
          <p:cNvSpPr>
            <a:spLocks noGrp="1"/>
          </p:cNvSpPr>
          <p:nvPr>
            <p:ph idx="1"/>
          </p:nvPr>
        </p:nvSpPr>
        <p:spPr>
          <a:xfrm>
            <a:off x="1981200" y="1341438"/>
            <a:ext cx="8229600" cy="4525962"/>
          </a:xfrm>
        </p:spPr>
        <p:txBody>
          <a:bodyPr/>
          <a:lstStyle/>
          <a:p>
            <a:r>
              <a:rPr lang="en-US" altLang="en-US"/>
              <a:t>some additional processing of the gradients to be faster and better</a:t>
            </a:r>
          </a:p>
          <a:p>
            <a:r>
              <a:rPr lang="en-US" altLang="en-US"/>
              <a:t>in addition to the regular gradient, it also adds on the movement from the previous step</a:t>
            </a:r>
          </a:p>
          <a:p>
            <a:pPr lvl="3"/>
            <a:r>
              <a:rPr lang="en-US" altLang="en-US" i="1"/>
              <a:t>sum_of_gradient = gradient + previous_sum_of_gradient * decay_rate</a:t>
            </a:r>
          </a:p>
          <a:p>
            <a:pPr lvl="3"/>
            <a:r>
              <a:rPr lang="en-US" altLang="en-US" i="1"/>
              <a:t>delta = -learning_rate * sum_of_gradient </a:t>
            </a:r>
          </a:p>
          <a:p>
            <a:pPr lvl="3"/>
            <a:r>
              <a:rPr lang="en-US" altLang="en-US" i="1"/>
              <a:t>theta += delta</a:t>
            </a:r>
            <a:endParaRPr lang="en-US" altLang="en-US"/>
          </a:p>
        </p:txBody>
      </p:sp>
      <p:sp>
        <p:nvSpPr>
          <p:cNvPr id="17412" name="Slide Number Placeholder 4">
            <a:extLst>
              <a:ext uri="{FF2B5EF4-FFF2-40B4-BE49-F238E27FC236}">
                <a16:creationId xmlns:a16="http://schemas.microsoft.com/office/drawing/2014/main" id="{CCC0F97D-314F-F139-AF45-F3E495FB9BF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Palatino Linotype" panose="02040502050505030304" pitchFamily="18" charset="0"/>
              </a:defRPr>
            </a:lvl1pPr>
            <a:lvl2pPr marL="742950" indent="-285750">
              <a:defRPr sz="3200">
                <a:solidFill>
                  <a:schemeClr val="tx1"/>
                </a:solidFill>
                <a:latin typeface="Palatino Linotype" panose="02040502050505030304" pitchFamily="18" charset="0"/>
              </a:defRPr>
            </a:lvl2pPr>
            <a:lvl3pPr marL="1143000" indent="-228600">
              <a:defRPr sz="3200">
                <a:solidFill>
                  <a:schemeClr val="tx1"/>
                </a:solidFill>
                <a:latin typeface="Palatino Linotype" panose="02040502050505030304" pitchFamily="18" charset="0"/>
              </a:defRPr>
            </a:lvl3pPr>
            <a:lvl4pPr marL="1600200" indent="-228600">
              <a:defRPr sz="3200">
                <a:solidFill>
                  <a:schemeClr val="tx1"/>
                </a:solidFill>
                <a:latin typeface="Palatino Linotype" panose="02040502050505030304" pitchFamily="18" charset="0"/>
              </a:defRPr>
            </a:lvl4pPr>
            <a:lvl5pPr marL="2057400" indent="-22860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fld id="{01E63D5E-CC87-49DA-8633-CF12F82578E6}" type="slidenum">
              <a:rPr lang="tr-TR" altLang="en-US" sz="1400"/>
              <a:pPr/>
              <a:t>103</a:t>
            </a:fld>
            <a:endParaRPr lang="tr-TR" altLang="en-US" sz="14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4">
            <a:extLst>
              <a:ext uri="{FF2B5EF4-FFF2-40B4-BE49-F238E27FC236}">
                <a16:creationId xmlns:a16="http://schemas.microsoft.com/office/drawing/2014/main" id="{94376C6E-075D-69F0-3852-CFA5F4D89DB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Palatino Linotype" panose="02040502050505030304" pitchFamily="18" charset="0"/>
              </a:defRPr>
            </a:lvl1pPr>
            <a:lvl2pPr marL="742950" indent="-285750">
              <a:defRPr sz="3200">
                <a:solidFill>
                  <a:schemeClr val="tx1"/>
                </a:solidFill>
                <a:latin typeface="Palatino Linotype" panose="02040502050505030304" pitchFamily="18" charset="0"/>
              </a:defRPr>
            </a:lvl2pPr>
            <a:lvl3pPr marL="1143000" indent="-228600">
              <a:defRPr sz="3200">
                <a:solidFill>
                  <a:schemeClr val="tx1"/>
                </a:solidFill>
                <a:latin typeface="Palatino Linotype" panose="02040502050505030304" pitchFamily="18" charset="0"/>
              </a:defRPr>
            </a:lvl3pPr>
            <a:lvl4pPr marL="1600200" indent="-228600">
              <a:defRPr sz="3200">
                <a:solidFill>
                  <a:schemeClr val="tx1"/>
                </a:solidFill>
                <a:latin typeface="Palatino Linotype" panose="02040502050505030304" pitchFamily="18" charset="0"/>
              </a:defRPr>
            </a:lvl4pPr>
            <a:lvl5pPr marL="2057400" indent="-22860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fld id="{83AA3BEC-548F-4928-B7C3-699C5A640291}" type="slidenum">
              <a:rPr lang="tr-TR" altLang="en-US" sz="1400"/>
              <a:pPr/>
              <a:t>104</a:t>
            </a:fld>
            <a:endParaRPr lang="tr-TR" altLang="en-US" sz="1400"/>
          </a:p>
        </p:txBody>
      </p:sp>
      <p:sp>
        <p:nvSpPr>
          <p:cNvPr id="18435" name="Content Placeholder 6">
            <a:extLst>
              <a:ext uri="{FF2B5EF4-FFF2-40B4-BE49-F238E27FC236}">
                <a16:creationId xmlns:a16="http://schemas.microsoft.com/office/drawing/2014/main" id="{78DD5212-4F80-2F3C-3812-CBFD6EB7986B}"/>
              </a:ext>
            </a:extLst>
          </p:cNvPr>
          <p:cNvSpPr>
            <a:spLocks noGrp="1"/>
          </p:cNvSpPr>
          <p:nvPr>
            <p:ph idx="1"/>
          </p:nvPr>
        </p:nvSpPr>
        <p:spPr>
          <a:xfrm>
            <a:off x="1787525" y="1347788"/>
            <a:ext cx="8229600" cy="3886200"/>
          </a:xfrm>
        </p:spPr>
        <p:txBody>
          <a:bodyPr/>
          <a:lstStyle/>
          <a:p>
            <a:r>
              <a:rPr lang="en-US" altLang="en-US"/>
              <a:t>Momentum simply moves faster</a:t>
            </a:r>
          </a:p>
          <a:p>
            <a:r>
              <a:rPr lang="en-US" altLang="en-US"/>
              <a:t>Momentum has a shot at escaping local minima (because the momentum may propel it out of a local minimum</a:t>
            </a:r>
          </a:p>
          <a:p>
            <a:endParaRPr lang="en-US" altLang="en-US"/>
          </a:p>
        </p:txBody>
      </p:sp>
      <p:pic>
        <p:nvPicPr>
          <p:cNvPr id="18436" name="Picture 4" descr="https://upload.wikimedia.org/wikipedia/commons/thumb/6/68/Extrema_example_original.svg/220px-Extrema_example_original.svg.png">
            <a:extLst>
              <a:ext uri="{FF2B5EF4-FFF2-40B4-BE49-F238E27FC236}">
                <a16:creationId xmlns:a16="http://schemas.microsoft.com/office/drawing/2014/main" id="{D64D7DC1-52C5-7786-8404-F2B472EBE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1" y="2924176"/>
            <a:ext cx="518477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CEFAC09B-0D6F-F364-3C67-13029F43AFCB}"/>
              </a:ext>
            </a:extLst>
          </p:cNvPr>
          <p:cNvSpPr>
            <a:spLocks noGrp="1"/>
          </p:cNvSpPr>
          <p:nvPr>
            <p:ph type="title"/>
          </p:nvPr>
        </p:nvSpPr>
        <p:spPr>
          <a:xfrm>
            <a:off x="1703388" y="333375"/>
            <a:ext cx="8686800" cy="666750"/>
          </a:xfrm>
        </p:spPr>
        <p:txBody>
          <a:bodyPr/>
          <a:lstStyle/>
          <a:p>
            <a:r>
              <a:rPr lang="en-US" altLang="en-US" sz="3200" b="1"/>
              <a:t>Adaptive Gradient Descent(AdaGrad)</a:t>
            </a:r>
          </a:p>
        </p:txBody>
      </p:sp>
      <p:sp>
        <p:nvSpPr>
          <p:cNvPr id="19459" name="Content Placeholder 2">
            <a:extLst>
              <a:ext uri="{FF2B5EF4-FFF2-40B4-BE49-F238E27FC236}">
                <a16:creationId xmlns:a16="http://schemas.microsoft.com/office/drawing/2014/main" id="{0ADA7178-0D2C-3B69-FE3E-7C8FBBB86B62}"/>
              </a:ext>
            </a:extLst>
          </p:cNvPr>
          <p:cNvSpPr>
            <a:spLocks noGrp="1"/>
          </p:cNvSpPr>
          <p:nvPr>
            <p:ph idx="1"/>
          </p:nvPr>
        </p:nvSpPr>
        <p:spPr>
          <a:xfrm>
            <a:off x="1535114" y="1000126"/>
            <a:ext cx="9024937" cy="4805363"/>
          </a:xfrm>
        </p:spPr>
        <p:txBody>
          <a:bodyPr/>
          <a:lstStyle/>
          <a:p>
            <a:pPr algn="just">
              <a:spcAft>
                <a:spcPts val="1200"/>
              </a:spcAft>
            </a:pPr>
            <a:r>
              <a:rPr lang="en-US" altLang="en-US" sz="2000"/>
              <a:t>One of the disadvantages of all the optimizers is that the learning rate is constant for all parameters and for each cycle.</a:t>
            </a:r>
          </a:p>
          <a:p>
            <a:pPr algn="just">
              <a:spcAft>
                <a:spcPts val="1200"/>
              </a:spcAft>
            </a:pPr>
            <a:r>
              <a:rPr lang="en-US" altLang="en-US" sz="2000"/>
              <a:t> Adagrad changes the learning rate.</a:t>
            </a:r>
          </a:p>
          <a:p>
            <a:pPr algn="just">
              <a:spcAft>
                <a:spcPts val="1200"/>
              </a:spcAft>
            </a:pPr>
            <a:r>
              <a:rPr lang="en-US" altLang="en-US" sz="2000"/>
              <a:t> It changes the learning rate </a:t>
            </a:r>
            <a:r>
              <a:rPr lang="en-US" altLang="en-US" sz="2000" b="1"/>
              <a:t>‘η’ </a:t>
            </a:r>
            <a:r>
              <a:rPr lang="en-US" altLang="en-US" sz="2000"/>
              <a:t>for each parameter and at every time step </a:t>
            </a:r>
            <a:r>
              <a:rPr lang="en-US" altLang="en-US" sz="2000" b="1"/>
              <a:t>‘t’. </a:t>
            </a:r>
          </a:p>
          <a:p>
            <a:pPr algn="just">
              <a:spcAft>
                <a:spcPts val="1200"/>
              </a:spcAft>
            </a:pPr>
            <a:r>
              <a:rPr lang="en-US" altLang="en-US" sz="2000"/>
              <a:t>It works on the derivative of an error function.</a:t>
            </a:r>
          </a:p>
          <a:p>
            <a:pPr algn="just">
              <a:spcAft>
                <a:spcPts val="1200"/>
              </a:spcAft>
            </a:pPr>
            <a:r>
              <a:rPr lang="en-US" altLang="en-US" sz="2000"/>
              <a:t>It performs smaller updates for parameters associated with frequently occurring features, and larger updates for parameters associated with infrequently occurring features.</a:t>
            </a:r>
          </a:p>
          <a:p>
            <a:pPr algn="just"/>
            <a:endParaRPr lang="en-US" altLang="en-US"/>
          </a:p>
        </p:txBody>
      </p:sp>
      <p:sp>
        <p:nvSpPr>
          <p:cNvPr id="19460" name="Slide Number Placeholder 4">
            <a:extLst>
              <a:ext uri="{FF2B5EF4-FFF2-40B4-BE49-F238E27FC236}">
                <a16:creationId xmlns:a16="http://schemas.microsoft.com/office/drawing/2014/main" id="{E50BFA76-0C0F-B6B2-AF47-7C6A9F1820A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30704BF0-A41E-41B3-8433-F9D2016CE0D7}" type="slidenum">
              <a:rPr lang="tr-TR" altLang="en-US" sz="1400">
                <a:latin typeface="Palatino Linotype" panose="02040502050505030304" pitchFamily="18" charset="0"/>
              </a:rPr>
              <a:pPr>
                <a:spcBef>
                  <a:spcPct val="0"/>
                </a:spcBef>
                <a:buClrTx/>
                <a:buSzTx/>
                <a:buFontTx/>
                <a:buNone/>
              </a:pPr>
              <a:t>105</a:t>
            </a:fld>
            <a:endParaRPr lang="tr-TR" altLang="en-US" sz="1400">
              <a:latin typeface="Palatino Linotype" panose="02040502050505030304" pitchFamily="18"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7B63AD01-F2CD-3FCD-4F37-923D0B468E48}"/>
              </a:ext>
            </a:extLst>
          </p:cNvPr>
          <p:cNvSpPr>
            <a:spLocks noGrp="1"/>
          </p:cNvSpPr>
          <p:nvPr>
            <p:ph idx="1"/>
          </p:nvPr>
        </p:nvSpPr>
        <p:spPr>
          <a:xfrm>
            <a:off x="1981200" y="981076"/>
            <a:ext cx="8229600" cy="5876925"/>
          </a:xfrm>
        </p:spPr>
        <p:txBody>
          <a:bodyPr/>
          <a:lstStyle/>
          <a:p>
            <a:pPr>
              <a:spcBef>
                <a:spcPts val="1200"/>
              </a:spcBef>
            </a:pPr>
            <a:r>
              <a:rPr lang="en-US" altLang="en-US"/>
              <a:t>Instead of keeping track of the sum of gradient,  AdaGrad for s keeps track of the sum of gradient </a:t>
            </a:r>
            <a:r>
              <a:rPr lang="en-US" altLang="en-US" i="1"/>
              <a:t>squared</a:t>
            </a:r>
            <a:r>
              <a:rPr lang="en-US" altLang="en-US"/>
              <a:t> and uses that to adapt the gradient in different directions. </a:t>
            </a:r>
          </a:p>
          <a:p>
            <a:pPr lvl="1">
              <a:spcBef>
                <a:spcPts val="1200"/>
              </a:spcBef>
            </a:pPr>
            <a:r>
              <a:rPr lang="en-US" altLang="en-US" i="1"/>
              <a:t>Sum_of_gradient_squared = previous_sum_of_gradient_squared + gradient²</a:t>
            </a:r>
          </a:p>
          <a:p>
            <a:pPr lvl="1">
              <a:spcBef>
                <a:spcPts val="1200"/>
              </a:spcBef>
            </a:pPr>
            <a:r>
              <a:rPr lang="en-US" altLang="en-US" i="1"/>
              <a:t>delta = -learning_rate * gradient</a:t>
            </a:r>
            <a:r>
              <a:rPr lang="en-US" altLang="en-US" b="1" i="1"/>
              <a:t> / sqrt(sum_of_gradient_squared)</a:t>
            </a:r>
          </a:p>
          <a:p>
            <a:pPr lvl="1">
              <a:spcBef>
                <a:spcPts val="1200"/>
              </a:spcBef>
            </a:pPr>
            <a:r>
              <a:rPr lang="en-US" altLang="en-US" i="1"/>
              <a:t>theta += delta</a:t>
            </a:r>
            <a:endParaRPr lang="en-US" altLang="en-US"/>
          </a:p>
          <a:p>
            <a:pPr>
              <a:spcBef>
                <a:spcPts val="1200"/>
              </a:spcBef>
            </a:pPr>
            <a:endParaRPr lang="en-US" altLang="en-US"/>
          </a:p>
          <a:p>
            <a:endParaRPr lang="en-US" altLang="en-US"/>
          </a:p>
        </p:txBody>
      </p:sp>
      <p:sp>
        <p:nvSpPr>
          <p:cNvPr id="20483" name="Slide Number Placeholder 4">
            <a:extLst>
              <a:ext uri="{FF2B5EF4-FFF2-40B4-BE49-F238E27FC236}">
                <a16:creationId xmlns:a16="http://schemas.microsoft.com/office/drawing/2014/main" id="{7FEA5CAD-1FE8-205D-D66F-48566D80D6F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Palatino Linotype" panose="02040502050505030304" pitchFamily="18" charset="0"/>
              </a:defRPr>
            </a:lvl1pPr>
            <a:lvl2pPr marL="742950" indent="-285750">
              <a:defRPr sz="3200">
                <a:solidFill>
                  <a:schemeClr val="tx1"/>
                </a:solidFill>
                <a:latin typeface="Palatino Linotype" panose="02040502050505030304" pitchFamily="18" charset="0"/>
              </a:defRPr>
            </a:lvl2pPr>
            <a:lvl3pPr marL="1143000" indent="-228600">
              <a:defRPr sz="3200">
                <a:solidFill>
                  <a:schemeClr val="tx1"/>
                </a:solidFill>
                <a:latin typeface="Palatino Linotype" panose="02040502050505030304" pitchFamily="18" charset="0"/>
              </a:defRPr>
            </a:lvl3pPr>
            <a:lvl4pPr marL="1600200" indent="-228600">
              <a:defRPr sz="3200">
                <a:solidFill>
                  <a:schemeClr val="tx1"/>
                </a:solidFill>
                <a:latin typeface="Palatino Linotype" panose="02040502050505030304" pitchFamily="18" charset="0"/>
              </a:defRPr>
            </a:lvl4pPr>
            <a:lvl5pPr marL="2057400" indent="-22860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fld id="{B2AA7883-3F65-4978-879E-167C648F7AE2}" type="slidenum">
              <a:rPr lang="tr-TR" altLang="en-US" sz="1400"/>
              <a:pPr/>
              <a:t>106</a:t>
            </a:fld>
            <a:endParaRPr lang="tr-TR" altLang="en-US" sz="14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4">
            <a:extLst>
              <a:ext uri="{FF2B5EF4-FFF2-40B4-BE49-F238E27FC236}">
                <a16:creationId xmlns:a16="http://schemas.microsoft.com/office/drawing/2014/main" id="{8E721D05-6B6A-9934-6B45-D29E18F85F0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ACE533A6-5377-46E6-B84E-7C915194A767}" type="slidenum">
              <a:rPr lang="tr-TR" altLang="en-US" sz="1400">
                <a:latin typeface="Palatino Linotype" panose="02040502050505030304" pitchFamily="18" charset="0"/>
              </a:rPr>
              <a:pPr>
                <a:spcBef>
                  <a:spcPct val="0"/>
                </a:spcBef>
                <a:buClrTx/>
                <a:buSzTx/>
                <a:buFontTx/>
                <a:buNone/>
              </a:pPr>
              <a:t>107</a:t>
            </a:fld>
            <a:endParaRPr lang="tr-TR" altLang="en-US" sz="1400">
              <a:latin typeface="Palatino Linotype" panose="02040502050505030304" pitchFamily="18" charset="0"/>
            </a:endParaRPr>
          </a:p>
        </p:txBody>
      </p:sp>
      <p:pic>
        <p:nvPicPr>
          <p:cNvPr id="21507" name="Picture 2" descr="Image for post">
            <a:extLst>
              <a:ext uri="{FF2B5EF4-FFF2-40B4-BE49-F238E27FC236}">
                <a16:creationId xmlns:a16="http://schemas.microsoft.com/office/drawing/2014/main" id="{4E6DB397-2C8C-DF86-4C97-6BD2FAD64A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499" t="-13927" r="39500" b="-16188"/>
          <a:stretch>
            <a:fillRect/>
          </a:stretch>
        </p:blipFill>
        <p:spPr>
          <a:xfrm>
            <a:off x="2574926" y="981076"/>
            <a:ext cx="5184775" cy="1008063"/>
          </a:xfrm>
          <a:noFill/>
        </p:spPr>
      </p:pic>
      <p:sp>
        <p:nvSpPr>
          <p:cNvPr id="6" name="Rectangle 5">
            <a:extLst>
              <a:ext uri="{FF2B5EF4-FFF2-40B4-BE49-F238E27FC236}">
                <a16:creationId xmlns:a16="http://schemas.microsoft.com/office/drawing/2014/main" id="{D4E7CA81-5C18-1AEC-705F-F9D50BCF92D7}"/>
              </a:ext>
            </a:extLst>
          </p:cNvPr>
          <p:cNvSpPr/>
          <p:nvPr/>
        </p:nvSpPr>
        <p:spPr>
          <a:xfrm>
            <a:off x="1524001" y="2163763"/>
            <a:ext cx="8721725" cy="2678112"/>
          </a:xfrm>
          <a:prstGeom prst="rect">
            <a:avLst/>
          </a:prstGeom>
        </p:spPr>
        <p:txBody>
          <a:bodyPr>
            <a:spAutoFit/>
          </a:bodyPr>
          <a:lstStyle/>
          <a:p>
            <a:pPr>
              <a:defRPr/>
            </a:pPr>
            <a:r>
              <a:rPr lang="en-US" sz="2400" dirty="0">
                <a:solidFill>
                  <a:srgbClr val="292929"/>
                </a:solidFill>
                <a:latin typeface="Times New Roman" panose="02020603050405020304" pitchFamily="18" charset="0"/>
                <a:cs typeface="Times New Roman" panose="02020603050405020304" pitchFamily="18" charset="0"/>
              </a:rPr>
              <a:t>where </a:t>
            </a:r>
          </a:p>
          <a:p>
            <a:pPr marL="741363" indent="-395288">
              <a:buFont typeface="Arial" panose="020B0604020202020204" pitchFamily="34" charset="0"/>
              <a:buChar char="•"/>
              <a:defRPr/>
            </a:pPr>
            <a:r>
              <a:rPr lang="en-US" sz="2400" i="1" dirty="0">
                <a:solidFill>
                  <a:srgbClr val="292929"/>
                </a:solidFill>
                <a:latin typeface="Times New Roman" panose="02020603050405020304" pitchFamily="18" charset="0"/>
                <a:cs typeface="Times New Roman" panose="02020603050405020304" pitchFamily="18" charset="0"/>
              </a:rPr>
              <a:t>θ</a:t>
            </a:r>
            <a:r>
              <a:rPr lang="en-US" sz="2400" dirty="0">
                <a:solidFill>
                  <a:srgbClr val="292929"/>
                </a:solidFill>
                <a:latin typeface="Times New Roman" panose="02020603050405020304" pitchFamily="18" charset="0"/>
                <a:cs typeface="Times New Roman" panose="02020603050405020304" pitchFamily="18" charset="0"/>
              </a:rPr>
              <a:t> is the parameter to be updated, </a:t>
            </a:r>
          </a:p>
          <a:p>
            <a:pPr marL="741363" indent="-395288">
              <a:buFont typeface="Arial" panose="020B0604020202020204" pitchFamily="34" charset="0"/>
              <a:buChar char="•"/>
              <a:defRPr/>
            </a:pPr>
            <a:r>
              <a:rPr lang="en-US" sz="2400" i="1" dirty="0">
                <a:solidFill>
                  <a:srgbClr val="292929"/>
                </a:solidFill>
                <a:latin typeface="Times New Roman" panose="02020603050405020304" pitchFamily="18" charset="0"/>
                <a:cs typeface="Times New Roman" panose="02020603050405020304" pitchFamily="18" charset="0"/>
              </a:rPr>
              <a:t>η</a:t>
            </a:r>
            <a:r>
              <a:rPr lang="en-US" sz="2400" dirty="0">
                <a:solidFill>
                  <a:srgbClr val="292929"/>
                </a:solidFill>
                <a:latin typeface="Times New Roman" panose="02020603050405020304" pitchFamily="18" charset="0"/>
                <a:cs typeface="Times New Roman" panose="02020603050405020304" pitchFamily="18" charset="0"/>
              </a:rPr>
              <a:t> is the initial learning rate, </a:t>
            </a:r>
          </a:p>
          <a:p>
            <a:pPr marL="741363" indent="-395288">
              <a:buFont typeface="Arial" panose="020B0604020202020204" pitchFamily="34" charset="0"/>
              <a:buChar char="•"/>
              <a:defRPr/>
            </a:pPr>
            <a:r>
              <a:rPr lang="en-US" sz="2400" i="1" dirty="0">
                <a:solidFill>
                  <a:srgbClr val="292929"/>
                </a:solidFill>
                <a:latin typeface="Times New Roman" panose="02020603050405020304" pitchFamily="18" charset="0"/>
                <a:cs typeface="Times New Roman" panose="02020603050405020304" pitchFamily="18" charset="0"/>
              </a:rPr>
              <a:t>ε</a:t>
            </a:r>
            <a:r>
              <a:rPr lang="en-US" sz="2400" dirty="0">
                <a:solidFill>
                  <a:srgbClr val="292929"/>
                </a:solidFill>
                <a:latin typeface="Times New Roman" panose="02020603050405020304" pitchFamily="18" charset="0"/>
                <a:cs typeface="Times New Roman" panose="02020603050405020304" pitchFamily="18" charset="0"/>
              </a:rPr>
              <a:t> is some small quantity that used to avoid the division of zero, </a:t>
            </a:r>
          </a:p>
          <a:p>
            <a:pPr marL="741363" indent="-395288">
              <a:buFont typeface="Arial" panose="020B0604020202020204" pitchFamily="34" charset="0"/>
              <a:buChar char="•"/>
              <a:defRPr/>
            </a:pPr>
            <a:r>
              <a:rPr lang="en-US" sz="2400" i="1" dirty="0">
                <a:solidFill>
                  <a:srgbClr val="292929"/>
                </a:solidFill>
                <a:latin typeface="Times New Roman" panose="02020603050405020304" pitchFamily="18" charset="0"/>
                <a:cs typeface="Times New Roman" panose="02020603050405020304" pitchFamily="18" charset="0"/>
              </a:rPr>
              <a:t>I</a:t>
            </a:r>
            <a:r>
              <a:rPr lang="en-US" sz="2400" dirty="0">
                <a:solidFill>
                  <a:srgbClr val="292929"/>
                </a:solidFill>
                <a:latin typeface="Times New Roman" panose="02020603050405020304" pitchFamily="18" charset="0"/>
                <a:cs typeface="Times New Roman" panose="02020603050405020304" pitchFamily="18" charset="0"/>
              </a:rPr>
              <a:t> is the identity matrix, </a:t>
            </a:r>
          </a:p>
          <a:p>
            <a:pPr marL="741363" indent="-395288">
              <a:buFont typeface="Arial" panose="020B0604020202020204" pitchFamily="34" charset="0"/>
              <a:buChar char="•"/>
              <a:defRPr/>
            </a:pPr>
            <a:r>
              <a:rPr lang="en-US" sz="2400" i="1" dirty="0" err="1">
                <a:solidFill>
                  <a:srgbClr val="292929"/>
                </a:solidFill>
                <a:latin typeface="Times New Roman" panose="02020603050405020304" pitchFamily="18" charset="0"/>
                <a:cs typeface="Times New Roman" panose="02020603050405020304" pitchFamily="18" charset="0"/>
              </a:rPr>
              <a:t>gt</a:t>
            </a:r>
            <a:r>
              <a:rPr lang="en-US" sz="2400" dirty="0">
                <a:solidFill>
                  <a:srgbClr val="292929"/>
                </a:solidFill>
                <a:latin typeface="Times New Roman" panose="02020603050405020304" pitchFamily="18" charset="0"/>
                <a:cs typeface="Times New Roman" panose="02020603050405020304" pitchFamily="18" charset="0"/>
              </a:rPr>
              <a:t> is the gradient estimate in time-step </a:t>
            </a:r>
            <a:r>
              <a:rPr lang="en-US" sz="2400" i="1" dirty="0">
                <a:solidFill>
                  <a:srgbClr val="292929"/>
                </a:solidFill>
                <a:latin typeface="Times New Roman" panose="02020603050405020304" pitchFamily="18" charset="0"/>
                <a:cs typeface="Times New Roman" panose="02020603050405020304" pitchFamily="18" charset="0"/>
              </a:rPr>
              <a:t>t</a:t>
            </a:r>
            <a:r>
              <a:rPr lang="en-US" sz="2400" dirty="0">
                <a:solidFill>
                  <a:srgbClr val="292929"/>
                </a:solidFill>
                <a:latin typeface="Times New Roman" panose="02020603050405020304" pitchFamily="18" charset="0"/>
                <a:cs typeface="Times New Roman" panose="02020603050405020304" pitchFamily="18" charset="0"/>
              </a:rPr>
              <a:t> that we can get with the equation</a:t>
            </a:r>
            <a:endParaRPr lang="en-US" sz="2400" dirty="0">
              <a:latin typeface="Times New Roman" panose="02020603050405020304" pitchFamily="18" charset="0"/>
              <a:cs typeface="Times New Roman" panose="02020603050405020304" pitchFamily="18" charset="0"/>
            </a:endParaRPr>
          </a:p>
        </p:txBody>
      </p:sp>
      <p:pic>
        <p:nvPicPr>
          <p:cNvPr id="21509" name="Picture 4" descr="Image for post">
            <a:extLst>
              <a:ext uri="{FF2B5EF4-FFF2-40B4-BE49-F238E27FC236}">
                <a16:creationId xmlns:a16="http://schemas.microsoft.com/office/drawing/2014/main" id="{28880E4C-8709-940E-674A-893520159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93" r="43213"/>
          <a:stretch>
            <a:fillRect/>
          </a:stretch>
        </p:blipFill>
        <p:spPr bwMode="auto">
          <a:xfrm>
            <a:off x="3216276" y="5048250"/>
            <a:ext cx="4543425"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8738A6B6-4981-1E4F-0993-CA893DAF0FC3}"/>
              </a:ext>
            </a:extLst>
          </p:cNvPr>
          <p:cNvSpPr>
            <a:spLocks noGrp="1"/>
          </p:cNvSpPr>
          <p:nvPr>
            <p:ph type="title"/>
          </p:nvPr>
        </p:nvSpPr>
        <p:spPr/>
        <p:txBody>
          <a:bodyPr/>
          <a:lstStyle/>
          <a:p>
            <a:r>
              <a:rPr lang="en-US" altLang="en-US" b="1" i="0"/>
              <a:t>R</a:t>
            </a:r>
            <a:r>
              <a:rPr lang="en-US" altLang="en-US" i="0"/>
              <a:t>oot </a:t>
            </a:r>
            <a:r>
              <a:rPr lang="en-US" altLang="en-US" b="1" i="0"/>
              <a:t>M</a:t>
            </a:r>
            <a:r>
              <a:rPr lang="en-US" altLang="en-US" i="0"/>
              <a:t>ean </a:t>
            </a:r>
            <a:r>
              <a:rPr lang="en-US" altLang="en-US" b="1" i="0"/>
              <a:t>S</a:t>
            </a:r>
            <a:r>
              <a:rPr lang="en-US" altLang="en-US" i="0"/>
              <a:t>quare </a:t>
            </a:r>
            <a:r>
              <a:rPr lang="en-US" altLang="en-US" b="1" i="0"/>
              <a:t>Prop</a:t>
            </a:r>
            <a:r>
              <a:rPr lang="en-US" altLang="en-US" i="0"/>
              <a:t>agation</a:t>
            </a:r>
            <a:endParaRPr lang="en-US" altLang="en-US"/>
          </a:p>
        </p:txBody>
      </p:sp>
      <p:sp>
        <p:nvSpPr>
          <p:cNvPr id="22531" name="Content Placeholder 2">
            <a:extLst>
              <a:ext uri="{FF2B5EF4-FFF2-40B4-BE49-F238E27FC236}">
                <a16:creationId xmlns:a16="http://schemas.microsoft.com/office/drawing/2014/main" id="{ADC78B89-170C-E739-3ACD-6A1C3532C1B9}"/>
              </a:ext>
            </a:extLst>
          </p:cNvPr>
          <p:cNvSpPr>
            <a:spLocks noGrp="1"/>
          </p:cNvSpPr>
          <p:nvPr>
            <p:ph idx="1"/>
          </p:nvPr>
        </p:nvSpPr>
        <p:spPr/>
        <p:txBody>
          <a:bodyPr/>
          <a:lstStyle/>
          <a:p>
            <a:r>
              <a:rPr lang="en-US" altLang="en-US"/>
              <a:t>AdaGrad is incredibly slow, because the </a:t>
            </a:r>
            <a:r>
              <a:rPr lang="en-US" altLang="en-US" i="1"/>
              <a:t>sum of gradient squared</a:t>
            </a:r>
            <a:r>
              <a:rPr lang="en-US" altLang="en-US"/>
              <a:t> only grows and never shrinks.</a:t>
            </a:r>
          </a:p>
          <a:p>
            <a:r>
              <a:rPr lang="en-US" altLang="en-US"/>
              <a:t>RMSprob adds a decay factor.</a:t>
            </a:r>
          </a:p>
          <a:p>
            <a:pPr lvl="1"/>
            <a:r>
              <a:rPr lang="en-US" altLang="en-US" i="1"/>
              <a:t>sum_of_gradient_squared = previous_sum_of_gradient_squared</a:t>
            </a:r>
            <a:r>
              <a:rPr lang="en-US" altLang="en-US" b="1" i="1"/>
              <a:t> * decay_rate</a:t>
            </a:r>
            <a:r>
              <a:rPr lang="en-US" altLang="en-US" i="1"/>
              <a:t>+ gradient² </a:t>
            </a:r>
            <a:r>
              <a:rPr lang="en-US" altLang="en-US" b="1" i="1"/>
              <a:t>* (1- decay_rate)</a:t>
            </a:r>
          </a:p>
          <a:p>
            <a:pPr lvl="1"/>
            <a:r>
              <a:rPr lang="en-US" altLang="en-US" i="1"/>
              <a:t>delta = -learning_rate * gradient / sqrt(sum_of_gradient_squared)</a:t>
            </a:r>
          </a:p>
          <a:p>
            <a:pPr lvl="1"/>
            <a:r>
              <a:rPr lang="en-US" altLang="en-US" i="1"/>
              <a:t>theta += delta</a:t>
            </a:r>
            <a:endParaRPr lang="en-US" altLang="en-US"/>
          </a:p>
        </p:txBody>
      </p:sp>
      <p:sp>
        <p:nvSpPr>
          <p:cNvPr id="22532" name="Slide Number Placeholder 4">
            <a:extLst>
              <a:ext uri="{FF2B5EF4-FFF2-40B4-BE49-F238E27FC236}">
                <a16:creationId xmlns:a16="http://schemas.microsoft.com/office/drawing/2014/main" id="{C0F786BF-E1C0-6699-E463-E05D81165B3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Palatino Linotype" panose="02040502050505030304" pitchFamily="18" charset="0"/>
              </a:defRPr>
            </a:lvl1pPr>
            <a:lvl2pPr marL="742950" indent="-285750">
              <a:defRPr sz="3200">
                <a:solidFill>
                  <a:schemeClr val="tx1"/>
                </a:solidFill>
                <a:latin typeface="Palatino Linotype" panose="02040502050505030304" pitchFamily="18" charset="0"/>
              </a:defRPr>
            </a:lvl2pPr>
            <a:lvl3pPr marL="1143000" indent="-228600">
              <a:defRPr sz="3200">
                <a:solidFill>
                  <a:schemeClr val="tx1"/>
                </a:solidFill>
                <a:latin typeface="Palatino Linotype" panose="02040502050505030304" pitchFamily="18" charset="0"/>
              </a:defRPr>
            </a:lvl3pPr>
            <a:lvl4pPr marL="1600200" indent="-228600">
              <a:defRPr sz="3200">
                <a:solidFill>
                  <a:schemeClr val="tx1"/>
                </a:solidFill>
                <a:latin typeface="Palatino Linotype" panose="02040502050505030304" pitchFamily="18" charset="0"/>
              </a:defRPr>
            </a:lvl4pPr>
            <a:lvl5pPr marL="2057400" indent="-22860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fld id="{E2A97AA8-EFBE-4D8B-B603-FEB0B129CD24}" type="slidenum">
              <a:rPr lang="tr-TR" altLang="en-US" sz="1400"/>
              <a:pPr/>
              <a:t>108</a:t>
            </a:fld>
            <a:endParaRPr lang="tr-TR" altLang="en-US" sz="140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2BF285D3-E60F-8FE6-1CB5-12C90374C2A5}"/>
              </a:ext>
            </a:extLst>
          </p:cNvPr>
          <p:cNvSpPr>
            <a:spLocks noGrp="1"/>
          </p:cNvSpPr>
          <p:nvPr>
            <p:ph type="title"/>
          </p:nvPr>
        </p:nvSpPr>
        <p:spPr>
          <a:xfrm>
            <a:off x="1981200" y="457201"/>
            <a:ext cx="8229600" cy="595313"/>
          </a:xfrm>
        </p:spPr>
        <p:txBody>
          <a:bodyPr>
            <a:normAutofit fontScale="90000"/>
          </a:bodyPr>
          <a:lstStyle/>
          <a:p>
            <a:r>
              <a:rPr lang="en-US" altLang="en-US" sz="2800" b="1"/>
              <a:t>Adaptive Moment estimation</a:t>
            </a:r>
            <a:r>
              <a:rPr lang="en-US" altLang="en-US"/>
              <a:t>.</a:t>
            </a:r>
          </a:p>
        </p:txBody>
      </p:sp>
      <p:sp>
        <p:nvSpPr>
          <p:cNvPr id="23555" name="Content Placeholder 2">
            <a:extLst>
              <a:ext uri="{FF2B5EF4-FFF2-40B4-BE49-F238E27FC236}">
                <a16:creationId xmlns:a16="http://schemas.microsoft.com/office/drawing/2014/main" id="{96460DA8-1185-7F42-E509-DE226F5633F7}"/>
              </a:ext>
            </a:extLst>
          </p:cNvPr>
          <p:cNvSpPr>
            <a:spLocks noGrp="1"/>
          </p:cNvSpPr>
          <p:nvPr>
            <p:ph idx="1"/>
          </p:nvPr>
        </p:nvSpPr>
        <p:spPr>
          <a:xfrm>
            <a:off x="1981200" y="1341438"/>
            <a:ext cx="7931150" cy="4525962"/>
          </a:xfrm>
        </p:spPr>
        <p:txBody>
          <a:bodyPr/>
          <a:lstStyle/>
          <a:p>
            <a:pPr>
              <a:spcBef>
                <a:spcPts val="1200"/>
              </a:spcBef>
              <a:spcAft>
                <a:spcPts val="1200"/>
              </a:spcAft>
            </a:pPr>
            <a:r>
              <a:rPr lang="en-US" altLang="en-US" sz="2000"/>
              <a:t>Adam as combining the advantages of two other extensions of stochastic gradient descent. Specifically:</a:t>
            </a:r>
          </a:p>
          <a:p>
            <a:pPr>
              <a:spcBef>
                <a:spcPts val="1200"/>
              </a:spcBef>
              <a:spcAft>
                <a:spcPts val="1200"/>
              </a:spcAft>
            </a:pPr>
            <a:r>
              <a:rPr lang="en-US" altLang="en-US" sz="2000" b="1"/>
              <a:t>Adaptive Gradient Algorithm</a:t>
            </a:r>
            <a:r>
              <a:rPr lang="en-US" altLang="en-US" sz="2000"/>
              <a:t> (AdaGrad) that maintains a per-parameter learning rate that improves performance on problems with sparse gradients (e.g. natural language and computer vision problems).</a:t>
            </a:r>
          </a:p>
          <a:p>
            <a:pPr>
              <a:spcBef>
                <a:spcPts val="1200"/>
              </a:spcBef>
              <a:spcAft>
                <a:spcPts val="1200"/>
              </a:spcAft>
            </a:pPr>
            <a:r>
              <a:rPr lang="en-US" altLang="en-US" sz="2000" b="1"/>
              <a:t>Root Mean Square Propagation</a:t>
            </a:r>
            <a:r>
              <a:rPr lang="en-US" altLang="en-US" sz="2000"/>
              <a:t> (RMSProp) that also maintains per-parameter learning rates that are adapted based on the average of recent magnitudes of the gradients for the weight (e.g. how quickly it is changing). </a:t>
            </a:r>
          </a:p>
          <a:p>
            <a:pPr>
              <a:spcBef>
                <a:spcPts val="1200"/>
              </a:spcBef>
              <a:spcAft>
                <a:spcPts val="1200"/>
              </a:spcAft>
            </a:pPr>
            <a:r>
              <a:rPr lang="en-US" altLang="en-US" sz="2000"/>
              <a:t>Adam realizes the benefits of both AdaGrad and RMSProp</a:t>
            </a:r>
          </a:p>
          <a:p>
            <a:pPr>
              <a:spcBef>
                <a:spcPts val="1200"/>
              </a:spcBef>
              <a:spcAft>
                <a:spcPts val="1200"/>
              </a:spcAft>
            </a:pPr>
            <a:endParaRPr lang="en-US" altLang="en-US" sz="2000"/>
          </a:p>
        </p:txBody>
      </p:sp>
      <p:sp>
        <p:nvSpPr>
          <p:cNvPr id="23556" name="Slide Number Placeholder 4">
            <a:extLst>
              <a:ext uri="{FF2B5EF4-FFF2-40B4-BE49-F238E27FC236}">
                <a16:creationId xmlns:a16="http://schemas.microsoft.com/office/drawing/2014/main" id="{738DB6ED-C6B3-5887-8272-481551B11E8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BA59BBF6-7C2D-47DF-B055-2EA178CBA9DC}" type="slidenum">
              <a:rPr lang="tr-TR" altLang="en-US" sz="1400">
                <a:latin typeface="Palatino Linotype" panose="02040502050505030304" pitchFamily="18" charset="0"/>
              </a:rPr>
              <a:pPr>
                <a:spcBef>
                  <a:spcPct val="0"/>
                </a:spcBef>
                <a:buClrTx/>
                <a:buSzTx/>
                <a:buFontTx/>
                <a:buNone/>
              </a:pPr>
              <a:t>109</a:t>
            </a:fld>
            <a:endParaRPr lang="tr-TR" altLang="en-US" sz="1400">
              <a:latin typeface="Palatino Linotype" panose="0204050205050503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1F062-48DA-958C-5189-60F3219B06BD}"/>
              </a:ext>
            </a:extLst>
          </p:cNvPr>
          <p:cNvSpPr>
            <a:spLocks noGrp="1"/>
          </p:cNvSpPr>
          <p:nvPr>
            <p:ph type="title"/>
          </p:nvPr>
        </p:nvSpPr>
        <p:spPr/>
        <p:txBody>
          <a:bodyPr/>
          <a:lstStyle/>
          <a:p>
            <a:r>
              <a:rPr lang="en-US" dirty="0"/>
              <a:t>Regularization - </a:t>
            </a:r>
            <a:r>
              <a:rPr lang="en-US" b="0" i="0" dirty="0">
                <a:solidFill>
                  <a:srgbClr val="292929"/>
                </a:solidFill>
                <a:effectLst/>
                <a:latin typeface="source-serif-pro"/>
              </a:rPr>
              <a:t>L2 regularization </a:t>
            </a:r>
            <a:endParaRPr lang="en-IN" dirty="0"/>
          </a:p>
        </p:txBody>
      </p:sp>
      <p:sp>
        <p:nvSpPr>
          <p:cNvPr id="3" name="Content Placeholder 2">
            <a:extLst>
              <a:ext uri="{FF2B5EF4-FFF2-40B4-BE49-F238E27FC236}">
                <a16:creationId xmlns:a16="http://schemas.microsoft.com/office/drawing/2014/main" id="{FC236B8F-2484-6C24-2E99-041B39C117A9}"/>
              </a:ext>
            </a:extLst>
          </p:cNvPr>
          <p:cNvSpPr>
            <a:spLocks noGrp="1"/>
          </p:cNvSpPr>
          <p:nvPr>
            <p:ph idx="1"/>
          </p:nvPr>
        </p:nvSpPr>
        <p:spPr/>
        <p:txBody>
          <a:bodyPr>
            <a:normAutofit fontScale="85000" lnSpcReduction="20000"/>
          </a:bodyPr>
          <a:lstStyle/>
          <a:p>
            <a:pPr algn="just"/>
            <a:endParaRPr lang="en-US" b="0" i="0" dirty="0">
              <a:solidFill>
                <a:srgbClr val="292929"/>
              </a:solidFill>
              <a:effectLst/>
              <a:latin typeface="source-serif-pro"/>
            </a:endParaRPr>
          </a:p>
          <a:p>
            <a:pPr algn="just"/>
            <a:r>
              <a:rPr lang="en-US" b="0" i="0" dirty="0">
                <a:solidFill>
                  <a:srgbClr val="292929"/>
                </a:solidFill>
                <a:effectLst/>
                <a:latin typeface="source-serif-pro"/>
              </a:rPr>
              <a:t>The regularization term </a:t>
            </a:r>
            <a:r>
              <a:rPr lang="en-US" b="1" i="0" dirty="0">
                <a:solidFill>
                  <a:srgbClr val="292929"/>
                </a:solidFill>
                <a:effectLst/>
                <a:latin typeface="source-serif-pro"/>
              </a:rPr>
              <a:t>Ω</a:t>
            </a:r>
            <a:r>
              <a:rPr lang="en-US" b="0" i="0" dirty="0">
                <a:solidFill>
                  <a:srgbClr val="292929"/>
                </a:solidFill>
                <a:effectLst/>
                <a:latin typeface="source-serif-pro"/>
              </a:rPr>
              <a:t> is defined as the Euclidean Norm (or L2 norm) of the weight matrices, which is the sum over all squared weight values of a weight matrix. </a:t>
            </a:r>
          </a:p>
          <a:p>
            <a:pPr algn="just"/>
            <a:r>
              <a:rPr lang="en-US" b="0" i="0" dirty="0">
                <a:solidFill>
                  <a:srgbClr val="292929"/>
                </a:solidFill>
                <a:effectLst/>
                <a:latin typeface="source-serif-pro"/>
              </a:rPr>
              <a:t>The regularization term is weighted by the scalar alpha divided by two and added to the regular loss function that is chosen for the current task. This leads to a new expression for the loss function:</a:t>
            </a:r>
          </a:p>
          <a:p>
            <a:pPr algn="just"/>
            <a:endParaRPr lang="en-US" dirty="0">
              <a:solidFill>
                <a:srgbClr val="292929"/>
              </a:solidFill>
              <a:latin typeface="source-serif-pro"/>
            </a:endParaRPr>
          </a:p>
          <a:p>
            <a:pPr algn="just"/>
            <a:r>
              <a:rPr lang="en-US" b="0" i="0" dirty="0">
                <a:solidFill>
                  <a:srgbClr val="292929"/>
                </a:solidFill>
                <a:effectLst/>
                <a:latin typeface="source-serif-pro"/>
              </a:rPr>
              <a:t>Alpha is sometimes called as the </a:t>
            </a:r>
            <a:r>
              <a:rPr lang="en-US" b="1" i="0" dirty="0">
                <a:solidFill>
                  <a:srgbClr val="292929"/>
                </a:solidFill>
                <a:effectLst/>
                <a:latin typeface="source-serif-pro"/>
              </a:rPr>
              <a:t>regularization rate</a:t>
            </a:r>
            <a:r>
              <a:rPr lang="en-US" b="0" i="0" dirty="0">
                <a:solidFill>
                  <a:srgbClr val="292929"/>
                </a:solidFill>
                <a:effectLst/>
                <a:latin typeface="source-serif-pro"/>
              </a:rPr>
              <a:t> and is an additional hyperparameter we introduce into the neural network. Simply speaking alpha determines how much we regularize our model.</a:t>
            </a:r>
          </a:p>
          <a:p>
            <a:pPr algn="just"/>
            <a:r>
              <a:rPr lang="en-US" b="0" i="0" dirty="0">
                <a:solidFill>
                  <a:srgbClr val="292929"/>
                </a:solidFill>
                <a:effectLst/>
                <a:latin typeface="source-serif-pro"/>
              </a:rPr>
              <a:t>In the next step we can compute the gradient of the new loss function and put the gradient into the update rule for the weights</a:t>
            </a:r>
            <a:endParaRPr lang="en-IN" dirty="0"/>
          </a:p>
        </p:txBody>
      </p:sp>
      <p:pic>
        <p:nvPicPr>
          <p:cNvPr id="38918" name="Picture 6">
            <a:extLst>
              <a:ext uri="{FF2B5EF4-FFF2-40B4-BE49-F238E27FC236}">
                <a16:creationId xmlns:a16="http://schemas.microsoft.com/office/drawing/2014/main" id="{5E8E627E-7847-527B-4909-947A308004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7379" y="1825625"/>
            <a:ext cx="2198914" cy="449440"/>
          </a:xfrm>
          <a:prstGeom prst="rect">
            <a:avLst/>
          </a:prstGeom>
          <a:noFill/>
          <a:extLst>
            <a:ext uri="{909E8E84-426E-40DD-AFC4-6F175D3DCCD1}">
              <a14:hiddenFill xmlns:a14="http://schemas.microsoft.com/office/drawing/2010/main">
                <a:solidFill>
                  <a:srgbClr val="FFFFFF"/>
                </a:solidFill>
              </a14:hiddenFill>
            </a:ext>
          </a:extLst>
        </p:spPr>
      </p:pic>
      <p:pic>
        <p:nvPicPr>
          <p:cNvPr id="38920" name="Picture 8">
            <a:extLst>
              <a:ext uri="{FF2B5EF4-FFF2-40B4-BE49-F238E27FC236}">
                <a16:creationId xmlns:a16="http://schemas.microsoft.com/office/drawing/2014/main" id="{CA095570-CF7E-B856-4D9D-097B34FBE4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7237" y="4127321"/>
            <a:ext cx="3057525" cy="3667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A6E395F-B131-B580-D9ED-F514A00F6A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0528" y="6206953"/>
            <a:ext cx="2734234" cy="27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9213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a:extLst>
              <a:ext uri="{FF2B5EF4-FFF2-40B4-BE49-F238E27FC236}">
                <a16:creationId xmlns:a16="http://schemas.microsoft.com/office/drawing/2014/main" id="{8F08FC70-7C3D-3D11-6F67-4510971B6008}"/>
              </a:ext>
            </a:extLst>
          </p:cNvPr>
          <p:cNvSpPr>
            <a:spLocks noGrp="1"/>
          </p:cNvSpPr>
          <p:nvPr>
            <p:ph idx="1"/>
          </p:nvPr>
        </p:nvSpPr>
        <p:spPr>
          <a:xfrm>
            <a:off x="1965326" y="836613"/>
            <a:ext cx="8264525" cy="3886200"/>
          </a:xfrm>
        </p:spPr>
        <p:txBody>
          <a:bodyPr/>
          <a:lstStyle/>
          <a:p>
            <a:r>
              <a:rPr lang="en-US" altLang="en-US"/>
              <a:t>Instead of adapting the parameter learning rates based on the average first moment (the mean) as in RMSProp, Adam also makes use of the average of the second moments of the gradients (the uncentered variance).</a:t>
            </a:r>
          </a:p>
          <a:p>
            <a:r>
              <a:rPr lang="en-US" altLang="en-US"/>
              <a:t>Specifically, the algorithm calculates an exponential moving average of the gradient and the squared gradient, and the parameters beta1 and beta2 control the decay rates of these moving averages.</a:t>
            </a:r>
          </a:p>
        </p:txBody>
      </p:sp>
      <p:sp>
        <p:nvSpPr>
          <p:cNvPr id="24579" name="Slide Number Placeholder 4">
            <a:extLst>
              <a:ext uri="{FF2B5EF4-FFF2-40B4-BE49-F238E27FC236}">
                <a16:creationId xmlns:a16="http://schemas.microsoft.com/office/drawing/2014/main" id="{58F25D6B-38CB-AE1E-EEB7-60007837417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4C00242D-864B-43CB-B8CE-541600D68B24}" type="slidenum">
              <a:rPr lang="tr-TR" altLang="en-US" sz="1400">
                <a:latin typeface="Palatino Linotype" panose="02040502050505030304" pitchFamily="18" charset="0"/>
              </a:rPr>
              <a:pPr>
                <a:spcBef>
                  <a:spcPct val="0"/>
                </a:spcBef>
                <a:buClrTx/>
                <a:buSzTx/>
                <a:buFontTx/>
                <a:buNone/>
              </a:pPr>
              <a:t>110</a:t>
            </a:fld>
            <a:endParaRPr lang="tr-TR" altLang="en-US" sz="1400">
              <a:latin typeface="Palatino Linotype" panose="02040502050505030304" pitchFamily="18"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53BAA70F-C5F4-DCFD-1D6C-104EBDE8D759}"/>
              </a:ext>
            </a:extLst>
          </p:cNvPr>
          <p:cNvSpPr>
            <a:spLocks noGrp="1"/>
          </p:cNvSpPr>
          <p:nvPr>
            <p:ph type="title"/>
          </p:nvPr>
        </p:nvSpPr>
        <p:spPr/>
        <p:txBody>
          <a:bodyPr/>
          <a:lstStyle/>
          <a:p>
            <a:endParaRPr lang="en-US" altLang="en-US"/>
          </a:p>
        </p:txBody>
      </p:sp>
      <p:sp>
        <p:nvSpPr>
          <p:cNvPr id="25603" name="Content Placeholder 2">
            <a:extLst>
              <a:ext uri="{FF2B5EF4-FFF2-40B4-BE49-F238E27FC236}">
                <a16:creationId xmlns:a16="http://schemas.microsoft.com/office/drawing/2014/main" id="{DD62214D-AA4A-37C3-82E2-29D2E270B3B5}"/>
              </a:ext>
            </a:extLst>
          </p:cNvPr>
          <p:cNvSpPr>
            <a:spLocks noGrp="1"/>
          </p:cNvSpPr>
          <p:nvPr>
            <p:ph idx="1"/>
          </p:nvPr>
        </p:nvSpPr>
        <p:spPr/>
        <p:txBody>
          <a:bodyPr/>
          <a:lstStyle/>
          <a:p>
            <a:r>
              <a:rPr lang="en-US" altLang="en-US" i="1"/>
              <a:t>sum_of_gradient = previous_sum_of_gradient * beta1 + gradient * (1 - beta1) </a:t>
            </a:r>
            <a:r>
              <a:rPr lang="en-US" altLang="en-US"/>
              <a:t>[Momentum]</a:t>
            </a:r>
          </a:p>
          <a:p>
            <a:r>
              <a:rPr lang="en-US" altLang="en-US" i="1"/>
              <a:t>sum_of_gradient_squared = previous_sum_of_gradient_squared * beta2 + gradient² * (1- beta2) </a:t>
            </a:r>
            <a:r>
              <a:rPr lang="en-US" altLang="en-US"/>
              <a:t>[RMSProp]</a:t>
            </a:r>
          </a:p>
          <a:p>
            <a:r>
              <a:rPr lang="en-US" altLang="en-US" i="1"/>
              <a:t>delta = -learning_rate * sum_of_gradient / sqrt(sum_of_gradient_squared)</a:t>
            </a:r>
          </a:p>
          <a:p>
            <a:r>
              <a:rPr lang="en-US" altLang="en-US" i="1"/>
              <a:t>theta += delta</a:t>
            </a:r>
          </a:p>
        </p:txBody>
      </p:sp>
      <p:sp>
        <p:nvSpPr>
          <p:cNvPr id="4" name="Footer Placeholder 3">
            <a:extLst>
              <a:ext uri="{FF2B5EF4-FFF2-40B4-BE49-F238E27FC236}">
                <a16:creationId xmlns:a16="http://schemas.microsoft.com/office/drawing/2014/main" id="{DA32F1A3-B21A-CE14-6E97-8DC741F41BB8}"/>
              </a:ext>
            </a:extLst>
          </p:cNvPr>
          <p:cNvSpPr>
            <a:spLocks noGrp="1"/>
          </p:cNvSpPr>
          <p:nvPr>
            <p:ph type="ftr" sz="quarter" idx="10"/>
          </p:nvPr>
        </p:nvSpPr>
        <p:spPr/>
        <p:txBody>
          <a:bodyPr/>
          <a:lstStyle/>
          <a:p>
            <a:pPr>
              <a:defRPr/>
            </a:pPr>
            <a:r>
              <a:rPr lang="en-US"/>
              <a:t>Alpydin &amp; Ch. Eick: ML Topic1</a:t>
            </a:r>
            <a:endParaRPr lang="tr-TR"/>
          </a:p>
        </p:txBody>
      </p:sp>
      <p:sp>
        <p:nvSpPr>
          <p:cNvPr id="25605" name="Slide Number Placeholder 4">
            <a:extLst>
              <a:ext uri="{FF2B5EF4-FFF2-40B4-BE49-F238E27FC236}">
                <a16:creationId xmlns:a16="http://schemas.microsoft.com/office/drawing/2014/main" id="{8F65C46A-0A68-B9F0-F67D-FCA3252720F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Palatino Linotype" panose="02040502050505030304" pitchFamily="18" charset="0"/>
              </a:defRPr>
            </a:lvl1pPr>
            <a:lvl2pPr marL="742950" indent="-285750">
              <a:defRPr sz="3200">
                <a:solidFill>
                  <a:schemeClr val="tx1"/>
                </a:solidFill>
                <a:latin typeface="Palatino Linotype" panose="02040502050505030304" pitchFamily="18" charset="0"/>
              </a:defRPr>
            </a:lvl2pPr>
            <a:lvl3pPr marL="1143000" indent="-228600">
              <a:defRPr sz="3200">
                <a:solidFill>
                  <a:schemeClr val="tx1"/>
                </a:solidFill>
                <a:latin typeface="Palatino Linotype" panose="02040502050505030304" pitchFamily="18" charset="0"/>
              </a:defRPr>
            </a:lvl3pPr>
            <a:lvl4pPr marL="1600200" indent="-228600">
              <a:defRPr sz="3200">
                <a:solidFill>
                  <a:schemeClr val="tx1"/>
                </a:solidFill>
                <a:latin typeface="Palatino Linotype" panose="02040502050505030304" pitchFamily="18" charset="0"/>
              </a:defRPr>
            </a:lvl4pPr>
            <a:lvl5pPr marL="2057400" indent="-22860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fld id="{6E61216C-94A7-4FC3-A442-2AF3EF1C30C4}" type="slidenum">
              <a:rPr lang="tr-TR" altLang="en-US" sz="1400"/>
              <a:pPr/>
              <a:t>111</a:t>
            </a:fld>
            <a:endParaRPr lang="tr-TR" altLang="en-US" sz="14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EDE5E-4C5D-4ACD-56EF-B6DEEFE62C47}"/>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95827363-A0C6-8B44-6565-C1BC14FF374B}"/>
              </a:ext>
            </a:extLst>
          </p:cNvPr>
          <p:cNvSpPr>
            <a:spLocks noGrp="1"/>
          </p:cNvSpPr>
          <p:nvPr>
            <p:ph idx="1"/>
          </p:nvPr>
        </p:nvSpPr>
        <p:spPr/>
        <p:txBody>
          <a:bodyPr/>
          <a:lstStyle/>
          <a:p>
            <a:r>
              <a:rPr lang="en-IN" dirty="0">
                <a:hlinkClick r:id="rId2"/>
              </a:rPr>
              <a:t>https://machinelearningmastery.com/why-training-a-neural-network-is-hard/</a:t>
            </a:r>
            <a:endParaRPr lang="en-IN" dirty="0"/>
          </a:p>
          <a:p>
            <a:r>
              <a:rPr lang="en-IN" sz="1800" b="0" i="0" u="none" strike="noStrike" dirty="0">
                <a:solidFill>
                  <a:srgbClr val="000000"/>
                </a:solidFill>
                <a:effectLst/>
                <a:latin typeface="Arial" panose="020B0604020202020204" pitchFamily="34" charset="0"/>
                <a:hlinkClick r:id="rId3"/>
              </a:rPr>
              <a:t>https://www.predictiveanalyticstoday.com/deep-learning-software-libraries/</a:t>
            </a:r>
            <a:endParaRPr lang="en-IN" sz="1800" b="0" i="0" u="none" strike="noStrike" dirty="0">
              <a:solidFill>
                <a:srgbClr val="000000"/>
              </a:solidFill>
              <a:effectLst/>
              <a:latin typeface="Arial" panose="020B0604020202020204" pitchFamily="34" charset="0"/>
            </a:endParaRPr>
          </a:p>
          <a:p>
            <a:r>
              <a:rPr lang="en-IN" dirty="0">
                <a:hlinkClick r:id="rId4"/>
              </a:rPr>
              <a:t>https://www.simplilearn.com/tutorials/deep-learning-tutorial/what-is-deep-learning</a:t>
            </a:r>
            <a:endParaRPr lang="en-IN" sz="1800" dirty="0">
              <a:solidFill>
                <a:srgbClr val="000000"/>
              </a:solidFill>
              <a:latin typeface="Arial" panose="020B0604020202020204" pitchFamily="34" charset="0"/>
            </a:endParaRPr>
          </a:p>
          <a:p>
            <a:r>
              <a:rPr lang="en-IN" dirty="0"/>
              <a:t>https://machinelearningmastery.com/what-is-deep-learning/</a:t>
            </a:r>
          </a:p>
        </p:txBody>
      </p:sp>
    </p:spTree>
    <p:extLst>
      <p:ext uri="{BB962C8B-B14F-4D97-AF65-F5344CB8AC3E}">
        <p14:creationId xmlns:p14="http://schemas.microsoft.com/office/powerpoint/2010/main" val="844636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1F062-48DA-958C-5189-60F3219B06BD}"/>
              </a:ext>
            </a:extLst>
          </p:cNvPr>
          <p:cNvSpPr>
            <a:spLocks noGrp="1"/>
          </p:cNvSpPr>
          <p:nvPr>
            <p:ph type="title"/>
          </p:nvPr>
        </p:nvSpPr>
        <p:spPr/>
        <p:txBody>
          <a:bodyPr/>
          <a:lstStyle/>
          <a:p>
            <a:r>
              <a:rPr lang="en-US" dirty="0"/>
              <a:t>Regularization – </a:t>
            </a:r>
            <a:r>
              <a:rPr lang="en-US" b="0" i="0" dirty="0">
                <a:solidFill>
                  <a:srgbClr val="292929"/>
                </a:solidFill>
                <a:effectLst/>
                <a:latin typeface="source-serif-pro"/>
              </a:rPr>
              <a:t>L1 regularization </a:t>
            </a:r>
            <a:endParaRPr lang="en-IN" dirty="0"/>
          </a:p>
        </p:txBody>
      </p:sp>
      <p:sp>
        <p:nvSpPr>
          <p:cNvPr id="3" name="Content Placeholder 2">
            <a:extLst>
              <a:ext uri="{FF2B5EF4-FFF2-40B4-BE49-F238E27FC236}">
                <a16:creationId xmlns:a16="http://schemas.microsoft.com/office/drawing/2014/main" id="{FC236B8F-2484-6C24-2E99-041B39C117A9}"/>
              </a:ext>
            </a:extLst>
          </p:cNvPr>
          <p:cNvSpPr>
            <a:spLocks noGrp="1"/>
          </p:cNvSpPr>
          <p:nvPr>
            <p:ph idx="1"/>
          </p:nvPr>
        </p:nvSpPr>
        <p:spPr/>
        <p:txBody>
          <a:bodyPr>
            <a:normAutofit lnSpcReduction="10000"/>
          </a:bodyPr>
          <a:lstStyle/>
          <a:p>
            <a:pPr algn="just"/>
            <a:r>
              <a:rPr lang="en-US" b="0" i="0" dirty="0">
                <a:solidFill>
                  <a:srgbClr val="292929"/>
                </a:solidFill>
                <a:effectLst/>
                <a:latin typeface="source-serif-pro"/>
              </a:rPr>
              <a:t>In the case of L1 regularization (also knows as Lasso regression), we simply use another regularization term </a:t>
            </a:r>
            <a:r>
              <a:rPr lang="en-US" b="1" i="0" dirty="0">
                <a:solidFill>
                  <a:srgbClr val="292929"/>
                </a:solidFill>
                <a:effectLst/>
                <a:latin typeface="source-serif-pro"/>
              </a:rPr>
              <a:t>Ω</a:t>
            </a:r>
            <a:r>
              <a:rPr lang="en-US" b="0" i="0" dirty="0">
                <a:solidFill>
                  <a:srgbClr val="292929"/>
                </a:solidFill>
                <a:effectLst/>
                <a:latin typeface="source-serif-pro"/>
              </a:rPr>
              <a:t>. This term is the sum of the absolute values of the weight parameters in a weight matrix:</a:t>
            </a:r>
          </a:p>
          <a:p>
            <a:pPr algn="just"/>
            <a:endParaRPr lang="en-US" dirty="0">
              <a:solidFill>
                <a:srgbClr val="292929"/>
              </a:solidFill>
              <a:latin typeface="source-serif-pro"/>
            </a:endParaRPr>
          </a:p>
          <a:p>
            <a:pPr algn="just"/>
            <a:r>
              <a:rPr lang="en-US" b="0" i="0" dirty="0">
                <a:solidFill>
                  <a:srgbClr val="292929"/>
                </a:solidFill>
                <a:effectLst/>
                <a:latin typeface="source-serif-pro"/>
              </a:rPr>
              <a:t>As in the previous case, we multiply the regularization term by alpha and add the entire thing to the loss function.</a:t>
            </a:r>
          </a:p>
          <a:p>
            <a:pPr algn="just"/>
            <a:endParaRPr lang="en-US" dirty="0">
              <a:solidFill>
                <a:srgbClr val="292929"/>
              </a:solidFill>
              <a:latin typeface="source-serif-pro"/>
            </a:endParaRPr>
          </a:p>
          <a:p>
            <a:pPr algn="just"/>
            <a:r>
              <a:rPr lang="en-US" b="0" i="0" dirty="0">
                <a:solidFill>
                  <a:srgbClr val="292929"/>
                </a:solidFill>
                <a:effectLst/>
                <a:latin typeface="source-serif-pro"/>
              </a:rPr>
              <a:t>The derivative of the new loss function leads to the following expression, which the sum of the gradient of the old loss function and sign of a weight value times alpha.</a:t>
            </a:r>
          </a:p>
        </p:txBody>
      </p:sp>
      <p:pic>
        <p:nvPicPr>
          <p:cNvPr id="40962" name="Picture 2">
            <a:extLst>
              <a:ext uri="{FF2B5EF4-FFF2-40B4-BE49-F238E27FC236}">
                <a16:creationId xmlns:a16="http://schemas.microsoft.com/office/drawing/2014/main" id="{C0A47976-E256-8BFD-910C-40E2B9353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034" y="2938253"/>
            <a:ext cx="3013823" cy="608655"/>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a:extLst>
              <a:ext uri="{FF2B5EF4-FFF2-40B4-BE49-F238E27FC236}">
                <a16:creationId xmlns:a16="http://schemas.microsoft.com/office/drawing/2014/main" id="{AA1387F3-0C19-0B50-4399-A52344B9A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4169068"/>
            <a:ext cx="3212566" cy="490468"/>
          </a:xfrm>
          <a:prstGeom prst="rect">
            <a:avLst/>
          </a:prstGeom>
          <a:noFill/>
          <a:extLst>
            <a:ext uri="{909E8E84-426E-40DD-AFC4-6F175D3DCCD1}">
              <a14:hiddenFill xmlns:a14="http://schemas.microsoft.com/office/drawing/2010/main">
                <a:solidFill>
                  <a:srgbClr val="FFFFFF"/>
                </a:solidFill>
              </a14:hiddenFill>
            </a:ext>
          </a:extLst>
        </p:spPr>
      </p:pic>
      <p:pic>
        <p:nvPicPr>
          <p:cNvPr id="40966" name="Picture 6">
            <a:extLst>
              <a:ext uri="{FF2B5EF4-FFF2-40B4-BE49-F238E27FC236}">
                <a16:creationId xmlns:a16="http://schemas.microsoft.com/office/drawing/2014/main" id="{178AFDF9-AFAD-777E-F92E-FEA90DC3E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094" y="5786308"/>
            <a:ext cx="6250922" cy="54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168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1F062-48DA-958C-5189-60F3219B06BD}"/>
              </a:ext>
            </a:extLst>
          </p:cNvPr>
          <p:cNvSpPr>
            <a:spLocks noGrp="1"/>
          </p:cNvSpPr>
          <p:nvPr>
            <p:ph type="title"/>
          </p:nvPr>
        </p:nvSpPr>
        <p:spPr/>
        <p:txBody>
          <a:bodyPr/>
          <a:lstStyle/>
          <a:p>
            <a:r>
              <a:rPr lang="en-US" dirty="0"/>
              <a:t>Regularization – </a:t>
            </a:r>
            <a:r>
              <a:rPr lang="en-US" b="0" i="0" dirty="0">
                <a:solidFill>
                  <a:srgbClr val="292929"/>
                </a:solidFill>
                <a:effectLst/>
                <a:latin typeface="source-serif-pro"/>
              </a:rPr>
              <a:t>Dropout</a:t>
            </a:r>
            <a:endParaRPr lang="en-IN" dirty="0"/>
          </a:p>
        </p:txBody>
      </p:sp>
      <p:sp>
        <p:nvSpPr>
          <p:cNvPr id="3" name="Content Placeholder 2">
            <a:extLst>
              <a:ext uri="{FF2B5EF4-FFF2-40B4-BE49-F238E27FC236}">
                <a16:creationId xmlns:a16="http://schemas.microsoft.com/office/drawing/2014/main" id="{FC236B8F-2484-6C24-2E99-041B39C117A9}"/>
              </a:ext>
            </a:extLst>
          </p:cNvPr>
          <p:cNvSpPr>
            <a:spLocks noGrp="1"/>
          </p:cNvSpPr>
          <p:nvPr>
            <p:ph idx="1"/>
          </p:nvPr>
        </p:nvSpPr>
        <p:spPr>
          <a:xfrm>
            <a:off x="838200" y="1825625"/>
            <a:ext cx="5419165" cy="4351338"/>
          </a:xfrm>
        </p:spPr>
        <p:txBody>
          <a:bodyPr>
            <a:normAutofit fontScale="92500" lnSpcReduction="10000"/>
          </a:bodyPr>
          <a:lstStyle/>
          <a:p>
            <a:pPr algn="just"/>
            <a:r>
              <a:rPr lang="en-US" b="0" i="0" dirty="0">
                <a:solidFill>
                  <a:srgbClr val="292929"/>
                </a:solidFill>
                <a:effectLst/>
                <a:latin typeface="source-serif-pro"/>
              </a:rPr>
              <a:t>In addition to the L2 and L1 regularization, another famous and powerful regularization technique is called the dropout regularization. The procedure behind dropout regularization is quite simple.</a:t>
            </a:r>
          </a:p>
          <a:p>
            <a:pPr algn="just"/>
            <a:r>
              <a:rPr lang="en-US" b="0" i="0" dirty="0">
                <a:solidFill>
                  <a:srgbClr val="292929"/>
                </a:solidFill>
                <a:effectLst/>
                <a:latin typeface="source-serif-pro"/>
              </a:rPr>
              <a:t>In a nutshell, dropout means that during training with some probability </a:t>
            </a:r>
            <a:r>
              <a:rPr lang="en-US" b="1" i="0" dirty="0">
                <a:solidFill>
                  <a:srgbClr val="292929"/>
                </a:solidFill>
                <a:effectLst/>
                <a:latin typeface="source-serif-pro"/>
              </a:rPr>
              <a:t>P</a:t>
            </a:r>
            <a:r>
              <a:rPr lang="en-US" b="0" i="0" dirty="0">
                <a:solidFill>
                  <a:srgbClr val="292929"/>
                </a:solidFill>
                <a:effectLst/>
                <a:latin typeface="source-serif-pro"/>
              </a:rPr>
              <a:t> a neuron of the neural network gets turned off during training. Let’s look at a visual example.</a:t>
            </a:r>
          </a:p>
          <a:p>
            <a:pPr algn="just"/>
            <a:endParaRPr lang="en-US" b="0" i="0" dirty="0">
              <a:solidFill>
                <a:srgbClr val="292929"/>
              </a:solidFill>
              <a:effectLst/>
              <a:latin typeface="source-serif-pro"/>
            </a:endParaRPr>
          </a:p>
        </p:txBody>
      </p:sp>
      <p:pic>
        <p:nvPicPr>
          <p:cNvPr id="41986" name="Picture 2">
            <a:extLst>
              <a:ext uri="{FF2B5EF4-FFF2-40B4-BE49-F238E27FC236}">
                <a16:creationId xmlns:a16="http://schemas.microsoft.com/office/drawing/2014/main" id="{AF4BC622-4BA6-35B9-50A3-191E76CCC5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7274675" y="1690688"/>
            <a:ext cx="4079125" cy="21214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93127143-C7C4-5264-8915-209E1F3A38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863"/>
          <a:stretch/>
        </p:blipFill>
        <p:spPr bwMode="auto">
          <a:xfrm>
            <a:off x="7297271" y="3812145"/>
            <a:ext cx="4056529" cy="22378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588E91-B672-D288-E074-33700DF94F88}"/>
              </a:ext>
            </a:extLst>
          </p:cNvPr>
          <p:cNvSpPr txBox="1"/>
          <p:nvPr/>
        </p:nvSpPr>
        <p:spPr>
          <a:xfrm>
            <a:off x="7472082" y="6113338"/>
            <a:ext cx="4056529" cy="646331"/>
          </a:xfrm>
          <a:prstGeom prst="rect">
            <a:avLst/>
          </a:prstGeom>
          <a:noFill/>
        </p:spPr>
        <p:txBody>
          <a:bodyPr wrap="square">
            <a:spAutoFit/>
          </a:bodyPr>
          <a:lstStyle/>
          <a:p>
            <a:r>
              <a:rPr lang="en-US" b="0" i="0" dirty="0">
                <a:solidFill>
                  <a:srgbClr val="757575"/>
                </a:solidFill>
                <a:effectLst/>
                <a:latin typeface="sohne"/>
              </a:rPr>
              <a:t>Neural Network with dropout (bottom) and without (top)</a:t>
            </a:r>
            <a:endParaRPr lang="en-IN" dirty="0"/>
          </a:p>
        </p:txBody>
      </p:sp>
    </p:spTree>
    <p:extLst>
      <p:ext uri="{BB962C8B-B14F-4D97-AF65-F5344CB8AC3E}">
        <p14:creationId xmlns:p14="http://schemas.microsoft.com/office/powerpoint/2010/main" val="1723913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1F062-48DA-958C-5189-60F3219B06BD}"/>
              </a:ext>
            </a:extLst>
          </p:cNvPr>
          <p:cNvSpPr>
            <a:spLocks noGrp="1"/>
          </p:cNvSpPr>
          <p:nvPr>
            <p:ph type="title"/>
          </p:nvPr>
        </p:nvSpPr>
        <p:spPr/>
        <p:txBody>
          <a:bodyPr/>
          <a:lstStyle/>
          <a:p>
            <a:r>
              <a:rPr lang="en-US" dirty="0"/>
              <a:t>Regularization – </a:t>
            </a:r>
            <a:r>
              <a:rPr lang="en-US" b="0" i="0" dirty="0">
                <a:solidFill>
                  <a:srgbClr val="292929"/>
                </a:solidFill>
                <a:effectLst/>
                <a:latin typeface="source-serif-pro"/>
              </a:rPr>
              <a:t>Dropout</a:t>
            </a:r>
            <a:endParaRPr lang="en-IN" dirty="0"/>
          </a:p>
        </p:txBody>
      </p:sp>
      <p:sp>
        <p:nvSpPr>
          <p:cNvPr id="3" name="Content Placeholder 2">
            <a:extLst>
              <a:ext uri="{FF2B5EF4-FFF2-40B4-BE49-F238E27FC236}">
                <a16:creationId xmlns:a16="http://schemas.microsoft.com/office/drawing/2014/main" id="{FC236B8F-2484-6C24-2E99-041B39C117A9}"/>
              </a:ext>
            </a:extLst>
          </p:cNvPr>
          <p:cNvSpPr>
            <a:spLocks noGrp="1"/>
          </p:cNvSpPr>
          <p:nvPr>
            <p:ph idx="1"/>
          </p:nvPr>
        </p:nvSpPr>
        <p:spPr>
          <a:xfrm>
            <a:off x="838200" y="1825625"/>
            <a:ext cx="5419165" cy="4351338"/>
          </a:xfrm>
        </p:spPr>
        <p:txBody>
          <a:bodyPr>
            <a:noAutofit/>
          </a:bodyPr>
          <a:lstStyle/>
          <a:p>
            <a:pPr algn="just"/>
            <a:r>
              <a:rPr lang="en-US" sz="2000" b="0" i="0" dirty="0">
                <a:solidFill>
                  <a:srgbClr val="292929"/>
                </a:solidFill>
                <a:effectLst/>
                <a:latin typeface="source-serif-pro"/>
              </a:rPr>
              <a:t>Assume on the top we have a feedforward neural network with no dropout. Using dropout with let’s say a probability of </a:t>
            </a:r>
            <a:r>
              <a:rPr lang="en-US" sz="2000" b="1" i="0" dirty="0">
                <a:solidFill>
                  <a:srgbClr val="292929"/>
                </a:solidFill>
                <a:effectLst/>
                <a:latin typeface="source-serif-pro"/>
              </a:rPr>
              <a:t>P=0.5</a:t>
            </a:r>
            <a:r>
              <a:rPr lang="en-US" sz="2000" b="0" i="0" dirty="0">
                <a:solidFill>
                  <a:srgbClr val="292929"/>
                </a:solidFill>
                <a:effectLst/>
                <a:latin typeface="source-serif-pro"/>
              </a:rPr>
              <a:t> that a random neuron gets turned off during training would result in a neural network on the bottom.</a:t>
            </a:r>
          </a:p>
          <a:p>
            <a:pPr algn="just"/>
            <a:r>
              <a:rPr lang="en-US" sz="2000" b="0" i="0" dirty="0">
                <a:solidFill>
                  <a:srgbClr val="292929"/>
                </a:solidFill>
                <a:effectLst/>
                <a:latin typeface="source-serif-pro"/>
              </a:rPr>
              <a:t>In this case, you can observe that approximately half of the neurons are not active and are not considered as a part of the neural network. And as you can observe the neural network becomes simpler.</a:t>
            </a:r>
          </a:p>
          <a:p>
            <a:pPr algn="just"/>
            <a:r>
              <a:rPr lang="en-US" sz="2000" b="0" i="0" dirty="0">
                <a:solidFill>
                  <a:srgbClr val="292929"/>
                </a:solidFill>
                <a:effectLst/>
                <a:latin typeface="source-serif-pro"/>
              </a:rPr>
              <a:t>A simpler version of the neural network results in less complexity that can reduce overfitting. The deactivation of neurons with a certain probability </a:t>
            </a:r>
            <a:r>
              <a:rPr lang="en-US" sz="2000" b="1" i="0" dirty="0">
                <a:solidFill>
                  <a:srgbClr val="292929"/>
                </a:solidFill>
                <a:effectLst/>
                <a:latin typeface="source-serif-pro"/>
              </a:rPr>
              <a:t>P</a:t>
            </a:r>
            <a:r>
              <a:rPr lang="en-US" sz="2000" b="0" i="0" dirty="0">
                <a:solidFill>
                  <a:srgbClr val="292929"/>
                </a:solidFill>
                <a:effectLst/>
                <a:latin typeface="source-serif-pro"/>
              </a:rPr>
              <a:t> is applied at each forward propagation and weight update step.</a:t>
            </a:r>
          </a:p>
          <a:p>
            <a:pPr algn="just"/>
            <a:br>
              <a:rPr lang="en-US" sz="2000" dirty="0">
                <a:effectLst/>
              </a:rPr>
            </a:br>
            <a:endParaRPr lang="en-US" sz="2000" b="0" i="0" dirty="0">
              <a:solidFill>
                <a:srgbClr val="292929"/>
              </a:solidFill>
              <a:effectLst/>
              <a:latin typeface="source-serif-pro"/>
            </a:endParaRPr>
          </a:p>
        </p:txBody>
      </p:sp>
      <p:pic>
        <p:nvPicPr>
          <p:cNvPr id="41986" name="Picture 2">
            <a:extLst>
              <a:ext uri="{FF2B5EF4-FFF2-40B4-BE49-F238E27FC236}">
                <a16:creationId xmlns:a16="http://schemas.microsoft.com/office/drawing/2014/main" id="{AF4BC622-4BA6-35B9-50A3-191E76CCC5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7274675" y="1690688"/>
            <a:ext cx="4079125" cy="21214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93127143-C7C4-5264-8915-209E1F3A38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863"/>
          <a:stretch/>
        </p:blipFill>
        <p:spPr bwMode="auto">
          <a:xfrm>
            <a:off x="7297271" y="3812145"/>
            <a:ext cx="4056529" cy="22378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588E91-B672-D288-E074-33700DF94F88}"/>
              </a:ext>
            </a:extLst>
          </p:cNvPr>
          <p:cNvSpPr txBox="1"/>
          <p:nvPr/>
        </p:nvSpPr>
        <p:spPr>
          <a:xfrm>
            <a:off x="7472082" y="6113338"/>
            <a:ext cx="4056529" cy="646331"/>
          </a:xfrm>
          <a:prstGeom prst="rect">
            <a:avLst/>
          </a:prstGeom>
          <a:noFill/>
        </p:spPr>
        <p:txBody>
          <a:bodyPr wrap="square">
            <a:spAutoFit/>
          </a:bodyPr>
          <a:lstStyle/>
          <a:p>
            <a:r>
              <a:rPr lang="en-US" b="0" i="0" dirty="0">
                <a:solidFill>
                  <a:srgbClr val="757575"/>
                </a:solidFill>
                <a:effectLst/>
                <a:latin typeface="sohne"/>
              </a:rPr>
              <a:t>Neural Network with dropout (bottom) and without (top)</a:t>
            </a:r>
            <a:endParaRPr lang="en-IN" dirty="0"/>
          </a:p>
        </p:txBody>
      </p:sp>
    </p:spTree>
    <p:extLst>
      <p:ext uri="{BB962C8B-B14F-4D97-AF65-F5344CB8AC3E}">
        <p14:creationId xmlns:p14="http://schemas.microsoft.com/office/powerpoint/2010/main" val="2467998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6375" y="609600"/>
            <a:ext cx="12192000" cy="489878"/>
          </a:xfrm>
          <a:prstGeom prst="rect">
            <a:avLst/>
          </a:prstGeom>
        </p:spPr>
        <p:txBody>
          <a:bodyPr vert="horz" wrap="square" lIns="0" tIns="12700" rIns="0" bIns="0" rtlCol="0">
            <a:spAutoFit/>
          </a:bodyPr>
          <a:lstStyle/>
          <a:p>
            <a:pPr marL="12700">
              <a:lnSpc>
                <a:spcPct val="100000"/>
              </a:lnSpc>
              <a:spcBef>
                <a:spcPts val="100"/>
              </a:spcBef>
              <a:tabLst>
                <a:tab pos="3336925" algn="l"/>
                <a:tab pos="5043805" algn="l"/>
              </a:tabLst>
            </a:pPr>
            <a:r>
              <a:rPr sz="3100" spc="-5">
                <a:solidFill>
                  <a:srgbClr val="C00000"/>
                </a:solidFill>
                <a:latin typeface="Arial MT"/>
                <a:cs typeface="Arial MT"/>
              </a:rPr>
              <a:t>Building</a:t>
            </a:r>
            <a:r>
              <a:rPr sz="3100" spc="5">
                <a:solidFill>
                  <a:srgbClr val="C00000"/>
                </a:solidFill>
                <a:latin typeface="Arial MT"/>
                <a:cs typeface="Arial MT"/>
              </a:rPr>
              <a:t> </a:t>
            </a:r>
            <a:r>
              <a:rPr sz="3100" spc="-5" dirty="0">
                <a:solidFill>
                  <a:srgbClr val="C00000"/>
                </a:solidFill>
                <a:latin typeface="Arial MT"/>
                <a:cs typeface="Arial MT"/>
              </a:rPr>
              <a:t>Blocks</a:t>
            </a:r>
            <a:r>
              <a:rPr sz="3100" spc="5" dirty="0">
                <a:solidFill>
                  <a:srgbClr val="C00000"/>
                </a:solidFill>
                <a:latin typeface="Arial MT"/>
                <a:cs typeface="Arial MT"/>
              </a:rPr>
              <a:t> </a:t>
            </a:r>
            <a:r>
              <a:rPr sz="3100" spc="-5" dirty="0">
                <a:solidFill>
                  <a:srgbClr val="C00000"/>
                </a:solidFill>
                <a:latin typeface="Arial MT"/>
                <a:cs typeface="Arial MT"/>
              </a:rPr>
              <a:t>of	</a:t>
            </a:r>
            <a:r>
              <a:rPr sz="3100" dirty="0">
                <a:solidFill>
                  <a:srgbClr val="C00000"/>
                </a:solidFill>
                <a:latin typeface="Arial MT"/>
                <a:cs typeface="Arial MT"/>
              </a:rPr>
              <a:t>a</a:t>
            </a:r>
            <a:r>
              <a:rPr sz="3100" spc="5" dirty="0">
                <a:solidFill>
                  <a:srgbClr val="C00000"/>
                </a:solidFill>
                <a:latin typeface="Arial MT"/>
                <a:cs typeface="Arial MT"/>
              </a:rPr>
              <a:t> </a:t>
            </a:r>
            <a:r>
              <a:rPr sz="3100" spc="-5" dirty="0">
                <a:solidFill>
                  <a:srgbClr val="C00000"/>
                </a:solidFill>
                <a:latin typeface="Arial MT"/>
                <a:cs typeface="Arial MT"/>
              </a:rPr>
              <a:t>Neural	Networks</a:t>
            </a:r>
            <a:endParaRPr sz="3100" dirty="0">
              <a:latin typeface="Arial MT"/>
              <a:cs typeface="Arial MT"/>
            </a:endParaRPr>
          </a:p>
        </p:txBody>
      </p:sp>
      <p:pic>
        <p:nvPicPr>
          <p:cNvPr id="3" name="object 3"/>
          <p:cNvPicPr/>
          <p:nvPr/>
        </p:nvPicPr>
        <p:blipFill>
          <a:blip r:embed="rId2" cstate="print"/>
          <a:stretch>
            <a:fillRect/>
          </a:stretch>
        </p:blipFill>
        <p:spPr>
          <a:xfrm>
            <a:off x="1741036" y="1554222"/>
            <a:ext cx="8543275" cy="4470318"/>
          </a:xfrm>
          <a:prstGeom prst="rect">
            <a:avLst/>
          </a:prstGeom>
        </p:spPr>
      </p:pic>
      <p:sp>
        <p:nvSpPr>
          <p:cNvPr id="4" name="object 4"/>
          <p:cNvSpPr txBox="1"/>
          <p:nvPr/>
        </p:nvSpPr>
        <p:spPr>
          <a:xfrm>
            <a:off x="4410188" y="2006091"/>
            <a:ext cx="1832187" cy="452120"/>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FFFFFF"/>
                </a:solidFill>
                <a:latin typeface="Arial MT"/>
                <a:cs typeface="Arial MT"/>
              </a:rPr>
              <a:t>N</a:t>
            </a:r>
            <a:r>
              <a:rPr sz="2800" spc="5" dirty="0">
                <a:solidFill>
                  <a:srgbClr val="FFFFFF"/>
                </a:solidFill>
                <a:latin typeface="Arial MT"/>
                <a:cs typeface="Arial MT"/>
              </a:rPr>
              <a:t>euron</a:t>
            </a:r>
            <a:r>
              <a:rPr sz="2800" dirty="0">
                <a:solidFill>
                  <a:srgbClr val="FFFFFF"/>
                </a:solidFill>
                <a:latin typeface="Arial MT"/>
                <a:cs typeface="Arial MT"/>
              </a:rPr>
              <a:t>s</a:t>
            </a:r>
            <a:endParaRPr sz="2800">
              <a:latin typeface="Arial MT"/>
              <a:cs typeface="Arial M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pic>
        <p:nvPicPr>
          <p:cNvPr id="122882" name="Picture 2"/>
          <p:cNvPicPr>
            <a:picLocks noChangeAspect="1" noChangeArrowheads="1"/>
          </p:cNvPicPr>
          <p:nvPr/>
        </p:nvPicPr>
        <p:blipFill>
          <a:blip r:embed="rId2"/>
          <a:srcRect/>
          <a:stretch>
            <a:fillRect/>
          </a:stretch>
        </p:blipFill>
        <p:spPr bwMode="auto">
          <a:xfrm>
            <a:off x="1117600" y="1524000"/>
            <a:ext cx="10134600" cy="428625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pic>
        <p:nvPicPr>
          <p:cNvPr id="123906" name="Picture 2"/>
          <p:cNvPicPr>
            <a:picLocks noChangeAspect="1" noChangeArrowheads="1"/>
          </p:cNvPicPr>
          <p:nvPr/>
        </p:nvPicPr>
        <p:blipFill>
          <a:blip r:embed="rId2"/>
          <a:srcRect/>
          <a:stretch>
            <a:fillRect/>
          </a:stretch>
        </p:blipFill>
        <p:spPr bwMode="auto">
          <a:xfrm>
            <a:off x="711200" y="1524001"/>
            <a:ext cx="10744200" cy="4619625"/>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ML Vs DL</a:t>
            </a:r>
          </a:p>
        </p:txBody>
      </p:sp>
      <p:pic>
        <p:nvPicPr>
          <p:cNvPr id="124930" name="Picture 2"/>
          <p:cNvPicPr>
            <a:picLocks noChangeAspect="1" noChangeArrowheads="1"/>
          </p:cNvPicPr>
          <p:nvPr/>
        </p:nvPicPr>
        <p:blipFill>
          <a:blip r:embed="rId2"/>
          <a:srcRect/>
          <a:stretch>
            <a:fillRect/>
          </a:stretch>
        </p:blipFill>
        <p:spPr bwMode="auto">
          <a:xfrm>
            <a:off x="304800" y="1752600"/>
            <a:ext cx="8193248" cy="4267200"/>
          </a:xfrm>
          <a:prstGeom prst="rect">
            <a:avLst/>
          </a:prstGeom>
          <a:noFill/>
          <a:ln w="9525">
            <a:noFill/>
            <a:miter lim="800000"/>
            <a:headEnd/>
            <a:tailEnd/>
          </a:ln>
          <a:effectLst/>
        </p:spPr>
      </p:pic>
      <p:pic>
        <p:nvPicPr>
          <p:cNvPr id="4" name="Picture 3"/>
          <p:cNvPicPr>
            <a:picLocks noChangeAspect="1" noChangeArrowheads="1"/>
          </p:cNvPicPr>
          <p:nvPr/>
        </p:nvPicPr>
        <p:blipFill>
          <a:blip r:embed="rId3"/>
          <a:srcRect/>
          <a:stretch>
            <a:fillRect/>
          </a:stretch>
        </p:blipFill>
        <p:spPr bwMode="auto">
          <a:xfrm>
            <a:off x="8258450" y="2057400"/>
            <a:ext cx="3933551" cy="1866900"/>
          </a:xfrm>
          <a:prstGeom prst="rect">
            <a:avLst/>
          </a:prstGeom>
          <a:noFill/>
          <a:ln w="9525">
            <a:noFill/>
            <a:miter lim="800000"/>
            <a:headEnd/>
            <a:tailEnd/>
          </a:ln>
          <a:effectLst/>
        </p:spPr>
      </p:pic>
      <p:pic>
        <p:nvPicPr>
          <p:cNvPr id="124931" name="Picture 3"/>
          <p:cNvPicPr>
            <a:picLocks noChangeAspect="1" noChangeArrowheads="1"/>
          </p:cNvPicPr>
          <p:nvPr/>
        </p:nvPicPr>
        <p:blipFill>
          <a:blip r:embed="rId4"/>
          <a:srcRect/>
          <a:stretch>
            <a:fillRect/>
          </a:stretch>
        </p:blipFill>
        <p:spPr bwMode="auto">
          <a:xfrm>
            <a:off x="8331201" y="3962400"/>
            <a:ext cx="3877207" cy="18288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48483" y="3017244"/>
            <a:ext cx="782429" cy="782429"/>
            <a:chOff x="1299028" y="554583"/>
            <a:chExt cx="370205" cy="370205"/>
          </a:xfrm>
        </p:grpSpPr>
        <p:sp>
          <p:nvSpPr>
            <p:cNvPr id="3" name="object 3"/>
            <p:cNvSpPr/>
            <p:nvPr/>
          </p:nvSpPr>
          <p:spPr>
            <a:xfrm>
              <a:off x="1304108" y="559663"/>
              <a:ext cx="360045" cy="360045"/>
            </a:xfrm>
            <a:custGeom>
              <a:avLst/>
              <a:gdLst/>
              <a:ahLst/>
              <a:cxnLst/>
              <a:rect l="l" t="t" r="r" b="b"/>
              <a:pathLst>
                <a:path w="360044" h="360044">
                  <a:moveTo>
                    <a:pt x="180002" y="0"/>
                  </a:moveTo>
                  <a:lnTo>
                    <a:pt x="132149" y="6429"/>
                  </a:lnTo>
                  <a:lnTo>
                    <a:pt x="89151" y="24575"/>
                  </a:lnTo>
                  <a:lnTo>
                    <a:pt x="52720" y="52720"/>
                  </a:lnTo>
                  <a:lnTo>
                    <a:pt x="24575" y="89151"/>
                  </a:lnTo>
                  <a:lnTo>
                    <a:pt x="6429" y="132149"/>
                  </a:lnTo>
                  <a:lnTo>
                    <a:pt x="0" y="180001"/>
                  </a:lnTo>
                  <a:lnTo>
                    <a:pt x="6429" y="227854"/>
                  </a:lnTo>
                  <a:lnTo>
                    <a:pt x="24575" y="270853"/>
                  </a:lnTo>
                  <a:lnTo>
                    <a:pt x="52720" y="307283"/>
                  </a:lnTo>
                  <a:lnTo>
                    <a:pt x="89151" y="335428"/>
                  </a:lnTo>
                  <a:lnTo>
                    <a:pt x="132149" y="353574"/>
                  </a:lnTo>
                  <a:lnTo>
                    <a:pt x="180002" y="360004"/>
                  </a:lnTo>
                  <a:lnTo>
                    <a:pt x="227854" y="353574"/>
                  </a:lnTo>
                  <a:lnTo>
                    <a:pt x="270853" y="335428"/>
                  </a:lnTo>
                  <a:lnTo>
                    <a:pt x="307283" y="307283"/>
                  </a:lnTo>
                  <a:lnTo>
                    <a:pt x="335429" y="270853"/>
                  </a:lnTo>
                  <a:lnTo>
                    <a:pt x="353574" y="227854"/>
                  </a:lnTo>
                  <a:lnTo>
                    <a:pt x="360004" y="180001"/>
                  </a:lnTo>
                  <a:lnTo>
                    <a:pt x="353574" y="132149"/>
                  </a:lnTo>
                  <a:lnTo>
                    <a:pt x="335429" y="89151"/>
                  </a:lnTo>
                  <a:lnTo>
                    <a:pt x="307283" y="52720"/>
                  </a:lnTo>
                  <a:lnTo>
                    <a:pt x="270853" y="24575"/>
                  </a:lnTo>
                  <a:lnTo>
                    <a:pt x="227854" y="6429"/>
                  </a:lnTo>
                  <a:lnTo>
                    <a:pt x="180002" y="0"/>
                  </a:lnTo>
                  <a:close/>
                </a:path>
              </a:pathLst>
            </a:custGeom>
            <a:solidFill>
              <a:srgbClr val="E5E5FF"/>
            </a:solidFill>
          </p:spPr>
          <p:txBody>
            <a:bodyPr wrap="square" lIns="0" tIns="0" rIns="0" bIns="0" rtlCol="0"/>
            <a:lstStyle/>
            <a:p>
              <a:endParaRPr sz="3804"/>
            </a:p>
          </p:txBody>
        </p:sp>
        <p:sp>
          <p:nvSpPr>
            <p:cNvPr id="4" name="object 4"/>
            <p:cNvSpPr/>
            <p:nvPr/>
          </p:nvSpPr>
          <p:spPr>
            <a:xfrm>
              <a:off x="1304108" y="559663"/>
              <a:ext cx="360045" cy="360045"/>
            </a:xfrm>
            <a:custGeom>
              <a:avLst/>
              <a:gdLst/>
              <a:ahLst/>
              <a:cxnLst/>
              <a:rect l="l" t="t" r="r" b="b"/>
              <a:pathLst>
                <a:path w="360044" h="360044">
                  <a:moveTo>
                    <a:pt x="360004" y="180001"/>
                  </a:moveTo>
                  <a:lnTo>
                    <a:pt x="353574" y="132149"/>
                  </a:lnTo>
                  <a:lnTo>
                    <a:pt x="335429" y="89151"/>
                  </a:lnTo>
                  <a:lnTo>
                    <a:pt x="307283" y="52720"/>
                  </a:lnTo>
                  <a:lnTo>
                    <a:pt x="270853" y="24575"/>
                  </a:lnTo>
                  <a:lnTo>
                    <a:pt x="227854" y="6429"/>
                  </a:lnTo>
                  <a:lnTo>
                    <a:pt x="180002" y="0"/>
                  </a:lnTo>
                  <a:lnTo>
                    <a:pt x="132149" y="6429"/>
                  </a:lnTo>
                  <a:lnTo>
                    <a:pt x="89151" y="24575"/>
                  </a:lnTo>
                  <a:lnTo>
                    <a:pt x="52720" y="52720"/>
                  </a:lnTo>
                  <a:lnTo>
                    <a:pt x="24575" y="89151"/>
                  </a:lnTo>
                  <a:lnTo>
                    <a:pt x="6429" y="132149"/>
                  </a:lnTo>
                  <a:lnTo>
                    <a:pt x="0" y="180001"/>
                  </a:lnTo>
                  <a:lnTo>
                    <a:pt x="6429" y="227854"/>
                  </a:lnTo>
                  <a:lnTo>
                    <a:pt x="24575" y="270853"/>
                  </a:lnTo>
                  <a:lnTo>
                    <a:pt x="52720" y="307283"/>
                  </a:lnTo>
                  <a:lnTo>
                    <a:pt x="89151" y="335428"/>
                  </a:lnTo>
                  <a:lnTo>
                    <a:pt x="132149" y="353574"/>
                  </a:lnTo>
                  <a:lnTo>
                    <a:pt x="180002" y="360004"/>
                  </a:lnTo>
                  <a:lnTo>
                    <a:pt x="227854" y="353574"/>
                  </a:lnTo>
                  <a:lnTo>
                    <a:pt x="270853" y="335428"/>
                  </a:lnTo>
                  <a:lnTo>
                    <a:pt x="307283" y="307283"/>
                  </a:lnTo>
                  <a:lnTo>
                    <a:pt x="335429" y="270853"/>
                  </a:lnTo>
                  <a:lnTo>
                    <a:pt x="353574" y="227854"/>
                  </a:lnTo>
                  <a:lnTo>
                    <a:pt x="360004" y="180001"/>
                  </a:lnTo>
                  <a:close/>
                </a:path>
              </a:pathLst>
            </a:custGeom>
            <a:ln w="10122">
              <a:solidFill>
                <a:srgbClr val="7F7FFF"/>
              </a:solidFill>
            </a:ln>
          </p:spPr>
          <p:txBody>
            <a:bodyPr wrap="square" lIns="0" tIns="0" rIns="0" bIns="0" rtlCol="0"/>
            <a:lstStyle/>
            <a:p>
              <a:endParaRPr sz="3804"/>
            </a:p>
          </p:txBody>
        </p:sp>
      </p:grpSp>
      <p:sp>
        <p:nvSpPr>
          <p:cNvPr id="5" name="object 5"/>
          <p:cNvSpPr txBox="1"/>
          <p:nvPr/>
        </p:nvSpPr>
        <p:spPr>
          <a:xfrm>
            <a:off x="3023805" y="3151824"/>
            <a:ext cx="221442" cy="382183"/>
          </a:xfrm>
          <a:prstGeom prst="rect">
            <a:avLst/>
          </a:prstGeom>
        </p:spPr>
        <p:txBody>
          <a:bodyPr vert="horz" wrap="square" lIns="0" tIns="24157" rIns="0" bIns="0" rtlCol="0">
            <a:spAutoFit/>
          </a:bodyPr>
          <a:lstStyle/>
          <a:p>
            <a:pPr marL="26841">
              <a:spcBef>
                <a:spcPts val="190"/>
              </a:spcBef>
            </a:pPr>
            <a:r>
              <a:rPr sz="2325" i="1" spc="74" dirty="0">
                <a:solidFill>
                  <a:srgbClr val="22373A"/>
                </a:solidFill>
                <a:latin typeface="Calibri"/>
                <a:cs typeface="Calibri"/>
              </a:rPr>
              <a:t>σ</a:t>
            </a:r>
            <a:endParaRPr sz="2325">
              <a:latin typeface="Calibri"/>
              <a:cs typeface="Calibri"/>
            </a:endParaRPr>
          </a:p>
        </p:txBody>
      </p:sp>
      <p:sp>
        <p:nvSpPr>
          <p:cNvPr id="6" name="object 6"/>
          <p:cNvSpPr txBox="1"/>
          <p:nvPr/>
        </p:nvSpPr>
        <p:spPr>
          <a:xfrm>
            <a:off x="3035695" y="1982072"/>
            <a:ext cx="197285" cy="382183"/>
          </a:xfrm>
          <a:prstGeom prst="rect">
            <a:avLst/>
          </a:prstGeom>
        </p:spPr>
        <p:txBody>
          <a:bodyPr vert="horz" wrap="square" lIns="0" tIns="24157" rIns="0" bIns="0" rtlCol="0">
            <a:spAutoFit/>
          </a:bodyPr>
          <a:lstStyle/>
          <a:p>
            <a:pPr marL="26841">
              <a:spcBef>
                <a:spcPts val="190"/>
              </a:spcBef>
            </a:pPr>
            <a:r>
              <a:rPr sz="2325" i="1" spc="85" dirty="0">
                <a:solidFill>
                  <a:srgbClr val="22373A"/>
                </a:solidFill>
                <a:latin typeface="Calibri"/>
                <a:cs typeface="Calibri"/>
              </a:rPr>
              <a:t>y</a:t>
            </a:r>
            <a:endParaRPr sz="2325">
              <a:latin typeface="Calibri"/>
              <a:cs typeface="Calibri"/>
            </a:endParaRPr>
          </a:p>
        </p:txBody>
      </p:sp>
      <p:grpSp>
        <p:nvGrpSpPr>
          <p:cNvPr id="7" name="object 7"/>
          <p:cNvGrpSpPr/>
          <p:nvPr/>
        </p:nvGrpSpPr>
        <p:grpSpPr>
          <a:xfrm>
            <a:off x="2462871" y="2461560"/>
            <a:ext cx="1354153" cy="2363393"/>
            <a:chOff x="1163891" y="291662"/>
            <a:chExt cx="640715" cy="1118235"/>
          </a:xfrm>
        </p:grpSpPr>
        <p:sp>
          <p:nvSpPr>
            <p:cNvPr id="8" name="object 8"/>
            <p:cNvSpPr/>
            <p:nvPr/>
          </p:nvSpPr>
          <p:spPr>
            <a:xfrm>
              <a:off x="1166421" y="911730"/>
              <a:ext cx="236220" cy="495300"/>
            </a:xfrm>
            <a:custGeom>
              <a:avLst/>
              <a:gdLst/>
              <a:ahLst/>
              <a:cxnLst/>
              <a:rect l="l" t="t" r="r" b="b"/>
              <a:pathLst>
                <a:path w="236219" h="495300">
                  <a:moveTo>
                    <a:pt x="0" y="495021"/>
                  </a:moveTo>
                  <a:lnTo>
                    <a:pt x="235756" y="0"/>
                  </a:lnTo>
                </a:path>
              </a:pathLst>
            </a:custGeom>
            <a:ln w="5060">
              <a:solidFill>
                <a:srgbClr val="22373A"/>
              </a:solidFill>
            </a:ln>
          </p:spPr>
          <p:txBody>
            <a:bodyPr wrap="square" lIns="0" tIns="0" rIns="0" bIns="0" rtlCol="0"/>
            <a:lstStyle/>
            <a:p>
              <a:endParaRPr sz="3804"/>
            </a:p>
          </p:txBody>
        </p:sp>
        <p:sp>
          <p:nvSpPr>
            <p:cNvPr id="9" name="object 9"/>
            <p:cNvSpPr/>
            <p:nvPr/>
          </p:nvSpPr>
          <p:spPr>
            <a:xfrm>
              <a:off x="1364444" y="909440"/>
              <a:ext cx="55244" cy="37465"/>
            </a:xfrm>
            <a:custGeom>
              <a:avLst/>
              <a:gdLst/>
              <a:ahLst/>
              <a:cxnLst/>
              <a:rect l="l" t="t" r="r" b="b"/>
              <a:pathLst>
                <a:path w="55244" h="37465">
                  <a:moveTo>
                    <a:pt x="0" y="10729"/>
                  </a:moveTo>
                  <a:lnTo>
                    <a:pt x="12791" y="11689"/>
                  </a:lnTo>
                  <a:lnTo>
                    <a:pt x="23425" y="9768"/>
                  </a:lnTo>
                  <a:lnTo>
                    <a:pt x="32053" y="5646"/>
                  </a:lnTo>
                  <a:lnTo>
                    <a:pt x="38824" y="0"/>
                  </a:lnTo>
                  <a:lnTo>
                    <a:pt x="38708" y="8815"/>
                  </a:lnTo>
                  <a:lnTo>
                    <a:pt x="40945" y="18112"/>
                  </a:lnTo>
                  <a:lnTo>
                    <a:pt x="46156" y="27578"/>
                  </a:lnTo>
                  <a:lnTo>
                    <a:pt x="54963" y="36905"/>
                  </a:lnTo>
                </a:path>
              </a:pathLst>
            </a:custGeom>
            <a:ln w="5073">
              <a:solidFill>
                <a:srgbClr val="22373A"/>
              </a:solidFill>
            </a:ln>
          </p:spPr>
          <p:txBody>
            <a:bodyPr wrap="square" lIns="0" tIns="0" rIns="0" bIns="0" rtlCol="0"/>
            <a:lstStyle/>
            <a:p>
              <a:endParaRPr sz="3804"/>
            </a:p>
          </p:txBody>
        </p:sp>
        <p:sp>
          <p:nvSpPr>
            <p:cNvPr id="10" name="object 10"/>
            <p:cNvSpPr/>
            <p:nvPr/>
          </p:nvSpPr>
          <p:spPr>
            <a:xfrm>
              <a:off x="1484110" y="929789"/>
              <a:ext cx="0" cy="477520"/>
            </a:xfrm>
            <a:custGeom>
              <a:avLst/>
              <a:gdLst/>
              <a:ahLst/>
              <a:cxnLst/>
              <a:rect l="l" t="t" r="r" b="b"/>
              <a:pathLst>
                <a:path h="477519">
                  <a:moveTo>
                    <a:pt x="0" y="476962"/>
                  </a:moveTo>
                  <a:lnTo>
                    <a:pt x="0" y="0"/>
                  </a:lnTo>
                </a:path>
              </a:pathLst>
            </a:custGeom>
            <a:ln w="5060">
              <a:solidFill>
                <a:srgbClr val="22373A"/>
              </a:solidFill>
            </a:ln>
          </p:spPr>
          <p:txBody>
            <a:bodyPr wrap="square" lIns="0" tIns="0" rIns="0" bIns="0" rtlCol="0"/>
            <a:lstStyle/>
            <a:p>
              <a:endParaRPr sz="3804"/>
            </a:p>
          </p:txBody>
        </p:sp>
        <p:sp>
          <p:nvSpPr>
            <p:cNvPr id="11" name="object 11"/>
            <p:cNvSpPr/>
            <p:nvPr/>
          </p:nvSpPr>
          <p:spPr>
            <a:xfrm>
              <a:off x="1453744" y="927259"/>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sp>
          <p:nvSpPr>
            <p:cNvPr id="12" name="object 12"/>
            <p:cNvSpPr/>
            <p:nvPr/>
          </p:nvSpPr>
          <p:spPr>
            <a:xfrm>
              <a:off x="1566042" y="911730"/>
              <a:ext cx="236220" cy="495300"/>
            </a:xfrm>
            <a:custGeom>
              <a:avLst/>
              <a:gdLst/>
              <a:ahLst/>
              <a:cxnLst/>
              <a:rect l="l" t="t" r="r" b="b"/>
              <a:pathLst>
                <a:path w="236219" h="495300">
                  <a:moveTo>
                    <a:pt x="235756" y="495021"/>
                  </a:moveTo>
                  <a:lnTo>
                    <a:pt x="0" y="0"/>
                  </a:lnTo>
                </a:path>
              </a:pathLst>
            </a:custGeom>
            <a:ln w="5060">
              <a:solidFill>
                <a:srgbClr val="22373A"/>
              </a:solidFill>
            </a:ln>
          </p:spPr>
          <p:txBody>
            <a:bodyPr wrap="square" lIns="0" tIns="0" rIns="0" bIns="0" rtlCol="0"/>
            <a:lstStyle/>
            <a:p>
              <a:endParaRPr sz="3804"/>
            </a:p>
          </p:txBody>
        </p:sp>
        <p:sp>
          <p:nvSpPr>
            <p:cNvPr id="13" name="object 13"/>
            <p:cNvSpPr/>
            <p:nvPr/>
          </p:nvSpPr>
          <p:spPr>
            <a:xfrm>
              <a:off x="1548813" y="909440"/>
              <a:ext cx="55244" cy="37465"/>
            </a:xfrm>
            <a:custGeom>
              <a:avLst/>
              <a:gdLst/>
              <a:ahLst/>
              <a:cxnLst/>
              <a:rect l="l" t="t" r="r" b="b"/>
              <a:pathLst>
                <a:path w="55244" h="37465">
                  <a:moveTo>
                    <a:pt x="0" y="36905"/>
                  </a:moveTo>
                  <a:lnTo>
                    <a:pt x="8807" y="27578"/>
                  </a:lnTo>
                  <a:lnTo>
                    <a:pt x="14018" y="18112"/>
                  </a:lnTo>
                  <a:lnTo>
                    <a:pt x="16254" y="8815"/>
                  </a:lnTo>
                  <a:lnTo>
                    <a:pt x="16138" y="0"/>
                  </a:lnTo>
                  <a:lnTo>
                    <a:pt x="22910" y="5646"/>
                  </a:lnTo>
                  <a:lnTo>
                    <a:pt x="31537" y="9768"/>
                  </a:lnTo>
                  <a:lnTo>
                    <a:pt x="42171" y="11689"/>
                  </a:lnTo>
                  <a:lnTo>
                    <a:pt x="54963" y="10729"/>
                  </a:lnTo>
                </a:path>
              </a:pathLst>
            </a:custGeom>
            <a:ln w="5073">
              <a:solidFill>
                <a:srgbClr val="22373A"/>
              </a:solidFill>
            </a:ln>
          </p:spPr>
          <p:txBody>
            <a:bodyPr wrap="square" lIns="0" tIns="0" rIns="0" bIns="0" rtlCol="0"/>
            <a:lstStyle/>
            <a:p>
              <a:endParaRPr sz="3804"/>
            </a:p>
          </p:txBody>
        </p:sp>
        <p:sp>
          <p:nvSpPr>
            <p:cNvPr id="14" name="object 14"/>
            <p:cNvSpPr/>
            <p:nvPr/>
          </p:nvSpPr>
          <p:spPr>
            <a:xfrm>
              <a:off x="1484110" y="296723"/>
              <a:ext cx="0" cy="258445"/>
            </a:xfrm>
            <a:custGeom>
              <a:avLst/>
              <a:gdLst/>
              <a:ahLst/>
              <a:cxnLst/>
              <a:rect l="l" t="t" r="r" b="b"/>
              <a:pathLst>
                <a:path h="258445">
                  <a:moveTo>
                    <a:pt x="0" y="257878"/>
                  </a:moveTo>
                  <a:lnTo>
                    <a:pt x="0" y="0"/>
                  </a:lnTo>
                </a:path>
              </a:pathLst>
            </a:custGeom>
            <a:ln w="5060">
              <a:solidFill>
                <a:srgbClr val="22373A"/>
              </a:solidFill>
            </a:ln>
          </p:spPr>
          <p:txBody>
            <a:bodyPr wrap="square" lIns="0" tIns="0" rIns="0" bIns="0" rtlCol="0"/>
            <a:lstStyle/>
            <a:p>
              <a:endParaRPr sz="3804"/>
            </a:p>
          </p:txBody>
        </p:sp>
        <p:sp>
          <p:nvSpPr>
            <p:cNvPr id="15" name="object 15"/>
            <p:cNvSpPr/>
            <p:nvPr/>
          </p:nvSpPr>
          <p:spPr>
            <a:xfrm>
              <a:off x="1453744" y="294193"/>
              <a:ext cx="60960" cy="26670"/>
            </a:xfrm>
            <a:custGeom>
              <a:avLst/>
              <a:gdLst/>
              <a:ahLst/>
              <a:cxnLst/>
              <a:rect l="l" t="t" r="r" b="b"/>
              <a:pathLst>
                <a:path w="60959" h="26670">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grpSp>
      <p:sp>
        <p:nvSpPr>
          <p:cNvPr id="16" name="object 16"/>
          <p:cNvSpPr txBox="1"/>
          <p:nvPr/>
        </p:nvSpPr>
        <p:spPr>
          <a:xfrm>
            <a:off x="2043633" y="4084513"/>
            <a:ext cx="2125846" cy="1034479"/>
          </a:xfrm>
          <a:prstGeom prst="rect">
            <a:avLst/>
          </a:prstGeom>
        </p:spPr>
        <p:txBody>
          <a:bodyPr vert="horz" wrap="square" lIns="0" tIns="193259" rIns="0" bIns="0" rtlCol="0">
            <a:spAutoFit/>
          </a:bodyPr>
          <a:lstStyle/>
          <a:p>
            <a:pPr marL="276467">
              <a:spcBef>
                <a:spcPts val="1522"/>
              </a:spcBef>
              <a:tabLst>
                <a:tab pos="807928" algn="l"/>
              </a:tabLst>
            </a:pPr>
            <a:r>
              <a:rPr sz="1796" i="1" spc="53" dirty="0">
                <a:solidFill>
                  <a:srgbClr val="22373A"/>
                </a:solidFill>
                <a:latin typeface="Calibri"/>
                <a:cs typeface="Calibri"/>
              </a:rPr>
              <a:t>w</a:t>
            </a:r>
            <a:r>
              <a:rPr sz="1902" spc="78" baseline="-13888" dirty="0">
                <a:solidFill>
                  <a:srgbClr val="22373A"/>
                </a:solidFill>
                <a:latin typeface="Calibri"/>
                <a:cs typeface="Calibri"/>
              </a:rPr>
              <a:t>1	</a:t>
            </a:r>
            <a:r>
              <a:rPr sz="1796" i="1" spc="53" dirty="0">
                <a:solidFill>
                  <a:srgbClr val="22373A"/>
                </a:solidFill>
                <a:latin typeface="Calibri"/>
                <a:cs typeface="Calibri"/>
              </a:rPr>
              <a:t>w</a:t>
            </a:r>
            <a:r>
              <a:rPr sz="1902" spc="78" baseline="-13888" dirty="0">
                <a:solidFill>
                  <a:srgbClr val="22373A"/>
                </a:solidFill>
                <a:latin typeface="Calibri"/>
                <a:cs typeface="Calibri"/>
              </a:rPr>
              <a:t>2   </a:t>
            </a:r>
            <a:r>
              <a:rPr sz="1902" spc="364" baseline="-13888" dirty="0">
                <a:solidFill>
                  <a:srgbClr val="22373A"/>
                </a:solidFill>
                <a:latin typeface="Calibri"/>
                <a:cs typeface="Calibri"/>
              </a:rPr>
              <a:t> </a:t>
            </a:r>
            <a:r>
              <a:rPr sz="1796" i="1" spc="53" dirty="0">
                <a:solidFill>
                  <a:srgbClr val="22373A"/>
                </a:solidFill>
                <a:latin typeface="Calibri"/>
                <a:cs typeface="Calibri"/>
              </a:rPr>
              <a:t>w</a:t>
            </a:r>
            <a:r>
              <a:rPr sz="1902" spc="78" baseline="-13888" dirty="0">
                <a:solidFill>
                  <a:srgbClr val="22373A"/>
                </a:solidFill>
                <a:latin typeface="Calibri"/>
                <a:cs typeface="Calibri"/>
              </a:rPr>
              <a:t>3</a:t>
            </a:r>
            <a:endParaRPr sz="1902" baseline="-13888">
              <a:latin typeface="Calibri"/>
              <a:cs typeface="Calibri"/>
            </a:endParaRPr>
          </a:p>
          <a:p>
            <a:pPr marL="187890">
              <a:spcBef>
                <a:spcPts val="1575"/>
              </a:spcBef>
              <a:tabLst>
                <a:tab pos="947501" algn="l"/>
                <a:tab pos="1708458" algn="l"/>
              </a:tabLst>
            </a:pPr>
            <a:r>
              <a:rPr sz="2325" i="1" spc="169" dirty="0">
                <a:solidFill>
                  <a:srgbClr val="22373A"/>
                </a:solidFill>
                <a:latin typeface="Calibri"/>
                <a:cs typeface="Calibri"/>
              </a:rPr>
              <a:t>x</a:t>
            </a:r>
            <a:r>
              <a:rPr sz="2536" spc="254" baseline="-10416" dirty="0">
                <a:solidFill>
                  <a:srgbClr val="22373A"/>
                </a:solidFill>
                <a:latin typeface="Calibri"/>
                <a:cs typeface="Calibri"/>
              </a:rPr>
              <a:t>1	</a:t>
            </a:r>
            <a:r>
              <a:rPr sz="2325" i="1" spc="169" dirty="0">
                <a:solidFill>
                  <a:srgbClr val="22373A"/>
                </a:solidFill>
                <a:latin typeface="Calibri"/>
                <a:cs typeface="Calibri"/>
              </a:rPr>
              <a:t>x</a:t>
            </a:r>
            <a:r>
              <a:rPr sz="2536" spc="254" baseline="-10416" dirty="0">
                <a:solidFill>
                  <a:srgbClr val="22373A"/>
                </a:solidFill>
                <a:latin typeface="Calibri"/>
                <a:cs typeface="Calibri"/>
              </a:rPr>
              <a:t>2	</a:t>
            </a:r>
            <a:r>
              <a:rPr sz="2325" i="1" spc="169" dirty="0">
                <a:solidFill>
                  <a:srgbClr val="22373A"/>
                </a:solidFill>
                <a:latin typeface="Calibri"/>
                <a:cs typeface="Calibri"/>
              </a:rPr>
              <a:t>x</a:t>
            </a:r>
            <a:r>
              <a:rPr sz="2536" spc="254" baseline="-10416" dirty="0">
                <a:solidFill>
                  <a:srgbClr val="22373A"/>
                </a:solidFill>
                <a:latin typeface="Calibri"/>
                <a:cs typeface="Calibri"/>
              </a:rPr>
              <a:t>3</a:t>
            </a:r>
            <a:endParaRPr sz="2536" baseline="-10416">
              <a:latin typeface="Calibri"/>
              <a:cs typeface="Calibri"/>
            </a:endParaRPr>
          </a:p>
        </p:txBody>
      </p:sp>
      <p:sp>
        <p:nvSpPr>
          <p:cNvPr id="17" name="object 17"/>
          <p:cNvSpPr txBox="1"/>
          <p:nvPr/>
        </p:nvSpPr>
        <p:spPr>
          <a:xfrm>
            <a:off x="2284803" y="5340089"/>
            <a:ext cx="1776906" cy="351093"/>
          </a:xfrm>
          <a:prstGeom prst="rect">
            <a:avLst/>
          </a:prstGeom>
        </p:spPr>
        <p:txBody>
          <a:bodyPr vert="horz" wrap="square" lIns="0" tIns="25499" rIns="0" bIns="0" rtlCol="0">
            <a:spAutoFit/>
          </a:bodyPr>
          <a:lstStyle/>
          <a:p>
            <a:pPr marL="26841">
              <a:spcBef>
                <a:spcPts val="201"/>
              </a:spcBef>
            </a:pPr>
            <a:r>
              <a:rPr sz="2114" spc="-53" dirty="0">
                <a:solidFill>
                  <a:srgbClr val="22373A"/>
                </a:solidFill>
                <a:latin typeface="Arial MT"/>
                <a:cs typeface="Arial MT"/>
              </a:rPr>
              <a:t>Artificial</a:t>
            </a:r>
            <a:r>
              <a:rPr sz="2114" spc="-106" dirty="0">
                <a:solidFill>
                  <a:srgbClr val="22373A"/>
                </a:solidFill>
                <a:latin typeface="Arial MT"/>
                <a:cs typeface="Arial MT"/>
              </a:rPr>
              <a:t> </a:t>
            </a:r>
            <a:r>
              <a:rPr sz="2114" spc="-148" dirty="0">
                <a:solidFill>
                  <a:srgbClr val="22373A"/>
                </a:solidFill>
                <a:latin typeface="Arial MT"/>
                <a:cs typeface="Arial MT"/>
              </a:rPr>
              <a:t>Neur</a:t>
            </a:r>
            <a:r>
              <a:rPr sz="2114" spc="-85" dirty="0">
                <a:solidFill>
                  <a:srgbClr val="22373A"/>
                </a:solidFill>
                <a:latin typeface="Arial MT"/>
                <a:cs typeface="Arial MT"/>
              </a:rPr>
              <a:t>on</a:t>
            </a:r>
            <a:endParaRPr sz="2114">
              <a:latin typeface="Arial MT"/>
              <a:cs typeface="Arial MT"/>
            </a:endParaRPr>
          </a:p>
        </p:txBody>
      </p:sp>
      <p:sp>
        <p:nvSpPr>
          <p:cNvPr id="18" name="object 18"/>
          <p:cNvSpPr txBox="1"/>
          <p:nvPr/>
        </p:nvSpPr>
        <p:spPr>
          <a:xfrm>
            <a:off x="5086352" y="1173350"/>
            <a:ext cx="6029006" cy="5387288"/>
          </a:xfrm>
          <a:prstGeom prst="rect">
            <a:avLst/>
          </a:prstGeom>
        </p:spPr>
        <p:txBody>
          <a:bodyPr vert="horz" wrap="square" lIns="0" tIns="26841" rIns="0" bIns="0" rtlCol="0">
            <a:spAutoFit/>
          </a:bodyPr>
          <a:lstStyle/>
          <a:p>
            <a:pPr marL="25500" marR="10737" algn="just">
              <a:lnSpc>
                <a:spcPct val="118000"/>
              </a:lnSpc>
              <a:spcBef>
                <a:spcPts val="211"/>
              </a:spcBef>
              <a:buClr>
                <a:srgbClr val="FFFFFF"/>
              </a:buClr>
              <a:tabLst>
                <a:tab pos="252310" algn="l"/>
              </a:tabLst>
            </a:pPr>
            <a:r>
              <a:rPr sz="2800" spc="-232" dirty="0">
                <a:cs typeface="Arial MT"/>
              </a:rPr>
              <a:t>The</a:t>
            </a:r>
            <a:r>
              <a:rPr sz="2800" spc="-222" dirty="0">
                <a:cs typeface="Arial MT"/>
              </a:rPr>
              <a:t> </a:t>
            </a:r>
            <a:r>
              <a:rPr sz="2800" spc="-74" dirty="0">
                <a:cs typeface="Arial MT"/>
              </a:rPr>
              <a:t>most </a:t>
            </a:r>
            <a:r>
              <a:rPr sz="2800" spc="-95" dirty="0">
                <a:cs typeface="Arial MT"/>
              </a:rPr>
              <a:t>fundamental </a:t>
            </a:r>
            <a:r>
              <a:rPr sz="2800" spc="-11" dirty="0">
                <a:cs typeface="Arial MT"/>
              </a:rPr>
              <a:t>unit </a:t>
            </a:r>
            <a:r>
              <a:rPr sz="2800" dirty="0">
                <a:cs typeface="Arial MT"/>
              </a:rPr>
              <a:t>of </a:t>
            </a:r>
            <a:r>
              <a:rPr sz="2800" spc="-232" dirty="0">
                <a:cs typeface="Arial MT"/>
              </a:rPr>
              <a:t>a</a:t>
            </a:r>
            <a:r>
              <a:rPr sz="2800" spc="-222" dirty="0">
                <a:cs typeface="Arial MT"/>
              </a:rPr>
              <a:t> </a:t>
            </a:r>
            <a:r>
              <a:rPr sz="2800" spc="-159" dirty="0">
                <a:cs typeface="Arial MT"/>
              </a:rPr>
              <a:t>deep </a:t>
            </a:r>
            <a:r>
              <a:rPr sz="2800" spc="-148" dirty="0">
                <a:cs typeface="Arial MT"/>
              </a:rPr>
              <a:t> </a:t>
            </a:r>
            <a:r>
              <a:rPr sz="2800" spc="-127" dirty="0">
                <a:cs typeface="Arial MT"/>
              </a:rPr>
              <a:t>neural</a:t>
            </a:r>
            <a:r>
              <a:rPr sz="2800" spc="-116" dirty="0">
                <a:cs typeface="Arial MT"/>
              </a:rPr>
              <a:t> </a:t>
            </a:r>
            <a:r>
              <a:rPr sz="2800" spc="-63" dirty="0">
                <a:cs typeface="Arial MT"/>
              </a:rPr>
              <a:t>network</a:t>
            </a:r>
            <a:r>
              <a:rPr sz="2800" spc="-53" dirty="0">
                <a:cs typeface="Arial MT"/>
              </a:rPr>
              <a:t> </a:t>
            </a:r>
            <a:r>
              <a:rPr sz="2800" spc="-127" dirty="0">
                <a:cs typeface="Arial MT"/>
              </a:rPr>
              <a:t>is</a:t>
            </a:r>
            <a:r>
              <a:rPr sz="2800" spc="-116" dirty="0">
                <a:cs typeface="Arial MT"/>
              </a:rPr>
              <a:t> </a:t>
            </a:r>
            <a:r>
              <a:rPr sz="2800" spc="-127" dirty="0">
                <a:cs typeface="Arial MT"/>
              </a:rPr>
              <a:t>called</a:t>
            </a:r>
            <a:r>
              <a:rPr sz="2800" spc="-116" dirty="0">
                <a:cs typeface="Arial MT"/>
              </a:rPr>
              <a:t> </a:t>
            </a:r>
            <a:r>
              <a:rPr sz="2800" spc="-169" dirty="0">
                <a:cs typeface="Arial MT"/>
              </a:rPr>
              <a:t>an</a:t>
            </a:r>
            <a:r>
              <a:rPr sz="2800" spc="-159" dirty="0">
                <a:cs typeface="Arial MT"/>
              </a:rPr>
              <a:t> </a:t>
            </a:r>
            <a:r>
              <a:rPr sz="2800" i="1" spc="-74" dirty="0">
                <a:cs typeface="Arial"/>
              </a:rPr>
              <a:t>artificial </a:t>
            </a:r>
            <a:r>
              <a:rPr sz="2800" i="1" spc="-63" dirty="0">
                <a:cs typeface="Arial"/>
              </a:rPr>
              <a:t> </a:t>
            </a:r>
            <a:r>
              <a:rPr sz="2800" i="1" spc="-211" dirty="0">
                <a:cs typeface="Arial"/>
              </a:rPr>
              <a:t>neuron</a:t>
            </a:r>
            <a:endParaRPr sz="2800" dirty="0">
              <a:cs typeface="Arial"/>
            </a:endParaRPr>
          </a:p>
          <a:p>
            <a:pPr marL="25500" marR="10737" algn="just">
              <a:lnSpc>
                <a:spcPct val="118000"/>
              </a:lnSpc>
              <a:spcBef>
                <a:spcPts val="634"/>
              </a:spcBef>
              <a:buClr>
                <a:srgbClr val="FFFFFF"/>
              </a:buClr>
              <a:tabLst>
                <a:tab pos="252310" algn="l"/>
              </a:tabLst>
            </a:pPr>
            <a:r>
              <a:rPr sz="2800" spc="-106" dirty="0">
                <a:cs typeface="Arial MT"/>
              </a:rPr>
              <a:t>Why</a:t>
            </a:r>
            <a:r>
              <a:rPr sz="2800" spc="11" dirty="0">
                <a:cs typeface="Arial MT"/>
              </a:rPr>
              <a:t> </a:t>
            </a:r>
            <a:r>
              <a:rPr sz="2800" spc="-127" dirty="0">
                <a:cs typeface="Arial MT"/>
              </a:rPr>
              <a:t>is</a:t>
            </a:r>
            <a:r>
              <a:rPr sz="2800" spc="11" dirty="0">
                <a:cs typeface="Arial MT"/>
              </a:rPr>
              <a:t> i</a:t>
            </a:r>
            <a:r>
              <a:rPr sz="2800" spc="159" dirty="0">
                <a:cs typeface="Arial MT"/>
              </a:rPr>
              <a:t>t</a:t>
            </a:r>
            <a:r>
              <a:rPr sz="2800" spc="11" dirty="0">
                <a:cs typeface="Arial MT"/>
              </a:rPr>
              <a:t> </a:t>
            </a:r>
            <a:r>
              <a:rPr sz="2800" spc="-127" dirty="0">
                <a:cs typeface="Arial MT"/>
              </a:rPr>
              <a:t>called</a:t>
            </a:r>
            <a:r>
              <a:rPr sz="2800" spc="11" dirty="0">
                <a:cs typeface="Arial MT"/>
              </a:rPr>
              <a:t> </a:t>
            </a:r>
            <a:r>
              <a:rPr sz="2800" spc="-232" dirty="0">
                <a:cs typeface="Arial MT"/>
              </a:rPr>
              <a:t>a</a:t>
            </a:r>
            <a:r>
              <a:rPr sz="2800" spc="11" dirty="0">
                <a:cs typeface="Arial MT"/>
              </a:rPr>
              <a:t> </a:t>
            </a:r>
            <a:r>
              <a:rPr sz="2800" spc="-127" dirty="0">
                <a:cs typeface="Arial MT"/>
              </a:rPr>
              <a:t>neu</a:t>
            </a:r>
            <a:r>
              <a:rPr sz="2800" spc="-148" dirty="0">
                <a:cs typeface="Arial MT"/>
              </a:rPr>
              <a:t>r</a:t>
            </a:r>
            <a:r>
              <a:rPr sz="2800" spc="-95" dirty="0">
                <a:cs typeface="Arial MT"/>
              </a:rPr>
              <a:t>on</a:t>
            </a:r>
            <a:r>
              <a:rPr sz="2800" spc="11" dirty="0">
                <a:cs typeface="Arial MT"/>
              </a:rPr>
              <a:t> </a:t>
            </a:r>
            <a:r>
              <a:rPr sz="2800" spc="-412" dirty="0">
                <a:cs typeface="Arial MT"/>
              </a:rPr>
              <a:t>?</a:t>
            </a:r>
            <a:r>
              <a:rPr sz="2800" dirty="0">
                <a:cs typeface="Arial MT"/>
              </a:rPr>
              <a:t> </a:t>
            </a:r>
            <a:r>
              <a:rPr sz="2800" spc="-275" dirty="0">
                <a:cs typeface="Arial MT"/>
              </a:rPr>
              <a:t> </a:t>
            </a:r>
            <a:r>
              <a:rPr sz="2800" spc="-127" dirty="0">
                <a:cs typeface="Arial MT"/>
              </a:rPr>
              <a:t>Where</a:t>
            </a:r>
            <a:r>
              <a:rPr sz="2800" spc="11" dirty="0">
                <a:cs typeface="Arial MT"/>
              </a:rPr>
              <a:t> </a:t>
            </a:r>
            <a:r>
              <a:rPr sz="2800" spc="-137" dirty="0">
                <a:cs typeface="Arial MT"/>
              </a:rPr>
              <a:t>does  </a:t>
            </a:r>
            <a:r>
              <a:rPr sz="2800" spc="-63" dirty="0">
                <a:cs typeface="Arial MT"/>
              </a:rPr>
              <a:t>the</a:t>
            </a:r>
            <a:r>
              <a:rPr sz="2800" spc="-116" dirty="0">
                <a:cs typeface="Arial MT"/>
              </a:rPr>
              <a:t> </a:t>
            </a:r>
            <a:r>
              <a:rPr sz="2800" spc="-74" dirty="0">
                <a:cs typeface="Arial MT"/>
              </a:rPr>
              <a:t>inspiration</a:t>
            </a:r>
            <a:r>
              <a:rPr sz="2800" spc="-116" dirty="0">
                <a:cs typeface="Arial MT"/>
              </a:rPr>
              <a:t> </a:t>
            </a:r>
            <a:r>
              <a:rPr sz="2800" spc="-148" dirty="0">
                <a:cs typeface="Arial MT"/>
              </a:rPr>
              <a:t>come</a:t>
            </a:r>
            <a:r>
              <a:rPr sz="2800" spc="-116" dirty="0">
                <a:cs typeface="Arial MT"/>
              </a:rPr>
              <a:t> </a:t>
            </a:r>
            <a:r>
              <a:rPr sz="2800" dirty="0">
                <a:cs typeface="Arial MT"/>
              </a:rPr>
              <a:t>f</a:t>
            </a:r>
            <a:r>
              <a:rPr sz="2800" spc="-63" dirty="0">
                <a:cs typeface="Arial MT"/>
              </a:rPr>
              <a:t>r</a:t>
            </a:r>
            <a:r>
              <a:rPr sz="2800" spc="-127" dirty="0">
                <a:cs typeface="Arial MT"/>
              </a:rPr>
              <a:t>om</a:t>
            </a:r>
            <a:r>
              <a:rPr sz="2800" spc="-116" dirty="0">
                <a:cs typeface="Arial MT"/>
              </a:rPr>
              <a:t> </a:t>
            </a:r>
            <a:r>
              <a:rPr sz="2800" spc="-412" dirty="0">
                <a:cs typeface="Arial MT"/>
              </a:rPr>
              <a:t>?</a:t>
            </a:r>
            <a:endParaRPr sz="2800" dirty="0">
              <a:cs typeface="Arial MT"/>
            </a:endParaRPr>
          </a:p>
          <a:p>
            <a:pPr marL="25500" marR="10737" algn="just">
              <a:lnSpc>
                <a:spcPct val="118000"/>
              </a:lnSpc>
              <a:spcBef>
                <a:spcPts val="634"/>
              </a:spcBef>
              <a:buClr>
                <a:srgbClr val="FFFFFF"/>
              </a:buClr>
              <a:tabLst>
                <a:tab pos="252310" algn="l"/>
              </a:tabLst>
            </a:pPr>
            <a:r>
              <a:rPr sz="2800" spc="-232" dirty="0">
                <a:cs typeface="Arial MT"/>
              </a:rPr>
              <a:t>The</a:t>
            </a:r>
            <a:r>
              <a:rPr sz="2800" spc="-222" dirty="0">
                <a:cs typeface="Arial MT"/>
              </a:rPr>
              <a:t> </a:t>
            </a:r>
            <a:r>
              <a:rPr sz="2800" spc="-74" dirty="0">
                <a:cs typeface="Arial MT"/>
              </a:rPr>
              <a:t>inspiration</a:t>
            </a:r>
            <a:r>
              <a:rPr sz="2800" spc="-63" dirty="0">
                <a:cs typeface="Arial MT"/>
              </a:rPr>
              <a:t> </a:t>
            </a:r>
            <a:r>
              <a:rPr sz="2800" spc="-169" dirty="0">
                <a:cs typeface="Arial MT"/>
              </a:rPr>
              <a:t>comes</a:t>
            </a:r>
            <a:r>
              <a:rPr sz="2800" spc="-159" dirty="0">
                <a:cs typeface="Arial MT"/>
              </a:rPr>
              <a:t> </a:t>
            </a:r>
            <a:r>
              <a:rPr sz="2800" spc="-74" dirty="0">
                <a:cs typeface="Arial MT"/>
              </a:rPr>
              <a:t>from</a:t>
            </a:r>
            <a:r>
              <a:rPr sz="2800" spc="-63" dirty="0">
                <a:cs typeface="Arial MT"/>
              </a:rPr>
              <a:t> </a:t>
            </a:r>
            <a:r>
              <a:rPr sz="2800" spc="-85" dirty="0">
                <a:cs typeface="Arial MT"/>
              </a:rPr>
              <a:t>biology </a:t>
            </a:r>
            <a:r>
              <a:rPr sz="2800" spc="-623" dirty="0">
                <a:cs typeface="Arial MT"/>
              </a:rPr>
              <a:t> </a:t>
            </a:r>
            <a:r>
              <a:rPr sz="2800" spc="-106" dirty="0">
                <a:cs typeface="Arial MT"/>
              </a:rPr>
              <a:t>(more</a:t>
            </a:r>
            <a:r>
              <a:rPr sz="2800" spc="-116" dirty="0">
                <a:cs typeface="Arial MT"/>
              </a:rPr>
              <a:t> specifically, </a:t>
            </a:r>
            <a:r>
              <a:rPr sz="2800" spc="-74" dirty="0">
                <a:cs typeface="Arial MT"/>
              </a:rPr>
              <a:t>from</a:t>
            </a:r>
            <a:r>
              <a:rPr sz="2800" spc="-116" dirty="0">
                <a:cs typeface="Arial MT"/>
              </a:rPr>
              <a:t> </a:t>
            </a:r>
            <a:r>
              <a:rPr sz="2800" spc="-63" dirty="0">
                <a:cs typeface="Arial MT"/>
              </a:rPr>
              <a:t>the</a:t>
            </a:r>
            <a:r>
              <a:rPr sz="2800" spc="-116" dirty="0">
                <a:cs typeface="Arial MT"/>
              </a:rPr>
              <a:t> </a:t>
            </a:r>
            <a:r>
              <a:rPr sz="2800" i="1" spc="-127" dirty="0">
                <a:cs typeface="Arial"/>
              </a:rPr>
              <a:t>brain</a:t>
            </a:r>
            <a:r>
              <a:rPr sz="2800" spc="-127" dirty="0">
                <a:cs typeface="Arial MT"/>
              </a:rPr>
              <a:t>)</a:t>
            </a:r>
            <a:endParaRPr sz="2800" dirty="0">
              <a:cs typeface="Arial MT"/>
            </a:endParaRPr>
          </a:p>
          <a:p>
            <a:pPr marL="25500" marR="10737" algn="just">
              <a:lnSpc>
                <a:spcPct val="118000"/>
              </a:lnSpc>
              <a:spcBef>
                <a:spcPts val="634"/>
              </a:spcBef>
              <a:buClr>
                <a:srgbClr val="FFFFFF"/>
              </a:buClr>
              <a:tabLst>
                <a:tab pos="252310" algn="l"/>
              </a:tabLst>
            </a:pPr>
            <a:r>
              <a:rPr sz="2800" i="1" spc="-148" dirty="0">
                <a:cs typeface="Arial"/>
              </a:rPr>
              <a:t>biological </a:t>
            </a:r>
            <a:r>
              <a:rPr sz="2800" i="1" spc="-222" dirty="0">
                <a:cs typeface="Arial"/>
              </a:rPr>
              <a:t>neurons </a:t>
            </a:r>
            <a:r>
              <a:rPr sz="2800" i="1" spc="-42" dirty="0">
                <a:cs typeface="Arial"/>
              </a:rPr>
              <a:t>= </a:t>
            </a:r>
            <a:r>
              <a:rPr sz="2800" i="1" spc="-169" dirty="0">
                <a:cs typeface="Arial"/>
              </a:rPr>
              <a:t>neural </a:t>
            </a:r>
            <a:r>
              <a:rPr sz="2800" i="1" spc="-190" dirty="0">
                <a:cs typeface="Arial"/>
              </a:rPr>
              <a:t>cells </a:t>
            </a:r>
            <a:r>
              <a:rPr sz="2800" i="1" spc="-42" dirty="0">
                <a:cs typeface="Arial"/>
              </a:rPr>
              <a:t>= </a:t>
            </a:r>
            <a:r>
              <a:rPr sz="2800" i="1" spc="-169" dirty="0">
                <a:cs typeface="Arial"/>
              </a:rPr>
              <a:t>neural </a:t>
            </a:r>
            <a:r>
              <a:rPr sz="2800" i="1" spc="-159" dirty="0">
                <a:cs typeface="Arial"/>
              </a:rPr>
              <a:t> </a:t>
            </a:r>
            <a:r>
              <a:rPr sz="2800" i="1" spc="-137" dirty="0">
                <a:cs typeface="Arial"/>
              </a:rPr>
              <a:t>p</a:t>
            </a:r>
            <a:r>
              <a:rPr sz="2800" i="1" spc="-148" dirty="0">
                <a:cs typeface="Arial"/>
              </a:rPr>
              <a:t>r</a:t>
            </a:r>
            <a:r>
              <a:rPr sz="2800" i="1" spc="-241" dirty="0">
                <a:cs typeface="Arial"/>
              </a:rPr>
              <a:t>ocessing</a:t>
            </a:r>
            <a:r>
              <a:rPr sz="2800" i="1" spc="-190" dirty="0">
                <a:cs typeface="Arial"/>
              </a:rPr>
              <a:t> </a:t>
            </a:r>
            <a:r>
              <a:rPr sz="2800" i="1" spc="-148" dirty="0">
                <a:cs typeface="Arial"/>
              </a:rPr>
              <a:t>units</a:t>
            </a:r>
            <a:endParaRPr sz="2800" dirty="0">
              <a:cs typeface="Arial"/>
            </a:endParaRPr>
          </a:p>
          <a:p>
            <a:pPr marL="25500" marR="10737" algn="just">
              <a:lnSpc>
                <a:spcPct val="118000"/>
              </a:lnSpc>
              <a:spcBef>
                <a:spcPts val="634"/>
              </a:spcBef>
              <a:buClr>
                <a:srgbClr val="FFFFFF"/>
              </a:buClr>
              <a:tabLst>
                <a:tab pos="252310" algn="l"/>
              </a:tabLst>
            </a:pPr>
            <a:r>
              <a:rPr sz="2800" spc="-116" dirty="0">
                <a:cs typeface="Arial MT"/>
              </a:rPr>
              <a:t>We</a:t>
            </a:r>
            <a:r>
              <a:rPr sz="2800" spc="-190" dirty="0">
                <a:cs typeface="Arial MT"/>
              </a:rPr>
              <a:t> </a:t>
            </a:r>
            <a:r>
              <a:rPr sz="2800" spc="-42" dirty="0">
                <a:cs typeface="Arial MT"/>
              </a:rPr>
              <a:t>will</a:t>
            </a:r>
            <a:r>
              <a:rPr sz="2800" spc="-190" dirty="0">
                <a:cs typeface="Arial MT"/>
              </a:rPr>
              <a:t> </a:t>
            </a:r>
            <a:r>
              <a:rPr sz="2800" spc="-21" dirty="0">
                <a:cs typeface="Arial MT"/>
              </a:rPr>
              <a:t>fi</a:t>
            </a:r>
            <a:r>
              <a:rPr sz="2800" spc="-85" dirty="0">
                <a:cs typeface="Arial MT"/>
              </a:rPr>
              <a:t>r</a:t>
            </a:r>
            <a:r>
              <a:rPr sz="2800" spc="-32" dirty="0">
                <a:cs typeface="Arial MT"/>
              </a:rPr>
              <a:t>st</a:t>
            </a:r>
            <a:r>
              <a:rPr sz="2800" spc="-190" dirty="0">
                <a:cs typeface="Arial MT"/>
              </a:rPr>
              <a:t> </a:t>
            </a:r>
            <a:r>
              <a:rPr sz="2800" spc="-222" dirty="0">
                <a:cs typeface="Arial MT"/>
              </a:rPr>
              <a:t>see</a:t>
            </a:r>
            <a:r>
              <a:rPr sz="2800" spc="-190" dirty="0">
                <a:cs typeface="Arial MT"/>
              </a:rPr>
              <a:t> </a:t>
            </a:r>
            <a:r>
              <a:rPr sz="2800" spc="-74" dirty="0">
                <a:cs typeface="Arial MT"/>
              </a:rPr>
              <a:t>what</a:t>
            </a:r>
            <a:r>
              <a:rPr sz="2800" spc="-190" dirty="0">
                <a:cs typeface="Arial MT"/>
              </a:rPr>
              <a:t> </a:t>
            </a:r>
            <a:r>
              <a:rPr sz="2800" spc="-232" dirty="0">
                <a:cs typeface="Arial MT"/>
              </a:rPr>
              <a:t>a</a:t>
            </a:r>
            <a:r>
              <a:rPr sz="2800" spc="-190" dirty="0">
                <a:cs typeface="Arial MT"/>
              </a:rPr>
              <a:t> </a:t>
            </a:r>
            <a:r>
              <a:rPr sz="2800" spc="-85" dirty="0">
                <a:cs typeface="Arial MT"/>
              </a:rPr>
              <a:t>biological</a:t>
            </a:r>
            <a:r>
              <a:rPr sz="2800" spc="-190" dirty="0">
                <a:cs typeface="Arial MT"/>
              </a:rPr>
              <a:t> </a:t>
            </a:r>
            <a:r>
              <a:rPr sz="2800" spc="-127" dirty="0">
                <a:cs typeface="Arial MT"/>
              </a:rPr>
              <a:t>neu</a:t>
            </a:r>
            <a:r>
              <a:rPr sz="2800" spc="-148" dirty="0">
                <a:cs typeface="Arial MT"/>
              </a:rPr>
              <a:t>r</a:t>
            </a:r>
            <a:r>
              <a:rPr sz="2800" spc="-74" dirty="0">
                <a:cs typeface="Arial MT"/>
              </a:rPr>
              <a:t>on  </a:t>
            </a:r>
            <a:r>
              <a:rPr sz="2800" spc="-95" dirty="0">
                <a:cs typeface="Arial MT"/>
              </a:rPr>
              <a:t>looks</a:t>
            </a:r>
            <a:r>
              <a:rPr sz="2800" spc="-116" dirty="0">
                <a:cs typeface="Arial MT"/>
              </a:rPr>
              <a:t> </a:t>
            </a:r>
            <a:r>
              <a:rPr sz="2800" spc="-85" dirty="0">
                <a:cs typeface="Arial MT"/>
              </a:rPr>
              <a:t>like</a:t>
            </a:r>
            <a:r>
              <a:rPr sz="2800" spc="-116" dirty="0">
                <a:cs typeface="Arial MT"/>
              </a:rPr>
              <a:t> ...</a:t>
            </a:r>
            <a:endParaRPr sz="2800" dirty="0">
              <a:cs typeface="Arial MT"/>
            </a:endParaRPr>
          </a:p>
        </p:txBody>
      </p:sp>
      <p:sp>
        <p:nvSpPr>
          <p:cNvPr id="20" name="Title 19">
            <a:extLst>
              <a:ext uri="{FF2B5EF4-FFF2-40B4-BE49-F238E27FC236}">
                <a16:creationId xmlns:a16="http://schemas.microsoft.com/office/drawing/2014/main" id="{3D284DD9-4D89-D1C1-30E2-730164F42674}"/>
              </a:ext>
            </a:extLst>
          </p:cNvPr>
          <p:cNvSpPr>
            <a:spLocks noGrp="1"/>
          </p:cNvSpPr>
          <p:nvPr>
            <p:ph type="title"/>
          </p:nvPr>
        </p:nvSpPr>
        <p:spPr>
          <a:xfrm>
            <a:off x="599758" y="223663"/>
            <a:ext cx="10515600" cy="1325563"/>
          </a:xfrm>
        </p:spPr>
        <p:txBody>
          <a:bodyPr/>
          <a:lstStyle/>
          <a:p>
            <a:r>
              <a:rPr lang="en-US" dirty="0"/>
              <a:t>Artificial neuron vs Biological neuron</a:t>
            </a:r>
            <a:endParaRPr lang="en-IN" dirty="0"/>
          </a:p>
        </p:txBody>
      </p:sp>
    </p:spTree>
    <p:extLst>
      <p:ext uri="{BB962C8B-B14F-4D97-AF65-F5344CB8AC3E}">
        <p14:creationId xmlns:p14="http://schemas.microsoft.com/office/powerpoint/2010/main" val="324393112"/>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C1010-B286-6DE2-FDF9-338802403C91}"/>
              </a:ext>
            </a:extLst>
          </p:cNvPr>
          <p:cNvSpPr>
            <a:spLocks noGrp="1"/>
          </p:cNvSpPr>
          <p:nvPr>
            <p:ph type="title"/>
          </p:nvPr>
        </p:nvSpPr>
        <p:spPr/>
        <p:txBody>
          <a:bodyPr/>
          <a:lstStyle/>
          <a:p>
            <a:r>
              <a:rPr lang="en-US" dirty="0"/>
              <a:t>Loss Function</a:t>
            </a:r>
            <a:endParaRPr lang="en-IN" dirty="0"/>
          </a:p>
        </p:txBody>
      </p:sp>
      <p:sp>
        <p:nvSpPr>
          <p:cNvPr id="3" name="Content Placeholder 2">
            <a:extLst>
              <a:ext uri="{FF2B5EF4-FFF2-40B4-BE49-F238E27FC236}">
                <a16:creationId xmlns:a16="http://schemas.microsoft.com/office/drawing/2014/main" id="{322EAC3D-87D8-0C97-DB3F-4836DF927773}"/>
              </a:ext>
            </a:extLst>
          </p:cNvPr>
          <p:cNvSpPr>
            <a:spLocks noGrp="1"/>
          </p:cNvSpPr>
          <p:nvPr>
            <p:ph idx="1"/>
          </p:nvPr>
        </p:nvSpPr>
        <p:spPr>
          <a:xfrm>
            <a:off x="838200" y="1825625"/>
            <a:ext cx="6436179" cy="4351338"/>
          </a:xfrm>
        </p:spPr>
        <p:txBody>
          <a:bodyPr/>
          <a:lstStyle/>
          <a:p>
            <a:pPr algn="just"/>
            <a:r>
              <a:rPr lang="en-US" dirty="0"/>
              <a:t>loss function = cost function  = objective function = error function</a:t>
            </a:r>
          </a:p>
          <a:p>
            <a:pPr algn="just"/>
            <a:r>
              <a:rPr lang="en-US" dirty="0"/>
              <a:t>The loss function does not want to measure the entire performance of the network against a validation/test dataset.</a:t>
            </a:r>
          </a:p>
          <a:p>
            <a:pPr algn="just"/>
            <a:r>
              <a:rPr lang="en-US" dirty="0"/>
              <a:t>The loss function is used to guide the training process in order to find a set of parameters that reduce the value of the loss function.</a:t>
            </a:r>
            <a:endParaRPr lang="en-IN" dirty="0"/>
          </a:p>
        </p:txBody>
      </p:sp>
      <p:pic>
        <p:nvPicPr>
          <p:cNvPr id="5" name="Picture 4">
            <a:extLst>
              <a:ext uri="{FF2B5EF4-FFF2-40B4-BE49-F238E27FC236}">
                <a16:creationId xmlns:a16="http://schemas.microsoft.com/office/drawing/2014/main" id="{10E584C1-DD41-AD5B-1C08-7C4CD75C05A0}"/>
              </a:ext>
            </a:extLst>
          </p:cNvPr>
          <p:cNvPicPr>
            <a:picLocks noChangeAspect="1"/>
          </p:cNvPicPr>
          <p:nvPr/>
        </p:nvPicPr>
        <p:blipFill>
          <a:blip r:embed="rId2"/>
          <a:stretch>
            <a:fillRect/>
          </a:stretch>
        </p:blipFill>
        <p:spPr>
          <a:xfrm>
            <a:off x="7388679" y="2136176"/>
            <a:ext cx="4803321" cy="2279894"/>
          </a:xfrm>
          <a:prstGeom prst="rect">
            <a:avLst/>
          </a:prstGeom>
        </p:spPr>
      </p:pic>
    </p:spTree>
    <p:extLst>
      <p:ext uri="{BB962C8B-B14F-4D97-AF65-F5344CB8AC3E}">
        <p14:creationId xmlns:p14="http://schemas.microsoft.com/office/powerpoint/2010/main" val="3378350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48483" y="3017244"/>
            <a:ext cx="782429" cy="782429"/>
            <a:chOff x="1299028" y="554583"/>
            <a:chExt cx="370205" cy="370205"/>
          </a:xfrm>
        </p:grpSpPr>
        <p:sp>
          <p:nvSpPr>
            <p:cNvPr id="3" name="object 3"/>
            <p:cNvSpPr/>
            <p:nvPr/>
          </p:nvSpPr>
          <p:spPr>
            <a:xfrm>
              <a:off x="1304108" y="559663"/>
              <a:ext cx="360045" cy="360045"/>
            </a:xfrm>
            <a:custGeom>
              <a:avLst/>
              <a:gdLst/>
              <a:ahLst/>
              <a:cxnLst/>
              <a:rect l="l" t="t" r="r" b="b"/>
              <a:pathLst>
                <a:path w="360044" h="360044">
                  <a:moveTo>
                    <a:pt x="180002" y="0"/>
                  </a:moveTo>
                  <a:lnTo>
                    <a:pt x="132149" y="6429"/>
                  </a:lnTo>
                  <a:lnTo>
                    <a:pt x="89151" y="24575"/>
                  </a:lnTo>
                  <a:lnTo>
                    <a:pt x="52720" y="52720"/>
                  </a:lnTo>
                  <a:lnTo>
                    <a:pt x="24575" y="89151"/>
                  </a:lnTo>
                  <a:lnTo>
                    <a:pt x="6429" y="132149"/>
                  </a:lnTo>
                  <a:lnTo>
                    <a:pt x="0" y="180001"/>
                  </a:lnTo>
                  <a:lnTo>
                    <a:pt x="6429" y="227854"/>
                  </a:lnTo>
                  <a:lnTo>
                    <a:pt x="24575" y="270853"/>
                  </a:lnTo>
                  <a:lnTo>
                    <a:pt x="52720" y="307283"/>
                  </a:lnTo>
                  <a:lnTo>
                    <a:pt x="89151" y="335428"/>
                  </a:lnTo>
                  <a:lnTo>
                    <a:pt x="132149" y="353574"/>
                  </a:lnTo>
                  <a:lnTo>
                    <a:pt x="180002" y="360004"/>
                  </a:lnTo>
                  <a:lnTo>
                    <a:pt x="227854" y="353574"/>
                  </a:lnTo>
                  <a:lnTo>
                    <a:pt x="270853" y="335428"/>
                  </a:lnTo>
                  <a:lnTo>
                    <a:pt x="307283" y="307283"/>
                  </a:lnTo>
                  <a:lnTo>
                    <a:pt x="335429" y="270853"/>
                  </a:lnTo>
                  <a:lnTo>
                    <a:pt x="353574" y="227854"/>
                  </a:lnTo>
                  <a:lnTo>
                    <a:pt x="360004" y="180001"/>
                  </a:lnTo>
                  <a:lnTo>
                    <a:pt x="353574" y="132149"/>
                  </a:lnTo>
                  <a:lnTo>
                    <a:pt x="335429" y="89151"/>
                  </a:lnTo>
                  <a:lnTo>
                    <a:pt x="307283" y="52720"/>
                  </a:lnTo>
                  <a:lnTo>
                    <a:pt x="270853" y="24575"/>
                  </a:lnTo>
                  <a:lnTo>
                    <a:pt x="227854" y="6429"/>
                  </a:lnTo>
                  <a:lnTo>
                    <a:pt x="180002" y="0"/>
                  </a:lnTo>
                  <a:close/>
                </a:path>
              </a:pathLst>
            </a:custGeom>
            <a:solidFill>
              <a:srgbClr val="E5E5FF"/>
            </a:solidFill>
          </p:spPr>
          <p:txBody>
            <a:bodyPr wrap="square" lIns="0" tIns="0" rIns="0" bIns="0" rtlCol="0"/>
            <a:lstStyle/>
            <a:p>
              <a:endParaRPr sz="3804"/>
            </a:p>
          </p:txBody>
        </p:sp>
        <p:sp>
          <p:nvSpPr>
            <p:cNvPr id="4" name="object 4"/>
            <p:cNvSpPr/>
            <p:nvPr/>
          </p:nvSpPr>
          <p:spPr>
            <a:xfrm>
              <a:off x="1304108" y="559663"/>
              <a:ext cx="360045" cy="360045"/>
            </a:xfrm>
            <a:custGeom>
              <a:avLst/>
              <a:gdLst/>
              <a:ahLst/>
              <a:cxnLst/>
              <a:rect l="l" t="t" r="r" b="b"/>
              <a:pathLst>
                <a:path w="360044" h="360044">
                  <a:moveTo>
                    <a:pt x="360004" y="180001"/>
                  </a:moveTo>
                  <a:lnTo>
                    <a:pt x="353574" y="132149"/>
                  </a:lnTo>
                  <a:lnTo>
                    <a:pt x="335429" y="89151"/>
                  </a:lnTo>
                  <a:lnTo>
                    <a:pt x="307283" y="52720"/>
                  </a:lnTo>
                  <a:lnTo>
                    <a:pt x="270853" y="24575"/>
                  </a:lnTo>
                  <a:lnTo>
                    <a:pt x="227854" y="6429"/>
                  </a:lnTo>
                  <a:lnTo>
                    <a:pt x="180002" y="0"/>
                  </a:lnTo>
                  <a:lnTo>
                    <a:pt x="132149" y="6429"/>
                  </a:lnTo>
                  <a:lnTo>
                    <a:pt x="89151" y="24575"/>
                  </a:lnTo>
                  <a:lnTo>
                    <a:pt x="52720" y="52720"/>
                  </a:lnTo>
                  <a:lnTo>
                    <a:pt x="24575" y="89151"/>
                  </a:lnTo>
                  <a:lnTo>
                    <a:pt x="6429" y="132149"/>
                  </a:lnTo>
                  <a:lnTo>
                    <a:pt x="0" y="180001"/>
                  </a:lnTo>
                  <a:lnTo>
                    <a:pt x="6429" y="227854"/>
                  </a:lnTo>
                  <a:lnTo>
                    <a:pt x="24575" y="270853"/>
                  </a:lnTo>
                  <a:lnTo>
                    <a:pt x="52720" y="307283"/>
                  </a:lnTo>
                  <a:lnTo>
                    <a:pt x="89151" y="335428"/>
                  </a:lnTo>
                  <a:lnTo>
                    <a:pt x="132149" y="353574"/>
                  </a:lnTo>
                  <a:lnTo>
                    <a:pt x="180002" y="360004"/>
                  </a:lnTo>
                  <a:lnTo>
                    <a:pt x="227854" y="353574"/>
                  </a:lnTo>
                  <a:lnTo>
                    <a:pt x="270853" y="335428"/>
                  </a:lnTo>
                  <a:lnTo>
                    <a:pt x="307283" y="307283"/>
                  </a:lnTo>
                  <a:lnTo>
                    <a:pt x="335429" y="270853"/>
                  </a:lnTo>
                  <a:lnTo>
                    <a:pt x="353574" y="227854"/>
                  </a:lnTo>
                  <a:lnTo>
                    <a:pt x="360004" y="180001"/>
                  </a:lnTo>
                  <a:close/>
                </a:path>
              </a:pathLst>
            </a:custGeom>
            <a:ln w="10122">
              <a:solidFill>
                <a:srgbClr val="7F7FFF"/>
              </a:solidFill>
            </a:ln>
          </p:spPr>
          <p:txBody>
            <a:bodyPr wrap="square" lIns="0" tIns="0" rIns="0" bIns="0" rtlCol="0"/>
            <a:lstStyle/>
            <a:p>
              <a:endParaRPr sz="3804"/>
            </a:p>
          </p:txBody>
        </p:sp>
      </p:grpSp>
      <p:sp>
        <p:nvSpPr>
          <p:cNvPr id="5" name="object 5"/>
          <p:cNvSpPr txBox="1"/>
          <p:nvPr/>
        </p:nvSpPr>
        <p:spPr>
          <a:xfrm>
            <a:off x="3023805" y="3151824"/>
            <a:ext cx="221442" cy="382183"/>
          </a:xfrm>
          <a:prstGeom prst="rect">
            <a:avLst/>
          </a:prstGeom>
        </p:spPr>
        <p:txBody>
          <a:bodyPr vert="horz" wrap="square" lIns="0" tIns="24157" rIns="0" bIns="0" rtlCol="0">
            <a:spAutoFit/>
          </a:bodyPr>
          <a:lstStyle/>
          <a:p>
            <a:pPr marL="26841">
              <a:spcBef>
                <a:spcPts val="190"/>
              </a:spcBef>
            </a:pPr>
            <a:r>
              <a:rPr sz="2325" i="1" spc="74" dirty="0">
                <a:solidFill>
                  <a:srgbClr val="22373A"/>
                </a:solidFill>
                <a:latin typeface="Calibri"/>
                <a:cs typeface="Calibri"/>
              </a:rPr>
              <a:t>σ</a:t>
            </a:r>
            <a:endParaRPr sz="2325">
              <a:latin typeface="Calibri"/>
              <a:cs typeface="Calibri"/>
            </a:endParaRPr>
          </a:p>
        </p:txBody>
      </p:sp>
      <p:sp>
        <p:nvSpPr>
          <p:cNvPr id="6" name="object 6"/>
          <p:cNvSpPr txBox="1"/>
          <p:nvPr/>
        </p:nvSpPr>
        <p:spPr>
          <a:xfrm>
            <a:off x="3035695" y="1982072"/>
            <a:ext cx="197285" cy="382183"/>
          </a:xfrm>
          <a:prstGeom prst="rect">
            <a:avLst/>
          </a:prstGeom>
        </p:spPr>
        <p:txBody>
          <a:bodyPr vert="horz" wrap="square" lIns="0" tIns="24157" rIns="0" bIns="0" rtlCol="0">
            <a:spAutoFit/>
          </a:bodyPr>
          <a:lstStyle/>
          <a:p>
            <a:pPr marL="26841">
              <a:spcBef>
                <a:spcPts val="190"/>
              </a:spcBef>
            </a:pPr>
            <a:r>
              <a:rPr sz="2325" i="1" spc="85" dirty="0">
                <a:solidFill>
                  <a:srgbClr val="22373A"/>
                </a:solidFill>
                <a:latin typeface="Calibri"/>
                <a:cs typeface="Calibri"/>
              </a:rPr>
              <a:t>y</a:t>
            </a:r>
            <a:endParaRPr sz="2325">
              <a:latin typeface="Calibri"/>
              <a:cs typeface="Calibri"/>
            </a:endParaRPr>
          </a:p>
        </p:txBody>
      </p:sp>
      <p:grpSp>
        <p:nvGrpSpPr>
          <p:cNvPr id="7" name="object 7"/>
          <p:cNvGrpSpPr/>
          <p:nvPr/>
        </p:nvGrpSpPr>
        <p:grpSpPr>
          <a:xfrm>
            <a:off x="2462871" y="2461560"/>
            <a:ext cx="1354153" cy="2363393"/>
            <a:chOff x="1163891" y="291662"/>
            <a:chExt cx="640715" cy="1118235"/>
          </a:xfrm>
        </p:grpSpPr>
        <p:sp>
          <p:nvSpPr>
            <p:cNvPr id="8" name="object 8"/>
            <p:cNvSpPr/>
            <p:nvPr/>
          </p:nvSpPr>
          <p:spPr>
            <a:xfrm>
              <a:off x="1166421" y="911730"/>
              <a:ext cx="236220" cy="495300"/>
            </a:xfrm>
            <a:custGeom>
              <a:avLst/>
              <a:gdLst/>
              <a:ahLst/>
              <a:cxnLst/>
              <a:rect l="l" t="t" r="r" b="b"/>
              <a:pathLst>
                <a:path w="236219" h="495300">
                  <a:moveTo>
                    <a:pt x="0" y="495021"/>
                  </a:moveTo>
                  <a:lnTo>
                    <a:pt x="235756" y="0"/>
                  </a:lnTo>
                </a:path>
              </a:pathLst>
            </a:custGeom>
            <a:ln w="5060">
              <a:solidFill>
                <a:srgbClr val="22373A"/>
              </a:solidFill>
            </a:ln>
          </p:spPr>
          <p:txBody>
            <a:bodyPr wrap="square" lIns="0" tIns="0" rIns="0" bIns="0" rtlCol="0"/>
            <a:lstStyle/>
            <a:p>
              <a:endParaRPr sz="3804"/>
            </a:p>
          </p:txBody>
        </p:sp>
        <p:sp>
          <p:nvSpPr>
            <p:cNvPr id="9" name="object 9"/>
            <p:cNvSpPr/>
            <p:nvPr/>
          </p:nvSpPr>
          <p:spPr>
            <a:xfrm>
              <a:off x="1364444" y="909440"/>
              <a:ext cx="55244" cy="37465"/>
            </a:xfrm>
            <a:custGeom>
              <a:avLst/>
              <a:gdLst/>
              <a:ahLst/>
              <a:cxnLst/>
              <a:rect l="l" t="t" r="r" b="b"/>
              <a:pathLst>
                <a:path w="55244" h="37465">
                  <a:moveTo>
                    <a:pt x="0" y="10729"/>
                  </a:moveTo>
                  <a:lnTo>
                    <a:pt x="12791" y="11689"/>
                  </a:lnTo>
                  <a:lnTo>
                    <a:pt x="23425" y="9768"/>
                  </a:lnTo>
                  <a:lnTo>
                    <a:pt x="32053" y="5646"/>
                  </a:lnTo>
                  <a:lnTo>
                    <a:pt x="38824" y="0"/>
                  </a:lnTo>
                  <a:lnTo>
                    <a:pt x="38708" y="8815"/>
                  </a:lnTo>
                  <a:lnTo>
                    <a:pt x="40945" y="18112"/>
                  </a:lnTo>
                  <a:lnTo>
                    <a:pt x="46156" y="27578"/>
                  </a:lnTo>
                  <a:lnTo>
                    <a:pt x="54963" y="36905"/>
                  </a:lnTo>
                </a:path>
              </a:pathLst>
            </a:custGeom>
            <a:ln w="5073">
              <a:solidFill>
                <a:srgbClr val="22373A"/>
              </a:solidFill>
            </a:ln>
          </p:spPr>
          <p:txBody>
            <a:bodyPr wrap="square" lIns="0" tIns="0" rIns="0" bIns="0" rtlCol="0"/>
            <a:lstStyle/>
            <a:p>
              <a:endParaRPr sz="3804"/>
            </a:p>
          </p:txBody>
        </p:sp>
        <p:sp>
          <p:nvSpPr>
            <p:cNvPr id="10" name="object 10"/>
            <p:cNvSpPr/>
            <p:nvPr/>
          </p:nvSpPr>
          <p:spPr>
            <a:xfrm>
              <a:off x="1484110" y="929789"/>
              <a:ext cx="0" cy="477520"/>
            </a:xfrm>
            <a:custGeom>
              <a:avLst/>
              <a:gdLst/>
              <a:ahLst/>
              <a:cxnLst/>
              <a:rect l="l" t="t" r="r" b="b"/>
              <a:pathLst>
                <a:path h="477519">
                  <a:moveTo>
                    <a:pt x="0" y="476962"/>
                  </a:moveTo>
                  <a:lnTo>
                    <a:pt x="0" y="0"/>
                  </a:lnTo>
                </a:path>
              </a:pathLst>
            </a:custGeom>
            <a:ln w="5060">
              <a:solidFill>
                <a:srgbClr val="22373A"/>
              </a:solidFill>
            </a:ln>
          </p:spPr>
          <p:txBody>
            <a:bodyPr wrap="square" lIns="0" tIns="0" rIns="0" bIns="0" rtlCol="0"/>
            <a:lstStyle/>
            <a:p>
              <a:endParaRPr sz="3804"/>
            </a:p>
          </p:txBody>
        </p:sp>
        <p:sp>
          <p:nvSpPr>
            <p:cNvPr id="11" name="object 11"/>
            <p:cNvSpPr/>
            <p:nvPr/>
          </p:nvSpPr>
          <p:spPr>
            <a:xfrm>
              <a:off x="1453744" y="927259"/>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sp>
          <p:nvSpPr>
            <p:cNvPr id="12" name="object 12"/>
            <p:cNvSpPr/>
            <p:nvPr/>
          </p:nvSpPr>
          <p:spPr>
            <a:xfrm>
              <a:off x="1566042" y="911730"/>
              <a:ext cx="236220" cy="495300"/>
            </a:xfrm>
            <a:custGeom>
              <a:avLst/>
              <a:gdLst/>
              <a:ahLst/>
              <a:cxnLst/>
              <a:rect l="l" t="t" r="r" b="b"/>
              <a:pathLst>
                <a:path w="236219" h="495300">
                  <a:moveTo>
                    <a:pt x="235756" y="495021"/>
                  </a:moveTo>
                  <a:lnTo>
                    <a:pt x="0" y="0"/>
                  </a:lnTo>
                </a:path>
              </a:pathLst>
            </a:custGeom>
            <a:ln w="5060">
              <a:solidFill>
                <a:srgbClr val="22373A"/>
              </a:solidFill>
            </a:ln>
          </p:spPr>
          <p:txBody>
            <a:bodyPr wrap="square" lIns="0" tIns="0" rIns="0" bIns="0" rtlCol="0"/>
            <a:lstStyle/>
            <a:p>
              <a:endParaRPr sz="3804"/>
            </a:p>
          </p:txBody>
        </p:sp>
        <p:sp>
          <p:nvSpPr>
            <p:cNvPr id="13" name="object 13"/>
            <p:cNvSpPr/>
            <p:nvPr/>
          </p:nvSpPr>
          <p:spPr>
            <a:xfrm>
              <a:off x="1548813" y="909440"/>
              <a:ext cx="55244" cy="37465"/>
            </a:xfrm>
            <a:custGeom>
              <a:avLst/>
              <a:gdLst/>
              <a:ahLst/>
              <a:cxnLst/>
              <a:rect l="l" t="t" r="r" b="b"/>
              <a:pathLst>
                <a:path w="55244" h="37465">
                  <a:moveTo>
                    <a:pt x="0" y="36905"/>
                  </a:moveTo>
                  <a:lnTo>
                    <a:pt x="8807" y="27578"/>
                  </a:lnTo>
                  <a:lnTo>
                    <a:pt x="14018" y="18112"/>
                  </a:lnTo>
                  <a:lnTo>
                    <a:pt x="16254" y="8815"/>
                  </a:lnTo>
                  <a:lnTo>
                    <a:pt x="16138" y="0"/>
                  </a:lnTo>
                  <a:lnTo>
                    <a:pt x="22910" y="5646"/>
                  </a:lnTo>
                  <a:lnTo>
                    <a:pt x="31537" y="9768"/>
                  </a:lnTo>
                  <a:lnTo>
                    <a:pt x="42171" y="11689"/>
                  </a:lnTo>
                  <a:lnTo>
                    <a:pt x="54963" y="10729"/>
                  </a:lnTo>
                </a:path>
              </a:pathLst>
            </a:custGeom>
            <a:ln w="5073">
              <a:solidFill>
                <a:srgbClr val="22373A"/>
              </a:solidFill>
            </a:ln>
          </p:spPr>
          <p:txBody>
            <a:bodyPr wrap="square" lIns="0" tIns="0" rIns="0" bIns="0" rtlCol="0"/>
            <a:lstStyle/>
            <a:p>
              <a:endParaRPr sz="3804"/>
            </a:p>
          </p:txBody>
        </p:sp>
        <p:sp>
          <p:nvSpPr>
            <p:cNvPr id="14" name="object 14"/>
            <p:cNvSpPr/>
            <p:nvPr/>
          </p:nvSpPr>
          <p:spPr>
            <a:xfrm>
              <a:off x="1484110" y="296723"/>
              <a:ext cx="0" cy="258445"/>
            </a:xfrm>
            <a:custGeom>
              <a:avLst/>
              <a:gdLst/>
              <a:ahLst/>
              <a:cxnLst/>
              <a:rect l="l" t="t" r="r" b="b"/>
              <a:pathLst>
                <a:path h="258445">
                  <a:moveTo>
                    <a:pt x="0" y="257878"/>
                  </a:moveTo>
                  <a:lnTo>
                    <a:pt x="0" y="0"/>
                  </a:lnTo>
                </a:path>
              </a:pathLst>
            </a:custGeom>
            <a:ln w="5060">
              <a:solidFill>
                <a:srgbClr val="22373A"/>
              </a:solidFill>
            </a:ln>
          </p:spPr>
          <p:txBody>
            <a:bodyPr wrap="square" lIns="0" tIns="0" rIns="0" bIns="0" rtlCol="0"/>
            <a:lstStyle/>
            <a:p>
              <a:endParaRPr sz="3804"/>
            </a:p>
          </p:txBody>
        </p:sp>
        <p:sp>
          <p:nvSpPr>
            <p:cNvPr id="15" name="object 15"/>
            <p:cNvSpPr/>
            <p:nvPr/>
          </p:nvSpPr>
          <p:spPr>
            <a:xfrm>
              <a:off x="1453744" y="294193"/>
              <a:ext cx="60960" cy="26670"/>
            </a:xfrm>
            <a:custGeom>
              <a:avLst/>
              <a:gdLst/>
              <a:ahLst/>
              <a:cxnLst/>
              <a:rect l="l" t="t" r="r" b="b"/>
              <a:pathLst>
                <a:path w="60959" h="26670">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grpSp>
      <p:sp>
        <p:nvSpPr>
          <p:cNvPr id="16" name="object 16"/>
          <p:cNvSpPr txBox="1"/>
          <p:nvPr/>
        </p:nvSpPr>
        <p:spPr>
          <a:xfrm>
            <a:off x="2043633" y="4084513"/>
            <a:ext cx="2125846" cy="1034479"/>
          </a:xfrm>
          <a:prstGeom prst="rect">
            <a:avLst/>
          </a:prstGeom>
        </p:spPr>
        <p:txBody>
          <a:bodyPr vert="horz" wrap="square" lIns="0" tIns="193259" rIns="0" bIns="0" rtlCol="0">
            <a:spAutoFit/>
          </a:bodyPr>
          <a:lstStyle/>
          <a:p>
            <a:pPr marL="276467">
              <a:spcBef>
                <a:spcPts val="1522"/>
              </a:spcBef>
              <a:tabLst>
                <a:tab pos="807928" algn="l"/>
              </a:tabLst>
            </a:pPr>
            <a:r>
              <a:rPr sz="1796" i="1" spc="53" dirty="0">
                <a:solidFill>
                  <a:srgbClr val="22373A"/>
                </a:solidFill>
                <a:latin typeface="Calibri"/>
                <a:cs typeface="Calibri"/>
              </a:rPr>
              <a:t>w</a:t>
            </a:r>
            <a:r>
              <a:rPr sz="1902" spc="78" baseline="-13888" dirty="0">
                <a:solidFill>
                  <a:srgbClr val="22373A"/>
                </a:solidFill>
                <a:latin typeface="Calibri"/>
                <a:cs typeface="Calibri"/>
              </a:rPr>
              <a:t>1	</a:t>
            </a:r>
            <a:r>
              <a:rPr sz="1796" i="1" spc="53" dirty="0">
                <a:solidFill>
                  <a:srgbClr val="22373A"/>
                </a:solidFill>
                <a:latin typeface="Calibri"/>
                <a:cs typeface="Calibri"/>
              </a:rPr>
              <a:t>w</a:t>
            </a:r>
            <a:r>
              <a:rPr sz="1902" spc="78" baseline="-13888" dirty="0">
                <a:solidFill>
                  <a:srgbClr val="22373A"/>
                </a:solidFill>
                <a:latin typeface="Calibri"/>
                <a:cs typeface="Calibri"/>
              </a:rPr>
              <a:t>2   </a:t>
            </a:r>
            <a:r>
              <a:rPr sz="1902" spc="364" baseline="-13888" dirty="0">
                <a:solidFill>
                  <a:srgbClr val="22373A"/>
                </a:solidFill>
                <a:latin typeface="Calibri"/>
                <a:cs typeface="Calibri"/>
              </a:rPr>
              <a:t> </a:t>
            </a:r>
            <a:r>
              <a:rPr sz="1796" i="1" spc="53" dirty="0">
                <a:solidFill>
                  <a:srgbClr val="22373A"/>
                </a:solidFill>
                <a:latin typeface="Calibri"/>
                <a:cs typeface="Calibri"/>
              </a:rPr>
              <a:t>w</a:t>
            </a:r>
            <a:r>
              <a:rPr sz="1902" spc="78" baseline="-13888" dirty="0">
                <a:solidFill>
                  <a:srgbClr val="22373A"/>
                </a:solidFill>
                <a:latin typeface="Calibri"/>
                <a:cs typeface="Calibri"/>
              </a:rPr>
              <a:t>3</a:t>
            </a:r>
            <a:endParaRPr sz="1902" baseline="-13888" dirty="0">
              <a:latin typeface="Calibri"/>
              <a:cs typeface="Calibri"/>
            </a:endParaRPr>
          </a:p>
          <a:p>
            <a:pPr marL="187890">
              <a:spcBef>
                <a:spcPts val="1575"/>
              </a:spcBef>
              <a:tabLst>
                <a:tab pos="947501" algn="l"/>
                <a:tab pos="1708458" algn="l"/>
              </a:tabLst>
            </a:pPr>
            <a:r>
              <a:rPr sz="2325" i="1" spc="169" dirty="0">
                <a:solidFill>
                  <a:srgbClr val="22373A"/>
                </a:solidFill>
                <a:latin typeface="Calibri"/>
                <a:cs typeface="Calibri"/>
              </a:rPr>
              <a:t>x</a:t>
            </a:r>
            <a:r>
              <a:rPr sz="2536" spc="254" baseline="-10416" dirty="0">
                <a:solidFill>
                  <a:srgbClr val="22373A"/>
                </a:solidFill>
                <a:latin typeface="Calibri"/>
                <a:cs typeface="Calibri"/>
              </a:rPr>
              <a:t>1	</a:t>
            </a:r>
            <a:r>
              <a:rPr sz="2325" i="1" spc="169" dirty="0">
                <a:solidFill>
                  <a:srgbClr val="22373A"/>
                </a:solidFill>
                <a:latin typeface="Calibri"/>
                <a:cs typeface="Calibri"/>
              </a:rPr>
              <a:t>x</a:t>
            </a:r>
            <a:r>
              <a:rPr sz="2536" spc="254" baseline="-10416" dirty="0">
                <a:solidFill>
                  <a:srgbClr val="22373A"/>
                </a:solidFill>
                <a:latin typeface="Calibri"/>
                <a:cs typeface="Calibri"/>
              </a:rPr>
              <a:t>2	</a:t>
            </a:r>
            <a:r>
              <a:rPr sz="2325" i="1" spc="169" dirty="0">
                <a:solidFill>
                  <a:srgbClr val="22373A"/>
                </a:solidFill>
                <a:latin typeface="Calibri"/>
                <a:cs typeface="Calibri"/>
              </a:rPr>
              <a:t>x</a:t>
            </a:r>
            <a:r>
              <a:rPr sz="2536" spc="254" baseline="-10416" dirty="0">
                <a:solidFill>
                  <a:srgbClr val="22373A"/>
                </a:solidFill>
                <a:latin typeface="Calibri"/>
                <a:cs typeface="Calibri"/>
              </a:rPr>
              <a:t>3</a:t>
            </a:r>
            <a:endParaRPr sz="2536" baseline="-10416" dirty="0">
              <a:latin typeface="Calibri"/>
              <a:cs typeface="Calibri"/>
            </a:endParaRPr>
          </a:p>
        </p:txBody>
      </p:sp>
      <p:sp>
        <p:nvSpPr>
          <p:cNvPr id="17" name="object 17"/>
          <p:cNvSpPr txBox="1"/>
          <p:nvPr/>
        </p:nvSpPr>
        <p:spPr>
          <a:xfrm>
            <a:off x="2284803" y="5340089"/>
            <a:ext cx="1776906" cy="351093"/>
          </a:xfrm>
          <a:prstGeom prst="rect">
            <a:avLst/>
          </a:prstGeom>
        </p:spPr>
        <p:txBody>
          <a:bodyPr vert="horz" wrap="square" lIns="0" tIns="25499" rIns="0" bIns="0" rtlCol="0">
            <a:spAutoFit/>
          </a:bodyPr>
          <a:lstStyle/>
          <a:p>
            <a:pPr marL="26841">
              <a:spcBef>
                <a:spcPts val="201"/>
              </a:spcBef>
            </a:pPr>
            <a:r>
              <a:rPr sz="2114" spc="-53" dirty="0">
                <a:solidFill>
                  <a:srgbClr val="22373A"/>
                </a:solidFill>
                <a:latin typeface="Arial MT"/>
                <a:cs typeface="Arial MT"/>
              </a:rPr>
              <a:t>Artificial</a:t>
            </a:r>
            <a:r>
              <a:rPr sz="2114" spc="-106" dirty="0">
                <a:solidFill>
                  <a:srgbClr val="22373A"/>
                </a:solidFill>
                <a:latin typeface="Arial MT"/>
                <a:cs typeface="Arial MT"/>
              </a:rPr>
              <a:t> </a:t>
            </a:r>
            <a:r>
              <a:rPr sz="2114" spc="-148" dirty="0">
                <a:solidFill>
                  <a:srgbClr val="22373A"/>
                </a:solidFill>
                <a:latin typeface="Arial MT"/>
                <a:cs typeface="Arial MT"/>
              </a:rPr>
              <a:t>Neur</a:t>
            </a:r>
            <a:r>
              <a:rPr sz="2114" spc="-85" dirty="0">
                <a:solidFill>
                  <a:srgbClr val="22373A"/>
                </a:solidFill>
                <a:latin typeface="Arial MT"/>
                <a:cs typeface="Arial MT"/>
              </a:rPr>
              <a:t>on</a:t>
            </a:r>
            <a:endParaRPr sz="2114">
              <a:latin typeface="Arial MT"/>
              <a:cs typeface="Arial MT"/>
            </a:endParaRPr>
          </a:p>
        </p:txBody>
      </p:sp>
      <p:sp>
        <p:nvSpPr>
          <p:cNvPr id="18" name="object 18"/>
          <p:cNvSpPr txBox="1"/>
          <p:nvPr/>
        </p:nvSpPr>
        <p:spPr>
          <a:xfrm>
            <a:off x="5086352" y="1173350"/>
            <a:ext cx="6029006" cy="5387288"/>
          </a:xfrm>
          <a:prstGeom prst="rect">
            <a:avLst/>
          </a:prstGeom>
        </p:spPr>
        <p:txBody>
          <a:bodyPr vert="horz" wrap="square" lIns="0" tIns="26841" rIns="0" bIns="0" rtlCol="0">
            <a:spAutoFit/>
          </a:bodyPr>
          <a:lstStyle/>
          <a:p>
            <a:pPr marL="25500" marR="10737" algn="just">
              <a:lnSpc>
                <a:spcPct val="118000"/>
              </a:lnSpc>
              <a:spcBef>
                <a:spcPts val="211"/>
              </a:spcBef>
              <a:buClr>
                <a:srgbClr val="FFFFFF"/>
              </a:buClr>
              <a:tabLst>
                <a:tab pos="252310" algn="l"/>
              </a:tabLst>
            </a:pPr>
            <a:r>
              <a:rPr sz="2800" spc="-232" dirty="0">
                <a:cs typeface="Arial MT"/>
              </a:rPr>
              <a:t>The</a:t>
            </a:r>
            <a:r>
              <a:rPr sz="2800" spc="-222" dirty="0">
                <a:cs typeface="Arial MT"/>
              </a:rPr>
              <a:t> </a:t>
            </a:r>
            <a:r>
              <a:rPr sz="2800" spc="-74" dirty="0">
                <a:cs typeface="Arial MT"/>
              </a:rPr>
              <a:t>most </a:t>
            </a:r>
            <a:r>
              <a:rPr sz="2800" spc="-95" dirty="0">
                <a:cs typeface="Arial MT"/>
              </a:rPr>
              <a:t>fundamental </a:t>
            </a:r>
            <a:r>
              <a:rPr sz="2800" spc="-11" dirty="0">
                <a:cs typeface="Arial MT"/>
              </a:rPr>
              <a:t>unit </a:t>
            </a:r>
            <a:r>
              <a:rPr sz="2800" dirty="0">
                <a:cs typeface="Arial MT"/>
              </a:rPr>
              <a:t>of </a:t>
            </a:r>
            <a:r>
              <a:rPr sz="2800" spc="-232" dirty="0">
                <a:cs typeface="Arial MT"/>
              </a:rPr>
              <a:t>a</a:t>
            </a:r>
            <a:r>
              <a:rPr sz="2800" spc="-222" dirty="0">
                <a:cs typeface="Arial MT"/>
              </a:rPr>
              <a:t> </a:t>
            </a:r>
            <a:r>
              <a:rPr sz="2800" spc="-159" dirty="0">
                <a:cs typeface="Arial MT"/>
              </a:rPr>
              <a:t>deep </a:t>
            </a:r>
            <a:r>
              <a:rPr sz="2800" spc="-148" dirty="0">
                <a:cs typeface="Arial MT"/>
              </a:rPr>
              <a:t> </a:t>
            </a:r>
            <a:r>
              <a:rPr sz="2800" spc="-127" dirty="0">
                <a:cs typeface="Arial MT"/>
              </a:rPr>
              <a:t>neural</a:t>
            </a:r>
            <a:r>
              <a:rPr sz="2800" spc="-116" dirty="0">
                <a:cs typeface="Arial MT"/>
              </a:rPr>
              <a:t> </a:t>
            </a:r>
            <a:r>
              <a:rPr sz="2800" spc="-63" dirty="0">
                <a:cs typeface="Arial MT"/>
              </a:rPr>
              <a:t>network</a:t>
            </a:r>
            <a:r>
              <a:rPr sz="2800" spc="-53" dirty="0">
                <a:cs typeface="Arial MT"/>
              </a:rPr>
              <a:t> </a:t>
            </a:r>
            <a:r>
              <a:rPr sz="2800" spc="-127" dirty="0">
                <a:cs typeface="Arial MT"/>
              </a:rPr>
              <a:t>is</a:t>
            </a:r>
            <a:r>
              <a:rPr sz="2800" spc="-116" dirty="0">
                <a:cs typeface="Arial MT"/>
              </a:rPr>
              <a:t> </a:t>
            </a:r>
            <a:r>
              <a:rPr sz="2800" spc="-127" dirty="0">
                <a:cs typeface="Arial MT"/>
              </a:rPr>
              <a:t>called</a:t>
            </a:r>
            <a:r>
              <a:rPr sz="2800" spc="-116" dirty="0">
                <a:cs typeface="Arial MT"/>
              </a:rPr>
              <a:t> </a:t>
            </a:r>
            <a:r>
              <a:rPr sz="2800" spc="-169" dirty="0">
                <a:cs typeface="Arial MT"/>
              </a:rPr>
              <a:t>an</a:t>
            </a:r>
            <a:r>
              <a:rPr sz="2800" spc="-159" dirty="0">
                <a:cs typeface="Arial MT"/>
              </a:rPr>
              <a:t> </a:t>
            </a:r>
            <a:r>
              <a:rPr sz="2800" i="1" spc="-74" dirty="0">
                <a:cs typeface="Arial"/>
              </a:rPr>
              <a:t>artificial </a:t>
            </a:r>
            <a:r>
              <a:rPr sz="2800" i="1" spc="-63" dirty="0">
                <a:cs typeface="Arial"/>
              </a:rPr>
              <a:t> </a:t>
            </a:r>
            <a:r>
              <a:rPr sz="2800" i="1" spc="-211" dirty="0">
                <a:cs typeface="Arial"/>
              </a:rPr>
              <a:t>neuron</a:t>
            </a:r>
            <a:endParaRPr sz="2800" dirty="0">
              <a:cs typeface="Arial"/>
            </a:endParaRPr>
          </a:p>
          <a:p>
            <a:pPr marL="25500" marR="10737" algn="just">
              <a:lnSpc>
                <a:spcPct val="118000"/>
              </a:lnSpc>
              <a:spcBef>
                <a:spcPts val="634"/>
              </a:spcBef>
              <a:buClr>
                <a:srgbClr val="FFFFFF"/>
              </a:buClr>
              <a:tabLst>
                <a:tab pos="252310" algn="l"/>
              </a:tabLst>
            </a:pPr>
            <a:r>
              <a:rPr sz="2800" spc="-106" dirty="0">
                <a:cs typeface="Arial MT"/>
              </a:rPr>
              <a:t>Why</a:t>
            </a:r>
            <a:r>
              <a:rPr sz="2800" spc="11" dirty="0">
                <a:cs typeface="Arial MT"/>
              </a:rPr>
              <a:t> </a:t>
            </a:r>
            <a:r>
              <a:rPr sz="2800" spc="-127" dirty="0">
                <a:cs typeface="Arial MT"/>
              </a:rPr>
              <a:t>is</a:t>
            </a:r>
            <a:r>
              <a:rPr sz="2800" spc="11" dirty="0">
                <a:cs typeface="Arial MT"/>
              </a:rPr>
              <a:t> i</a:t>
            </a:r>
            <a:r>
              <a:rPr sz="2800" spc="159" dirty="0">
                <a:cs typeface="Arial MT"/>
              </a:rPr>
              <a:t>t</a:t>
            </a:r>
            <a:r>
              <a:rPr sz="2800" spc="11" dirty="0">
                <a:cs typeface="Arial MT"/>
              </a:rPr>
              <a:t> </a:t>
            </a:r>
            <a:r>
              <a:rPr sz="2800" spc="-127" dirty="0">
                <a:cs typeface="Arial MT"/>
              </a:rPr>
              <a:t>called</a:t>
            </a:r>
            <a:r>
              <a:rPr sz="2800" spc="11" dirty="0">
                <a:cs typeface="Arial MT"/>
              </a:rPr>
              <a:t> </a:t>
            </a:r>
            <a:r>
              <a:rPr sz="2800" spc="-232" dirty="0">
                <a:cs typeface="Arial MT"/>
              </a:rPr>
              <a:t>a</a:t>
            </a:r>
            <a:r>
              <a:rPr sz="2800" spc="11" dirty="0">
                <a:cs typeface="Arial MT"/>
              </a:rPr>
              <a:t> </a:t>
            </a:r>
            <a:r>
              <a:rPr sz="2800" spc="-127" dirty="0">
                <a:cs typeface="Arial MT"/>
              </a:rPr>
              <a:t>neu</a:t>
            </a:r>
            <a:r>
              <a:rPr sz="2800" spc="-148" dirty="0">
                <a:cs typeface="Arial MT"/>
              </a:rPr>
              <a:t>r</a:t>
            </a:r>
            <a:r>
              <a:rPr sz="2800" spc="-95" dirty="0">
                <a:cs typeface="Arial MT"/>
              </a:rPr>
              <a:t>on</a:t>
            </a:r>
            <a:r>
              <a:rPr sz="2800" spc="11" dirty="0">
                <a:cs typeface="Arial MT"/>
              </a:rPr>
              <a:t> </a:t>
            </a:r>
            <a:r>
              <a:rPr sz="2800" spc="-412" dirty="0">
                <a:cs typeface="Arial MT"/>
              </a:rPr>
              <a:t>?</a:t>
            </a:r>
            <a:r>
              <a:rPr sz="2800" dirty="0">
                <a:cs typeface="Arial MT"/>
              </a:rPr>
              <a:t> </a:t>
            </a:r>
            <a:r>
              <a:rPr sz="2800" spc="-275" dirty="0">
                <a:cs typeface="Arial MT"/>
              </a:rPr>
              <a:t> </a:t>
            </a:r>
            <a:r>
              <a:rPr sz="2800" spc="-127" dirty="0">
                <a:cs typeface="Arial MT"/>
              </a:rPr>
              <a:t>Where</a:t>
            </a:r>
            <a:r>
              <a:rPr sz="2800" spc="11" dirty="0">
                <a:cs typeface="Arial MT"/>
              </a:rPr>
              <a:t> </a:t>
            </a:r>
            <a:r>
              <a:rPr sz="2800" spc="-137" dirty="0">
                <a:cs typeface="Arial MT"/>
              </a:rPr>
              <a:t>does  </a:t>
            </a:r>
            <a:r>
              <a:rPr sz="2800" spc="-63" dirty="0">
                <a:cs typeface="Arial MT"/>
              </a:rPr>
              <a:t>the</a:t>
            </a:r>
            <a:r>
              <a:rPr sz="2800" spc="-116" dirty="0">
                <a:cs typeface="Arial MT"/>
              </a:rPr>
              <a:t> </a:t>
            </a:r>
            <a:r>
              <a:rPr sz="2800" spc="-74" dirty="0">
                <a:cs typeface="Arial MT"/>
              </a:rPr>
              <a:t>inspiration</a:t>
            </a:r>
            <a:r>
              <a:rPr sz="2800" spc="-116" dirty="0">
                <a:cs typeface="Arial MT"/>
              </a:rPr>
              <a:t> </a:t>
            </a:r>
            <a:r>
              <a:rPr sz="2800" spc="-148" dirty="0">
                <a:cs typeface="Arial MT"/>
              </a:rPr>
              <a:t>come</a:t>
            </a:r>
            <a:r>
              <a:rPr sz="2800" spc="-116" dirty="0">
                <a:cs typeface="Arial MT"/>
              </a:rPr>
              <a:t> </a:t>
            </a:r>
            <a:r>
              <a:rPr sz="2800" dirty="0">
                <a:cs typeface="Arial MT"/>
              </a:rPr>
              <a:t>f</a:t>
            </a:r>
            <a:r>
              <a:rPr sz="2800" spc="-63" dirty="0">
                <a:cs typeface="Arial MT"/>
              </a:rPr>
              <a:t>r</a:t>
            </a:r>
            <a:r>
              <a:rPr sz="2800" spc="-127" dirty="0">
                <a:cs typeface="Arial MT"/>
              </a:rPr>
              <a:t>om</a:t>
            </a:r>
            <a:r>
              <a:rPr sz="2800" spc="-116" dirty="0">
                <a:cs typeface="Arial MT"/>
              </a:rPr>
              <a:t> </a:t>
            </a:r>
            <a:r>
              <a:rPr sz="2800" spc="-412" dirty="0">
                <a:cs typeface="Arial MT"/>
              </a:rPr>
              <a:t>?</a:t>
            </a:r>
            <a:endParaRPr sz="2800" dirty="0">
              <a:cs typeface="Arial MT"/>
            </a:endParaRPr>
          </a:p>
          <a:p>
            <a:pPr marL="25500" marR="10737" algn="just">
              <a:lnSpc>
                <a:spcPct val="118000"/>
              </a:lnSpc>
              <a:spcBef>
                <a:spcPts val="634"/>
              </a:spcBef>
              <a:buClr>
                <a:srgbClr val="FFFFFF"/>
              </a:buClr>
              <a:tabLst>
                <a:tab pos="252310" algn="l"/>
              </a:tabLst>
            </a:pPr>
            <a:r>
              <a:rPr sz="2800" spc="-232" dirty="0">
                <a:cs typeface="Arial MT"/>
              </a:rPr>
              <a:t>The</a:t>
            </a:r>
            <a:r>
              <a:rPr sz="2800" spc="-222" dirty="0">
                <a:cs typeface="Arial MT"/>
              </a:rPr>
              <a:t> </a:t>
            </a:r>
            <a:r>
              <a:rPr sz="2800" spc="-74" dirty="0">
                <a:cs typeface="Arial MT"/>
              </a:rPr>
              <a:t>inspiration</a:t>
            </a:r>
            <a:r>
              <a:rPr sz="2800" spc="-63" dirty="0">
                <a:cs typeface="Arial MT"/>
              </a:rPr>
              <a:t> </a:t>
            </a:r>
            <a:r>
              <a:rPr sz="2800" spc="-169" dirty="0">
                <a:cs typeface="Arial MT"/>
              </a:rPr>
              <a:t>comes</a:t>
            </a:r>
            <a:r>
              <a:rPr sz="2800" spc="-159" dirty="0">
                <a:cs typeface="Arial MT"/>
              </a:rPr>
              <a:t> </a:t>
            </a:r>
            <a:r>
              <a:rPr sz="2800" spc="-74" dirty="0">
                <a:cs typeface="Arial MT"/>
              </a:rPr>
              <a:t>from</a:t>
            </a:r>
            <a:r>
              <a:rPr sz="2800" spc="-63" dirty="0">
                <a:cs typeface="Arial MT"/>
              </a:rPr>
              <a:t> </a:t>
            </a:r>
            <a:r>
              <a:rPr sz="2800" spc="-85" dirty="0">
                <a:cs typeface="Arial MT"/>
              </a:rPr>
              <a:t>biology </a:t>
            </a:r>
            <a:r>
              <a:rPr sz="2800" spc="-623" dirty="0">
                <a:cs typeface="Arial MT"/>
              </a:rPr>
              <a:t> </a:t>
            </a:r>
            <a:r>
              <a:rPr sz="2800" spc="-106" dirty="0">
                <a:cs typeface="Arial MT"/>
              </a:rPr>
              <a:t>(more</a:t>
            </a:r>
            <a:r>
              <a:rPr sz="2800" spc="-116" dirty="0">
                <a:cs typeface="Arial MT"/>
              </a:rPr>
              <a:t> specifically, </a:t>
            </a:r>
            <a:r>
              <a:rPr sz="2800" spc="-74" dirty="0">
                <a:cs typeface="Arial MT"/>
              </a:rPr>
              <a:t>from</a:t>
            </a:r>
            <a:r>
              <a:rPr sz="2800" spc="-116" dirty="0">
                <a:cs typeface="Arial MT"/>
              </a:rPr>
              <a:t> </a:t>
            </a:r>
            <a:r>
              <a:rPr sz="2800" spc="-63" dirty="0">
                <a:cs typeface="Arial MT"/>
              </a:rPr>
              <a:t>the</a:t>
            </a:r>
            <a:r>
              <a:rPr sz="2800" spc="-116" dirty="0">
                <a:cs typeface="Arial MT"/>
              </a:rPr>
              <a:t> </a:t>
            </a:r>
            <a:r>
              <a:rPr sz="2800" i="1" spc="-127" dirty="0">
                <a:cs typeface="Arial"/>
              </a:rPr>
              <a:t>brain</a:t>
            </a:r>
            <a:r>
              <a:rPr sz="2800" spc="-127" dirty="0">
                <a:cs typeface="Arial MT"/>
              </a:rPr>
              <a:t>)</a:t>
            </a:r>
            <a:endParaRPr sz="2800" dirty="0">
              <a:cs typeface="Arial MT"/>
            </a:endParaRPr>
          </a:p>
          <a:p>
            <a:pPr marL="25500" marR="10737" algn="just">
              <a:lnSpc>
                <a:spcPct val="118000"/>
              </a:lnSpc>
              <a:spcBef>
                <a:spcPts val="634"/>
              </a:spcBef>
              <a:buClr>
                <a:srgbClr val="FFFFFF"/>
              </a:buClr>
              <a:tabLst>
                <a:tab pos="252310" algn="l"/>
              </a:tabLst>
            </a:pPr>
            <a:r>
              <a:rPr sz="2800" i="1" spc="-148" dirty="0">
                <a:cs typeface="Arial"/>
              </a:rPr>
              <a:t>biological </a:t>
            </a:r>
            <a:r>
              <a:rPr sz="2800" i="1" spc="-222" dirty="0">
                <a:cs typeface="Arial"/>
              </a:rPr>
              <a:t>neurons </a:t>
            </a:r>
            <a:r>
              <a:rPr sz="2800" i="1" spc="-42" dirty="0">
                <a:cs typeface="Arial"/>
              </a:rPr>
              <a:t>= </a:t>
            </a:r>
            <a:r>
              <a:rPr sz="2800" i="1" spc="-169" dirty="0">
                <a:cs typeface="Arial"/>
              </a:rPr>
              <a:t>neural </a:t>
            </a:r>
            <a:r>
              <a:rPr sz="2800" i="1" spc="-190" dirty="0">
                <a:cs typeface="Arial"/>
              </a:rPr>
              <a:t>cells </a:t>
            </a:r>
            <a:r>
              <a:rPr sz="2800" i="1" spc="-42" dirty="0">
                <a:cs typeface="Arial"/>
              </a:rPr>
              <a:t>= </a:t>
            </a:r>
            <a:r>
              <a:rPr sz="2800" i="1" spc="-169" dirty="0">
                <a:cs typeface="Arial"/>
              </a:rPr>
              <a:t>neural </a:t>
            </a:r>
            <a:r>
              <a:rPr sz="2800" i="1" spc="-159" dirty="0">
                <a:cs typeface="Arial"/>
              </a:rPr>
              <a:t> </a:t>
            </a:r>
            <a:r>
              <a:rPr sz="2800" i="1" spc="-137" dirty="0">
                <a:cs typeface="Arial"/>
              </a:rPr>
              <a:t>p</a:t>
            </a:r>
            <a:r>
              <a:rPr sz="2800" i="1" spc="-148" dirty="0">
                <a:cs typeface="Arial"/>
              </a:rPr>
              <a:t>r</a:t>
            </a:r>
            <a:r>
              <a:rPr sz="2800" i="1" spc="-241" dirty="0">
                <a:cs typeface="Arial"/>
              </a:rPr>
              <a:t>ocessing</a:t>
            </a:r>
            <a:r>
              <a:rPr sz="2800" i="1" spc="-190" dirty="0">
                <a:cs typeface="Arial"/>
              </a:rPr>
              <a:t> </a:t>
            </a:r>
            <a:r>
              <a:rPr sz="2800" i="1" spc="-148" dirty="0">
                <a:cs typeface="Arial"/>
              </a:rPr>
              <a:t>units</a:t>
            </a:r>
            <a:endParaRPr sz="2800" dirty="0">
              <a:cs typeface="Arial"/>
            </a:endParaRPr>
          </a:p>
          <a:p>
            <a:pPr marL="25500" marR="10737" algn="just">
              <a:lnSpc>
                <a:spcPct val="118000"/>
              </a:lnSpc>
              <a:spcBef>
                <a:spcPts val="634"/>
              </a:spcBef>
              <a:buClr>
                <a:srgbClr val="FFFFFF"/>
              </a:buClr>
              <a:tabLst>
                <a:tab pos="252310" algn="l"/>
              </a:tabLst>
            </a:pPr>
            <a:r>
              <a:rPr sz="2800" spc="-116" dirty="0">
                <a:cs typeface="Arial MT"/>
              </a:rPr>
              <a:t>We</a:t>
            </a:r>
            <a:r>
              <a:rPr sz="2800" spc="-190" dirty="0">
                <a:cs typeface="Arial MT"/>
              </a:rPr>
              <a:t> </a:t>
            </a:r>
            <a:r>
              <a:rPr sz="2800" spc="-42" dirty="0">
                <a:cs typeface="Arial MT"/>
              </a:rPr>
              <a:t>will</a:t>
            </a:r>
            <a:r>
              <a:rPr sz="2800" spc="-190" dirty="0">
                <a:cs typeface="Arial MT"/>
              </a:rPr>
              <a:t> </a:t>
            </a:r>
            <a:r>
              <a:rPr sz="2800" spc="-21" dirty="0">
                <a:cs typeface="Arial MT"/>
              </a:rPr>
              <a:t>fi</a:t>
            </a:r>
            <a:r>
              <a:rPr sz="2800" spc="-85" dirty="0">
                <a:cs typeface="Arial MT"/>
              </a:rPr>
              <a:t>r</a:t>
            </a:r>
            <a:r>
              <a:rPr sz="2800" spc="-32" dirty="0">
                <a:cs typeface="Arial MT"/>
              </a:rPr>
              <a:t>st</a:t>
            </a:r>
            <a:r>
              <a:rPr sz="2800" spc="-190" dirty="0">
                <a:cs typeface="Arial MT"/>
              </a:rPr>
              <a:t> </a:t>
            </a:r>
            <a:r>
              <a:rPr sz="2800" spc="-222" dirty="0">
                <a:cs typeface="Arial MT"/>
              </a:rPr>
              <a:t>see</a:t>
            </a:r>
            <a:r>
              <a:rPr sz="2800" spc="-190" dirty="0">
                <a:cs typeface="Arial MT"/>
              </a:rPr>
              <a:t> </a:t>
            </a:r>
            <a:r>
              <a:rPr sz="2800" spc="-74" dirty="0">
                <a:cs typeface="Arial MT"/>
              </a:rPr>
              <a:t>what</a:t>
            </a:r>
            <a:r>
              <a:rPr sz="2800" spc="-190" dirty="0">
                <a:cs typeface="Arial MT"/>
              </a:rPr>
              <a:t> </a:t>
            </a:r>
            <a:r>
              <a:rPr sz="2800" spc="-232" dirty="0">
                <a:cs typeface="Arial MT"/>
              </a:rPr>
              <a:t>a</a:t>
            </a:r>
            <a:r>
              <a:rPr sz="2800" spc="-190" dirty="0">
                <a:cs typeface="Arial MT"/>
              </a:rPr>
              <a:t> </a:t>
            </a:r>
            <a:r>
              <a:rPr sz="2800" spc="-85" dirty="0">
                <a:cs typeface="Arial MT"/>
              </a:rPr>
              <a:t>biological</a:t>
            </a:r>
            <a:r>
              <a:rPr sz="2800" spc="-190" dirty="0">
                <a:cs typeface="Arial MT"/>
              </a:rPr>
              <a:t> </a:t>
            </a:r>
            <a:r>
              <a:rPr sz="2800" spc="-127" dirty="0">
                <a:cs typeface="Arial MT"/>
              </a:rPr>
              <a:t>neu</a:t>
            </a:r>
            <a:r>
              <a:rPr sz="2800" spc="-148" dirty="0">
                <a:cs typeface="Arial MT"/>
              </a:rPr>
              <a:t>r</a:t>
            </a:r>
            <a:r>
              <a:rPr sz="2800" spc="-74" dirty="0">
                <a:cs typeface="Arial MT"/>
              </a:rPr>
              <a:t>on  </a:t>
            </a:r>
            <a:r>
              <a:rPr sz="2800" spc="-95" dirty="0">
                <a:cs typeface="Arial MT"/>
              </a:rPr>
              <a:t>looks</a:t>
            </a:r>
            <a:r>
              <a:rPr sz="2800" spc="-116" dirty="0">
                <a:cs typeface="Arial MT"/>
              </a:rPr>
              <a:t> </a:t>
            </a:r>
            <a:r>
              <a:rPr sz="2800" spc="-85" dirty="0">
                <a:cs typeface="Arial MT"/>
              </a:rPr>
              <a:t>like</a:t>
            </a:r>
            <a:r>
              <a:rPr sz="2800" spc="-116" dirty="0">
                <a:cs typeface="Arial MT"/>
              </a:rPr>
              <a:t> ...</a:t>
            </a:r>
            <a:endParaRPr sz="2800" dirty="0">
              <a:cs typeface="Arial MT"/>
            </a:endParaRPr>
          </a:p>
        </p:txBody>
      </p:sp>
      <p:sp>
        <p:nvSpPr>
          <p:cNvPr id="20" name="Title 19">
            <a:extLst>
              <a:ext uri="{FF2B5EF4-FFF2-40B4-BE49-F238E27FC236}">
                <a16:creationId xmlns:a16="http://schemas.microsoft.com/office/drawing/2014/main" id="{3D284DD9-4D89-D1C1-30E2-730164F42674}"/>
              </a:ext>
            </a:extLst>
          </p:cNvPr>
          <p:cNvSpPr>
            <a:spLocks noGrp="1"/>
          </p:cNvSpPr>
          <p:nvPr>
            <p:ph type="title"/>
          </p:nvPr>
        </p:nvSpPr>
        <p:spPr>
          <a:xfrm>
            <a:off x="599758" y="223663"/>
            <a:ext cx="10515600" cy="1325563"/>
          </a:xfrm>
        </p:spPr>
        <p:txBody>
          <a:bodyPr/>
          <a:lstStyle/>
          <a:p>
            <a:r>
              <a:rPr lang="en-US" dirty="0"/>
              <a:t>Artificial neuron vs Biological neuron</a:t>
            </a:r>
            <a:endParaRPr lang="en-IN" dirty="0"/>
          </a:p>
        </p:txBody>
      </p:sp>
    </p:spTree>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59026" y="232958"/>
            <a:ext cx="3428408" cy="3339510"/>
          </a:xfrm>
          <a:prstGeom prst="rect">
            <a:avLst/>
          </a:prstGeom>
        </p:spPr>
      </p:pic>
      <p:sp>
        <p:nvSpPr>
          <p:cNvPr id="3" name="object 3"/>
          <p:cNvSpPr txBox="1"/>
          <p:nvPr/>
        </p:nvSpPr>
        <p:spPr>
          <a:xfrm>
            <a:off x="2033002" y="3723703"/>
            <a:ext cx="2268106" cy="351093"/>
          </a:xfrm>
          <a:prstGeom prst="rect">
            <a:avLst/>
          </a:prstGeom>
        </p:spPr>
        <p:txBody>
          <a:bodyPr vert="horz" wrap="square" lIns="0" tIns="25499" rIns="0" bIns="0" rtlCol="0">
            <a:spAutoFit/>
          </a:bodyPr>
          <a:lstStyle/>
          <a:p>
            <a:pPr marL="80524">
              <a:spcBef>
                <a:spcPts val="201"/>
              </a:spcBef>
            </a:pPr>
            <a:r>
              <a:rPr sz="2114" spc="-95" dirty="0">
                <a:solidFill>
                  <a:srgbClr val="22373A"/>
                </a:solidFill>
                <a:latin typeface="Arial MT"/>
                <a:cs typeface="Arial MT"/>
              </a:rPr>
              <a:t>Biological</a:t>
            </a:r>
            <a:r>
              <a:rPr sz="2114" spc="-106" dirty="0">
                <a:solidFill>
                  <a:srgbClr val="22373A"/>
                </a:solidFill>
                <a:latin typeface="Arial MT"/>
                <a:cs typeface="Arial MT"/>
              </a:rPr>
              <a:t> </a:t>
            </a:r>
            <a:r>
              <a:rPr sz="2114" spc="-148" dirty="0">
                <a:solidFill>
                  <a:srgbClr val="22373A"/>
                </a:solidFill>
                <a:latin typeface="Arial MT"/>
                <a:cs typeface="Arial MT"/>
              </a:rPr>
              <a:t>Neur</a:t>
            </a:r>
            <a:r>
              <a:rPr sz="2114" spc="-116" dirty="0">
                <a:solidFill>
                  <a:srgbClr val="22373A"/>
                </a:solidFill>
                <a:latin typeface="Arial MT"/>
                <a:cs typeface="Arial MT"/>
              </a:rPr>
              <a:t>ons</a:t>
            </a:r>
            <a:r>
              <a:rPr sz="2219" spc="-476" baseline="27777" dirty="0">
                <a:solidFill>
                  <a:srgbClr val="22373A"/>
                </a:solidFill>
                <a:latin typeface="Lucida Sans Unicode"/>
                <a:cs typeface="Lucida Sans Unicode"/>
              </a:rPr>
              <a:t>∗</a:t>
            </a:r>
            <a:endParaRPr sz="2219" baseline="27777">
              <a:latin typeface="Lucida Sans Unicode"/>
              <a:cs typeface="Lucida Sans Unicode"/>
            </a:endParaRPr>
          </a:p>
        </p:txBody>
      </p:sp>
      <p:sp>
        <p:nvSpPr>
          <p:cNvPr id="4" name="object 4"/>
          <p:cNvSpPr/>
          <p:nvPr/>
        </p:nvSpPr>
        <p:spPr>
          <a:xfrm>
            <a:off x="510232" y="5281411"/>
            <a:ext cx="3865174" cy="0"/>
          </a:xfrm>
          <a:custGeom>
            <a:avLst/>
            <a:gdLst/>
            <a:ahLst/>
            <a:cxnLst/>
            <a:rect l="l" t="t" r="r" b="b"/>
            <a:pathLst>
              <a:path w="1828800">
                <a:moveTo>
                  <a:pt x="0" y="0"/>
                </a:moveTo>
                <a:lnTo>
                  <a:pt x="1828800" y="0"/>
                </a:lnTo>
              </a:path>
            </a:pathLst>
          </a:custGeom>
          <a:ln w="5054">
            <a:solidFill>
              <a:srgbClr val="22373A"/>
            </a:solidFill>
          </a:ln>
        </p:spPr>
        <p:txBody>
          <a:bodyPr wrap="square" lIns="0" tIns="0" rIns="0" bIns="0" rtlCol="0"/>
          <a:lstStyle/>
          <a:p>
            <a:endParaRPr sz="3804"/>
          </a:p>
        </p:txBody>
      </p:sp>
      <p:sp>
        <p:nvSpPr>
          <p:cNvPr id="5" name="object 5"/>
          <p:cNvSpPr txBox="1"/>
          <p:nvPr/>
        </p:nvSpPr>
        <p:spPr>
          <a:xfrm>
            <a:off x="6505962" y="1140033"/>
            <a:ext cx="5019358" cy="3175144"/>
          </a:xfrm>
          <a:prstGeom prst="rect">
            <a:avLst/>
          </a:prstGeom>
        </p:spPr>
        <p:txBody>
          <a:bodyPr vert="horz" wrap="square" lIns="0" tIns="26841" rIns="0" bIns="0" rtlCol="0">
            <a:spAutoFit/>
          </a:bodyPr>
          <a:lstStyle/>
          <a:p>
            <a:pPr marL="250968" marR="10737" indent="-225468">
              <a:lnSpc>
                <a:spcPct val="118000"/>
              </a:lnSpc>
              <a:spcBef>
                <a:spcPts val="211"/>
              </a:spcBef>
              <a:buClr>
                <a:srgbClr val="FFFFFF"/>
              </a:buClr>
              <a:buFont typeface="Arial MT"/>
              <a:buChar char="•"/>
              <a:tabLst>
                <a:tab pos="252310" algn="l"/>
              </a:tabLst>
            </a:pPr>
            <a:r>
              <a:rPr sz="2325" b="1" spc="-169" dirty="0">
                <a:solidFill>
                  <a:srgbClr val="22373A"/>
                </a:solidFill>
                <a:latin typeface="Trebuchet MS"/>
                <a:cs typeface="Trebuchet MS"/>
              </a:rPr>
              <a:t>dendrite:</a:t>
            </a:r>
            <a:r>
              <a:rPr sz="2325" b="1" spc="148" dirty="0">
                <a:solidFill>
                  <a:srgbClr val="22373A"/>
                </a:solidFill>
                <a:latin typeface="Trebuchet MS"/>
                <a:cs typeface="Trebuchet MS"/>
              </a:rPr>
              <a:t> </a:t>
            </a:r>
            <a:r>
              <a:rPr sz="2325" spc="-159" dirty="0">
                <a:solidFill>
                  <a:srgbClr val="22373A"/>
                </a:solidFill>
                <a:latin typeface="Arial MT"/>
                <a:cs typeface="Arial MT"/>
              </a:rPr>
              <a:t>receives</a:t>
            </a:r>
            <a:r>
              <a:rPr sz="2325" spc="32" dirty="0">
                <a:solidFill>
                  <a:srgbClr val="22373A"/>
                </a:solidFill>
                <a:latin typeface="Arial MT"/>
                <a:cs typeface="Arial MT"/>
              </a:rPr>
              <a:t> </a:t>
            </a:r>
            <a:r>
              <a:rPr sz="2325" spc="-137" dirty="0">
                <a:solidFill>
                  <a:srgbClr val="22373A"/>
                </a:solidFill>
                <a:latin typeface="Arial MT"/>
                <a:cs typeface="Arial MT"/>
              </a:rPr>
              <a:t>signals</a:t>
            </a:r>
            <a:r>
              <a:rPr sz="2325" spc="11" dirty="0">
                <a:solidFill>
                  <a:srgbClr val="22373A"/>
                </a:solidFill>
                <a:latin typeface="Arial MT"/>
                <a:cs typeface="Arial MT"/>
              </a:rPr>
              <a:t> </a:t>
            </a:r>
            <a:r>
              <a:rPr sz="2325" spc="-74" dirty="0">
                <a:solidFill>
                  <a:srgbClr val="22373A"/>
                </a:solidFill>
                <a:latin typeface="Arial MT"/>
                <a:cs typeface="Arial MT"/>
              </a:rPr>
              <a:t>from</a:t>
            </a:r>
            <a:r>
              <a:rPr sz="2325" spc="-53" dirty="0">
                <a:solidFill>
                  <a:srgbClr val="22373A"/>
                </a:solidFill>
                <a:latin typeface="Arial MT"/>
                <a:cs typeface="Arial MT"/>
              </a:rPr>
              <a:t> </a:t>
            </a:r>
            <a:r>
              <a:rPr sz="2325" spc="-63" dirty="0">
                <a:solidFill>
                  <a:srgbClr val="22373A"/>
                </a:solidFill>
                <a:latin typeface="Arial MT"/>
                <a:cs typeface="Arial MT"/>
              </a:rPr>
              <a:t>other </a:t>
            </a:r>
            <a:r>
              <a:rPr sz="2325" spc="-623" dirty="0">
                <a:solidFill>
                  <a:srgbClr val="22373A"/>
                </a:solidFill>
                <a:latin typeface="Arial MT"/>
                <a:cs typeface="Arial MT"/>
              </a:rPr>
              <a:t> </a:t>
            </a:r>
            <a:r>
              <a:rPr sz="2325" spc="-137" dirty="0">
                <a:solidFill>
                  <a:srgbClr val="22373A"/>
                </a:solidFill>
                <a:latin typeface="Arial MT"/>
                <a:cs typeface="Arial MT"/>
              </a:rPr>
              <a:t>neurons</a:t>
            </a:r>
            <a:endParaRPr sz="2325" dirty="0">
              <a:latin typeface="Arial MT"/>
              <a:cs typeface="Arial MT"/>
            </a:endParaRPr>
          </a:p>
          <a:p>
            <a:pPr marL="250968" marR="10737" indent="-225468">
              <a:lnSpc>
                <a:spcPct val="118000"/>
              </a:lnSpc>
              <a:spcBef>
                <a:spcPts val="634"/>
              </a:spcBef>
              <a:buClr>
                <a:srgbClr val="FFFFFF"/>
              </a:buClr>
              <a:buFont typeface="Arial MT"/>
              <a:buChar char="•"/>
              <a:tabLst>
                <a:tab pos="252310" algn="l"/>
              </a:tabLst>
            </a:pPr>
            <a:r>
              <a:rPr sz="2325" b="1" spc="-137" dirty="0">
                <a:solidFill>
                  <a:srgbClr val="22373A"/>
                </a:solidFill>
                <a:latin typeface="Trebuchet MS"/>
                <a:cs typeface="Trebuchet MS"/>
              </a:rPr>
              <a:t>synapse:</a:t>
            </a:r>
            <a:r>
              <a:rPr sz="2325" b="1" dirty="0">
                <a:solidFill>
                  <a:srgbClr val="22373A"/>
                </a:solidFill>
                <a:latin typeface="Trebuchet MS"/>
                <a:cs typeface="Trebuchet MS"/>
              </a:rPr>
              <a:t> </a:t>
            </a:r>
            <a:r>
              <a:rPr sz="2325" spc="-32" dirty="0">
                <a:solidFill>
                  <a:srgbClr val="22373A"/>
                </a:solidFill>
                <a:latin typeface="Arial MT"/>
                <a:cs typeface="Arial MT"/>
              </a:rPr>
              <a:t>point</a:t>
            </a:r>
            <a:r>
              <a:rPr sz="2325" spc="190" dirty="0">
                <a:solidFill>
                  <a:srgbClr val="22373A"/>
                </a:solidFill>
                <a:latin typeface="Arial MT"/>
                <a:cs typeface="Arial MT"/>
              </a:rPr>
              <a:t> </a:t>
            </a:r>
            <a:r>
              <a:rPr sz="2325" dirty="0">
                <a:solidFill>
                  <a:srgbClr val="22373A"/>
                </a:solidFill>
                <a:latin typeface="Arial MT"/>
                <a:cs typeface="Arial MT"/>
              </a:rPr>
              <a:t>of</a:t>
            </a:r>
            <a:r>
              <a:rPr sz="2325" spc="190" dirty="0">
                <a:solidFill>
                  <a:srgbClr val="22373A"/>
                </a:solidFill>
                <a:latin typeface="Arial MT"/>
                <a:cs typeface="Arial MT"/>
              </a:rPr>
              <a:t> </a:t>
            </a:r>
            <a:r>
              <a:rPr sz="2325" spc="-85" dirty="0">
                <a:solidFill>
                  <a:srgbClr val="22373A"/>
                </a:solidFill>
                <a:latin typeface="Arial MT"/>
                <a:cs typeface="Arial MT"/>
              </a:rPr>
              <a:t>connection</a:t>
            </a:r>
            <a:r>
              <a:rPr sz="2325" spc="201" dirty="0">
                <a:solidFill>
                  <a:srgbClr val="22373A"/>
                </a:solidFill>
                <a:latin typeface="Arial MT"/>
                <a:cs typeface="Arial MT"/>
              </a:rPr>
              <a:t> </a:t>
            </a:r>
            <a:r>
              <a:rPr sz="2325" spc="21" dirty="0">
                <a:solidFill>
                  <a:srgbClr val="22373A"/>
                </a:solidFill>
                <a:latin typeface="Arial MT"/>
                <a:cs typeface="Arial MT"/>
              </a:rPr>
              <a:t>to</a:t>
            </a:r>
            <a:r>
              <a:rPr sz="2325" spc="190" dirty="0">
                <a:solidFill>
                  <a:srgbClr val="22373A"/>
                </a:solidFill>
                <a:latin typeface="Arial MT"/>
                <a:cs typeface="Arial MT"/>
              </a:rPr>
              <a:t> </a:t>
            </a:r>
            <a:r>
              <a:rPr sz="2325" spc="-63" dirty="0">
                <a:solidFill>
                  <a:srgbClr val="22373A"/>
                </a:solidFill>
                <a:latin typeface="Arial MT"/>
                <a:cs typeface="Arial MT"/>
              </a:rPr>
              <a:t>other </a:t>
            </a:r>
            <a:r>
              <a:rPr sz="2325" spc="-623" dirty="0">
                <a:solidFill>
                  <a:srgbClr val="22373A"/>
                </a:solidFill>
                <a:latin typeface="Arial MT"/>
                <a:cs typeface="Arial MT"/>
              </a:rPr>
              <a:t> </a:t>
            </a:r>
            <a:r>
              <a:rPr sz="2325" spc="-137" dirty="0">
                <a:solidFill>
                  <a:srgbClr val="22373A"/>
                </a:solidFill>
                <a:latin typeface="Arial MT"/>
                <a:cs typeface="Arial MT"/>
              </a:rPr>
              <a:t>neurons</a:t>
            </a:r>
            <a:endParaRPr sz="2325" dirty="0">
              <a:latin typeface="Arial MT"/>
              <a:cs typeface="Arial MT"/>
            </a:endParaRPr>
          </a:p>
          <a:p>
            <a:pPr marL="250968" indent="-225468">
              <a:spcBef>
                <a:spcPts val="1131"/>
              </a:spcBef>
              <a:buClr>
                <a:srgbClr val="FFFFFF"/>
              </a:buClr>
              <a:buFont typeface="Arial MT"/>
              <a:buChar char="•"/>
              <a:tabLst>
                <a:tab pos="252310" algn="l"/>
              </a:tabLst>
            </a:pPr>
            <a:r>
              <a:rPr sz="2325" b="1" spc="-127" dirty="0">
                <a:solidFill>
                  <a:srgbClr val="22373A"/>
                </a:solidFill>
                <a:latin typeface="Trebuchet MS"/>
                <a:cs typeface="Trebuchet MS"/>
              </a:rPr>
              <a:t>soma:</a:t>
            </a:r>
            <a:r>
              <a:rPr sz="2325" b="1" spc="-85" dirty="0">
                <a:solidFill>
                  <a:srgbClr val="22373A"/>
                </a:solidFill>
                <a:latin typeface="Trebuchet MS"/>
                <a:cs typeface="Trebuchet MS"/>
              </a:rPr>
              <a:t> </a:t>
            </a:r>
            <a:r>
              <a:rPr sz="2325" spc="-95" dirty="0">
                <a:solidFill>
                  <a:srgbClr val="22373A"/>
                </a:solidFill>
                <a:latin typeface="Arial MT"/>
                <a:cs typeface="Arial MT"/>
              </a:rPr>
              <a:t>p</a:t>
            </a:r>
            <a:r>
              <a:rPr sz="2325" spc="-127" dirty="0">
                <a:solidFill>
                  <a:srgbClr val="22373A"/>
                </a:solidFill>
                <a:latin typeface="Arial MT"/>
                <a:cs typeface="Arial MT"/>
              </a:rPr>
              <a:t>r</a:t>
            </a:r>
            <a:r>
              <a:rPr sz="2325" spc="-190" dirty="0">
                <a:solidFill>
                  <a:srgbClr val="22373A"/>
                </a:solidFill>
                <a:latin typeface="Arial MT"/>
                <a:cs typeface="Arial MT"/>
              </a:rPr>
              <a:t>ocesses</a:t>
            </a:r>
            <a:r>
              <a:rPr sz="2325" spc="-116" dirty="0">
                <a:solidFill>
                  <a:srgbClr val="22373A"/>
                </a:solidFill>
                <a:latin typeface="Arial MT"/>
                <a:cs typeface="Arial MT"/>
              </a:rPr>
              <a:t> </a:t>
            </a:r>
            <a:r>
              <a:rPr sz="2325" spc="-63" dirty="0">
                <a:solidFill>
                  <a:srgbClr val="22373A"/>
                </a:solidFill>
                <a:latin typeface="Arial MT"/>
                <a:cs typeface="Arial MT"/>
              </a:rPr>
              <a:t>the</a:t>
            </a:r>
            <a:r>
              <a:rPr sz="2325" spc="-116" dirty="0">
                <a:solidFill>
                  <a:srgbClr val="22373A"/>
                </a:solidFill>
                <a:latin typeface="Arial MT"/>
                <a:cs typeface="Arial MT"/>
              </a:rPr>
              <a:t> </a:t>
            </a:r>
            <a:r>
              <a:rPr sz="2325" spc="-32" dirty="0">
                <a:solidFill>
                  <a:srgbClr val="22373A"/>
                </a:solidFill>
                <a:latin typeface="Arial MT"/>
                <a:cs typeface="Arial MT"/>
              </a:rPr>
              <a:t>in</a:t>
            </a:r>
            <a:r>
              <a:rPr sz="2325" spc="-85" dirty="0">
                <a:solidFill>
                  <a:srgbClr val="22373A"/>
                </a:solidFill>
                <a:latin typeface="Arial MT"/>
                <a:cs typeface="Arial MT"/>
              </a:rPr>
              <a:t>f</a:t>
            </a:r>
            <a:r>
              <a:rPr sz="2325" spc="-74" dirty="0">
                <a:solidFill>
                  <a:srgbClr val="22373A"/>
                </a:solidFill>
                <a:latin typeface="Arial MT"/>
                <a:cs typeface="Arial MT"/>
              </a:rPr>
              <a:t>ormation</a:t>
            </a:r>
            <a:endParaRPr sz="2325" dirty="0">
              <a:latin typeface="Arial MT"/>
              <a:cs typeface="Arial MT"/>
            </a:endParaRPr>
          </a:p>
          <a:p>
            <a:pPr marL="250968" marR="10737" indent="-225468">
              <a:lnSpc>
                <a:spcPct val="118000"/>
              </a:lnSpc>
              <a:spcBef>
                <a:spcPts val="634"/>
              </a:spcBef>
              <a:buClr>
                <a:srgbClr val="FFFFFF"/>
              </a:buClr>
              <a:buFont typeface="Arial MT"/>
              <a:buChar char="•"/>
              <a:tabLst>
                <a:tab pos="252310" algn="l"/>
                <a:tab pos="1229338" algn="l"/>
              </a:tabLst>
            </a:pPr>
            <a:r>
              <a:rPr sz="2325" b="1" spc="-180" dirty="0">
                <a:solidFill>
                  <a:srgbClr val="22373A"/>
                </a:solidFill>
                <a:latin typeface="Trebuchet MS"/>
                <a:cs typeface="Trebuchet MS"/>
              </a:rPr>
              <a:t>axon:	</a:t>
            </a:r>
            <a:r>
              <a:rPr sz="2325" spc="-74" dirty="0">
                <a:solidFill>
                  <a:srgbClr val="22373A"/>
                </a:solidFill>
                <a:latin typeface="Arial MT"/>
                <a:cs typeface="Arial MT"/>
              </a:rPr>
              <a:t>transmits</a:t>
            </a:r>
            <a:r>
              <a:rPr sz="2325" spc="241" dirty="0">
                <a:solidFill>
                  <a:srgbClr val="22373A"/>
                </a:solidFill>
                <a:latin typeface="Arial MT"/>
                <a:cs typeface="Arial MT"/>
              </a:rPr>
              <a:t> </a:t>
            </a:r>
            <a:r>
              <a:rPr sz="2325" spc="-63" dirty="0">
                <a:solidFill>
                  <a:srgbClr val="22373A"/>
                </a:solidFill>
                <a:latin typeface="Arial MT"/>
                <a:cs typeface="Arial MT"/>
              </a:rPr>
              <a:t>the</a:t>
            </a:r>
            <a:r>
              <a:rPr sz="2325" spc="232" dirty="0">
                <a:solidFill>
                  <a:srgbClr val="22373A"/>
                </a:solidFill>
                <a:latin typeface="Arial MT"/>
                <a:cs typeface="Arial MT"/>
              </a:rPr>
              <a:t> </a:t>
            </a:r>
            <a:r>
              <a:rPr sz="2325" spc="-11" dirty="0">
                <a:solidFill>
                  <a:srgbClr val="22373A"/>
                </a:solidFill>
                <a:latin typeface="Arial MT"/>
                <a:cs typeface="Arial MT"/>
              </a:rPr>
              <a:t>output</a:t>
            </a:r>
            <a:r>
              <a:rPr sz="2325" spc="180" dirty="0">
                <a:solidFill>
                  <a:srgbClr val="22373A"/>
                </a:solidFill>
                <a:latin typeface="Arial MT"/>
                <a:cs typeface="Arial MT"/>
              </a:rPr>
              <a:t> </a:t>
            </a:r>
            <a:r>
              <a:rPr sz="2325" dirty="0">
                <a:solidFill>
                  <a:srgbClr val="22373A"/>
                </a:solidFill>
                <a:latin typeface="Arial MT"/>
                <a:cs typeface="Arial MT"/>
              </a:rPr>
              <a:t>of</a:t>
            </a:r>
            <a:r>
              <a:rPr sz="2325" spc="169" dirty="0">
                <a:solidFill>
                  <a:srgbClr val="22373A"/>
                </a:solidFill>
                <a:latin typeface="Arial MT"/>
                <a:cs typeface="Arial MT"/>
              </a:rPr>
              <a:t> </a:t>
            </a:r>
            <a:r>
              <a:rPr sz="2325" spc="-53" dirty="0">
                <a:solidFill>
                  <a:srgbClr val="22373A"/>
                </a:solidFill>
                <a:latin typeface="Arial MT"/>
                <a:cs typeface="Arial MT"/>
              </a:rPr>
              <a:t>this </a:t>
            </a:r>
            <a:r>
              <a:rPr sz="2325" spc="-623" dirty="0">
                <a:solidFill>
                  <a:srgbClr val="22373A"/>
                </a:solidFill>
                <a:latin typeface="Arial MT"/>
                <a:cs typeface="Arial MT"/>
              </a:rPr>
              <a:t> </a:t>
            </a:r>
            <a:r>
              <a:rPr sz="2325" spc="-116" dirty="0">
                <a:solidFill>
                  <a:srgbClr val="22373A"/>
                </a:solidFill>
                <a:latin typeface="Arial MT"/>
                <a:cs typeface="Arial MT"/>
              </a:rPr>
              <a:t>neuron</a:t>
            </a:r>
            <a:endParaRPr sz="2325" dirty="0">
              <a:latin typeface="Arial MT"/>
              <a:cs typeface="Arial MT"/>
            </a:endParaRPr>
          </a:p>
        </p:txBody>
      </p:sp>
      <p:sp>
        <p:nvSpPr>
          <p:cNvPr id="6" name="object 6"/>
          <p:cNvSpPr txBox="1"/>
          <p:nvPr/>
        </p:nvSpPr>
        <p:spPr>
          <a:xfrm>
            <a:off x="483390" y="5307007"/>
            <a:ext cx="9456256" cy="650265"/>
          </a:xfrm>
          <a:prstGeom prst="rect">
            <a:avLst/>
          </a:prstGeom>
        </p:spPr>
        <p:txBody>
          <a:bodyPr vert="horz" wrap="square" lIns="0" tIns="13421" rIns="0" bIns="0" rtlCol="0">
            <a:spAutoFit/>
          </a:bodyPr>
          <a:lstStyle/>
          <a:p>
            <a:pPr marL="218758">
              <a:spcBef>
                <a:spcPts val="106"/>
              </a:spcBef>
            </a:pPr>
            <a:r>
              <a:rPr sz="1902" spc="-159" baseline="37037" dirty="0">
                <a:solidFill>
                  <a:srgbClr val="394B4E"/>
                </a:solidFill>
                <a:latin typeface="Lucida Sans Unicode"/>
                <a:cs typeface="Lucida Sans Unicode"/>
              </a:rPr>
              <a:t>∗</a:t>
            </a:r>
            <a:r>
              <a:rPr sz="1902" spc="-137" dirty="0">
                <a:solidFill>
                  <a:srgbClr val="394B4E"/>
                </a:solidFill>
                <a:latin typeface="Arial MT"/>
                <a:cs typeface="Arial MT"/>
              </a:rPr>
              <a:t>Image</a:t>
            </a:r>
            <a:r>
              <a:rPr sz="1902" spc="-95" dirty="0">
                <a:solidFill>
                  <a:srgbClr val="394B4E"/>
                </a:solidFill>
                <a:latin typeface="Arial MT"/>
                <a:cs typeface="Arial MT"/>
              </a:rPr>
              <a:t> adapted </a:t>
            </a:r>
            <a:r>
              <a:rPr sz="1902" dirty="0">
                <a:solidFill>
                  <a:srgbClr val="394B4E"/>
                </a:solidFill>
                <a:latin typeface="Arial MT"/>
                <a:cs typeface="Arial MT"/>
              </a:rPr>
              <a:t>f</a:t>
            </a:r>
            <a:r>
              <a:rPr sz="1902" spc="-53" dirty="0">
                <a:solidFill>
                  <a:srgbClr val="394B4E"/>
                </a:solidFill>
                <a:latin typeface="Arial MT"/>
                <a:cs typeface="Arial MT"/>
              </a:rPr>
              <a:t>r</a:t>
            </a:r>
            <a:r>
              <a:rPr sz="1902" spc="-95" dirty="0">
                <a:solidFill>
                  <a:srgbClr val="394B4E"/>
                </a:solidFill>
                <a:latin typeface="Arial MT"/>
                <a:cs typeface="Arial MT"/>
              </a:rPr>
              <a:t>om</a:t>
            </a:r>
            <a:endParaRPr sz="1902">
              <a:latin typeface="Arial MT"/>
              <a:cs typeface="Arial MT"/>
            </a:endParaRPr>
          </a:p>
          <a:p>
            <a:pPr marL="26841">
              <a:spcBef>
                <a:spcPts val="380"/>
              </a:spcBef>
            </a:pPr>
            <a:r>
              <a:rPr sz="1902" spc="32" dirty="0">
                <a:solidFill>
                  <a:srgbClr val="394B4E"/>
                </a:solidFill>
                <a:latin typeface="SimSun"/>
                <a:cs typeface="SimSun"/>
                <a:hlinkClick r:id="rId3"/>
              </a:rPr>
              <a:t>https://cdn.vectorstock.com/i/composite/12,25/neuron-cell-vector-81225.jpg</a:t>
            </a:r>
            <a:endParaRPr sz="1902">
              <a:latin typeface="SimSun"/>
              <a:cs typeface="SimSun"/>
            </a:endParaRPr>
          </a:p>
        </p:txBody>
      </p:sp>
    </p:spTree>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77133" y="232821"/>
            <a:ext cx="3927015" cy="5679228"/>
          </a:xfrm>
          <a:prstGeom prst="rect">
            <a:avLst/>
          </a:prstGeom>
        </p:spPr>
      </p:pic>
      <p:sp>
        <p:nvSpPr>
          <p:cNvPr id="3" name="object 3"/>
          <p:cNvSpPr txBox="1"/>
          <p:nvPr/>
        </p:nvSpPr>
        <p:spPr>
          <a:xfrm>
            <a:off x="5558445" y="627649"/>
            <a:ext cx="6192331" cy="6284457"/>
          </a:xfrm>
          <a:prstGeom prst="rect">
            <a:avLst/>
          </a:prstGeom>
        </p:spPr>
        <p:txBody>
          <a:bodyPr vert="horz" wrap="square" lIns="0" tIns="26841" rIns="0" bIns="0" rtlCol="0">
            <a:spAutoFit/>
          </a:bodyPr>
          <a:lstStyle/>
          <a:p>
            <a:pPr marL="304650" marR="64419" indent="-225468" algn="just">
              <a:lnSpc>
                <a:spcPct val="118000"/>
              </a:lnSpc>
              <a:spcBef>
                <a:spcPts val="211"/>
              </a:spcBef>
              <a:buClr>
                <a:srgbClr val="FFFFFF"/>
              </a:buClr>
              <a:buChar char="•"/>
              <a:tabLst>
                <a:tab pos="305993" algn="l"/>
              </a:tabLst>
            </a:pPr>
            <a:r>
              <a:rPr sz="2325" spc="-63" dirty="0">
                <a:solidFill>
                  <a:srgbClr val="22373A"/>
                </a:solidFill>
                <a:latin typeface="Arial MT"/>
                <a:cs typeface="Arial MT"/>
              </a:rPr>
              <a:t>Of</a:t>
            </a:r>
            <a:r>
              <a:rPr sz="2325" spc="-32" dirty="0">
                <a:solidFill>
                  <a:srgbClr val="22373A"/>
                </a:solidFill>
                <a:latin typeface="Arial MT"/>
                <a:cs typeface="Arial MT"/>
              </a:rPr>
              <a:t> </a:t>
            </a:r>
            <a:r>
              <a:rPr sz="2325" spc="-106" dirty="0">
                <a:solidFill>
                  <a:srgbClr val="22373A"/>
                </a:solidFill>
                <a:latin typeface="Arial MT"/>
                <a:cs typeface="Arial MT"/>
              </a:rPr>
              <a:t>cou</a:t>
            </a:r>
            <a:r>
              <a:rPr sz="2325" spc="-116" dirty="0">
                <a:solidFill>
                  <a:srgbClr val="22373A"/>
                </a:solidFill>
                <a:latin typeface="Arial MT"/>
                <a:cs typeface="Arial MT"/>
              </a:rPr>
              <a:t>r</a:t>
            </a:r>
            <a:r>
              <a:rPr sz="2325" spc="-190" dirty="0">
                <a:solidFill>
                  <a:srgbClr val="22373A"/>
                </a:solidFill>
                <a:latin typeface="Arial MT"/>
                <a:cs typeface="Arial MT"/>
              </a:rPr>
              <a:t>se,</a:t>
            </a:r>
            <a:r>
              <a:rPr sz="2325" dirty="0">
                <a:solidFill>
                  <a:srgbClr val="22373A"/>
                </a:solidFill>
                <a:latin typeface="Arial MT"/>
                <a:cs typeface="Arial MT"/>
              </a:rPr>
              <a:t> </a:t>
            </a:r>
            <a:r>
              <a:rPr sz="2325" spc="-63" dirty="0">
                <a:solidFill>
                  <a:srgbClr val="22373A"/>
                </a:solidFill>
                <a:latin typeface="Arial MT"/>
                <a:cs typeface="Arial MT"/>
              </a:rPr>
              <a:t>in</a:t>
            </a:r>
            <a:r>
              <a:rPr sz="2325" spc="-32" dirty="0">
                <a:solidFill>
                  <a:srgbClr val="22373A"/>
                </a:solidFill>
                <a:latin typeface="Arial MT"/>
                <a:cs typeface="Arial MT"/>
              </a:rPr>
              <a:t> </a:t>
            </a:r>
            <a:r>
              <a:rPr sz="2325" spc="-127" dirty="0">
                <a:solidFill>
                  <a:srgbClr val="22373A"/>
                </a:solidFill>
                <a:latin typeface="Arial MT"/>
                <a:cs typeface="Arial MT"/>
              </a:rPr>
              <a:t>real</a:t>
            </a:r>
            <a:r>
              <a:rPr sz="2325" spc="-21" dirty="0">
                <a:solidFill>
                  <a:srgbClr val="22373A"/>
                </a:solidFill>
                <a:latin typeface="Arial MT"/>
                <a:cs typeface="Arial MT"/>
              </a:rPr>
              <a:t>i</a:t>
            </a:r>
            <a:r>
              <a:rPr sz="2325" spc="-42" dirty="0">
                <a:solidFill>
                  <a:srgbClr val="22373A"/>
                </a:solidFill>
                <a:latin typeface="Arial MT"/>
                <a:cs typeface="Arial MT"/>
              </a:rPr>
              <a:t>ty,</a:t>
            </a:r>
            <a:r>
              <a:rPr sz="2325" dirty="0">
                <a:solidFill>
                  <a:srgbClr val="22373A"/>
                </a:solidFill>
                <a:latin typeface="Arial MT"/>
                <a:cs typeface="Arial MT"/>
              </a:rPr>
              <a:t> </a:t>
            </a:r>
            <a:r>
              <a:rPr sz="2325" spc="11" dirty="0">
                <a:solidFill>
                  <a:srgbClr val="22373A"/>
                </a:solidFill>
                <a:latin typeface="Arial MT"/>
                <a:cs typeface="Arial MT"/>
              </a:rPr>
              <a:t>i</a:t>
            </a:r>
            <a:r>
              <a:rPr sz="2325" spc="159" dirty="0">
                <a:solidFill>
                  <a:srgbClr val="22373A"/>
                </a:solidFill>
                <a:latin typeface="Arial MT"/>
                <a:cs typeface="Arial MT"/>
              </a:rPr>
              <a:t>t</a:t>
            </a:r>
            <a:r>
              <a:rPr sz="2325" spc="-32" dirty="0">
                <a:solidFill>
                  <a:srgbClr val="22373A"/>
                </a:solidFill>
                <a:latin typeface="Arial MT"/>
                <a:cs typeface="Arial MT"/>
              </a:rPr>
              <a:t> </a:t>
            </a:r>
            <a:r>
              <a:rPr sz="2325" spc="-127" dirty="0">
                <a:solidFill>
                  <a:srgbClr val="22373A"/>
                </a:solidFill>
                <a:latin typeface="Arial MT"/>
                <a:cs typeface="Arial MT"/>
              </a:rPr>
              <a:t>is</a:t>
            </a:r>
            <a:r>
              <a:rPr sz="2325" spc="-21" dirty="0">
                <a:solidFill>
                  <a:srgbClr val="22373A"/>
                </a:solidFill>
                <a:latin typeface="Arial MT"/>
                <a:cs typeface="Arial MT"/>
              </a:rPr>
              <a:t> </a:t>
            </a:r>
            <a:r>
              <a:rPr sz="2325" spc="-11" dirty="0">
                <a:solidFill>
                  <a:srgbClr val="22373A"/>
                </a:solidFill>
                <a:latin typeface="Arial MT"/>
                <a:cs typeface="Arial MT"/>
              </a:rPr>
              <a:t>not</a:t>
            </a:r>
            <a:r>
              <a:rPr sz="2325" spc="-32" dirty="0">
                <a:solidFill>
                  <a:srgbClr val="22373A"/>
                </a:solidFill>
                <a:latin typeface="Arial MT"/>
                <a:cs typeface="Arial MT"/>
              </a:rPr>
              <a:t> </a:t>
            </a:r>
            <a:r>
              <a:rPr sz="2325" spc="-42" dirty="0">
                <a:solidFill>
                  <a:srgbClr val="22373A"/>
                </a:solidFill>
                <a:latin typeface="Arial MT"/>
                <a:cs typeface="Arial MT"/>
              </a:rPr>
              <a:t>just</a:t>
            </a:r>
            <a:r>
              <a:rPr sz="2325" spc="-32" dirty="0">
                <a:solidFill>
                  <a:srgbClr val="22373A"/>
                </a:solidFill>
                <a:latin typeface="Arial MT"/>
                <a:cs typeface="Arial MT"/>
              </a:rPr>
              <a:t> </a:t>
            </a:r>
            <a:r>
              <a:rPr sz="2325" spc="-232" dirty="0">
                <a:solidFill>
                  <a:srgbClr val="22373A"/>
                </a:solidFill>
                <a:latin typeface="Arial MT"/>
                <a:cs typeface="Arial MT"/>
              </a:rPr>
              <a:t>a</a:t>
            </a:r>
            <a:r>
              <a:rPr sz="2325" spc="-21" dirty="0">
                <a:solidFill>
                  <a:srgbClr val="22373A"/>
                </a:solidFill>
                <a:latin typeface="Arial MT"/>
                <a:cs typeface="Arial MT"/>
              </a:rPr>
              <a:t> </a:t>
            </a:r>
            <a:r>
              <a:rPr sz="2325" spc="-116" dirty="0">
                <a:solidFill>
                  <a:srgbClr val="22373A"/>
                </a:solidFill>
                <a:latin typeface="Arial MT"/>
                <a:cs typeface="Arial MT"/>
              </a:rPr>
              <a:t>single</a:t>
            </a:r>
            <a:r>
              <a:rPr sz="2325" spc="-32" dirty="0">
                <a:solidFill>
                  <a:srgbClr val="22373A"/>
                </a:solidFill>
                <a:latin typeface="Arial MT"/>
                <a:cs typeface="Arial MT"/>
              </a:rPr>
              <a:t> </a:t>
            </a:r>
            <a:r>
              <a:rPr sz="2325" spc="-127" dirty="0">
                <a:solidFill>
                  <a:srgbClr val="22373A"/>
                </a:solidFill>
                <a:latin typeface="Arial MT"/>
                <a:cs typeface="Arial MT"/>
              </a:rPr>
              <a:t>neu</a:t>
            </a:r>
            <a:r>
              <a:rPr sz="2325" spc="-148" dirty="0">
                <a:solidFill>
                  <a:srgbClr val="22373A"/>
                </a:solidFill>
                <a:latin typeface="Arial MT"/>
                <a:cs typeface="Arial MT"/>
              </a:rPr>
              <a:t>r</a:t>
            </a:r>
            <a:r>
              <a:rPr sz="2325" spc="-74" dirty="0">
                <a:solidFill>
                  <a:srgbClr val="22373A"/>
                </a:solidFill>
                <a:latin typeface="Arial MT"/>
                <a:cs typeface="Arial MT"/>
              </a:rPr>
              <a:t>on  </a:t>
            </a:r>
            <a:r>
              <a:rPr sz="2325" spc="-106" dirty="0">
                <a:solidFill>
                  <a:srgbClr val="22373A"/>
                </a:solidFill>
                <a:latin typeface="Arial MT"/>
                <a:cs typeface="Arial MT"/>
              </a:rPr>
              <a:t>which</a:t>
            </a:r>
            <a:r>
              <a:rPr sz="2325" spc="-116" dirty="0">
                <a:solidFill>
                  <a:srgbClr val="22373A"/>
                </a:solidFill>
                <a:latin typeface="Arial MT"/>
                <a:cs typeface="Arial MT"/>
              </a:rPr>
              <a:t> </a:t>
            </a:r>
            <a:r>
              <a:rPr sz="2325" spc="-159" dirty="0">
                <a:solidFill>
                  <a:srgbClr val="22373A"/>
                </a:solidFill>
                <a:latin typeface="Arial MT"/>
                <a:cs typeface="Arial MT"/>
              </a:rPr>
              <a:t>does</a:t>
            </a:r>
            <a:r>
              <a:rPr sz="2325" spc="-116" dirty="0">
                <a:solidFill>
                  <a:srgbClr val="22373A"/>
                </a:solidFill>
                <a:latin typeface="Arial MT"/>
                <a:cs typeface="Arial MT"/>
              </a:rPr>
              <a:t> </a:t>
            </a:r>
            <a:r>
              <a:rPr sz="2325" spc="-95" dirty="0">
                <a:solidFill>
                  <a:srgbClr val="22373A"/>
                </a:solidFill>
                <a:latin typeface="Arial MT"/>
                <a:cs typeface="Arial MT"/>
              </a:rPr>
              <a:t>all</a:t>
            </a:r>
            <a:r>
              <a:rPr sz="2325" spc="-116" dirty="0">
                <a:solidFill>
                  <a:srgbClr val="22373A"/>
                </a:solidFill>
                <a:latin typeface="Arial MT"/>
                <a:cs typeface="Arial MT"/>
              </a:rPr>
              <a:t> </a:t>
            </a:r>
            <a:r>
              <a:rPr sz="2325" spc="-53" dirty="0">
                <a:solidFill>
                  <a:srgbClr val="22373A"/>
                </a:solidFill>
                <a:latin typeface="Arial MT"/>
                <a:cs typeface="Arial MT"/>
              </a:rPr>
              <a:t>this</a:t>
            </a:r>
            <a:endParaRPr sz="2325" dirty="0">
              <a:latin typeface="Arial MT"/>
              <a:cs typeface="Arial MT"/>
            </a:endParaRPr>
          </a:p>
          <a:p>
            <a:pPr marL="304650" marR="64419" indent="-225468" algn="just">
              <a:lnSpc>
                <a:spcPct val="118000"/>
              </a:lnSpc>
              <a:spcBef>
                <a:spcPts val="634"/>
              </a:spcBef>
              <a:buClr>
                <a:srgbClr val="FFFFFF"/>
              </a:buClr>
              <a:buChar char="•"/>
              <a:tabLst>
                <a:tab pos="305993" algn="l"/>
              </a:tabLst>
            </a:pPr>
            <a:r>
              <a:rPr sz="2325" spc="-190" dirty="0">
                <a:solidFill>
                  <a:srgbClr val="22373A"/>
                </a:solidFill>
                <a:latin typeface="Arial MT"/>
                <a:cs typeface="Arial MT"/>
              </a:rPr>
              <a:t>There </a:t>
            </a:r>
            <a:r>
              <a:rPr sz="2325" spc="-127" dirty="0">
                <a:solidFill>
                  <a:srgbClr val="22373A"/>
                </a:solidFill>
                <a:latin typeface="Arial MT"/>
                <a:cs typeface="Arial MT"/>
              </a:rPr>
              <a:t>is </a:t>
            </a:r>
            <a:r>
              <a:rPr sz="2325" spc="-232" dirty="0">
                <a:solidFill>
                  <a:srgbClr val="22373A"/>
                </a:solidFill>
                <a:latin typeface="Arial MT"/>
                <a:cs typeface="Arial MT"/>
              </a:rPr>
              <a:t>a</a:t>
            </a:r>
            <a:r>
              <a:rPr sz="2325" spc="-222" dirty="0">
                <a:solidFill>
                  <a:srgbClr val="22373A"/>
                </a:solidFill>
                <a:latin typeface="Arial MT"/>
                <a:cs typeface="Arial MT"/>
              </a:rPr>
              <a:t> </a:t>
            </a:r>
            <a:r>
              <a:rPr sz="2325" spc="-159" dirty="0">
                <a:solidFill>
                  <a:srgbClr val="22373A"/>
                </a:solidFill>
                <a:latin typeface="Arial MT"/>
                <a:cs typeface="Arial MT"/>
              </a:rPr>
              <a:t>massively </a:t>
            </a:r>
            <a:r>
              <a:rPr sz="2325" spc="-116" dirty="0">
                <a:solidFill>
                  <a:srgbClr val="22373A"/>
                </a:solidFill>
                <a:latin typeface="Arial MT"/>
                <a:cs typeface="Arial MT"/>
              </a:rPr>
              <a:t>parallel </a:t>
            </a:r>
            <a:r>
              <a:rPr sz="2325" spc="-85" dirty="0">
                <a:solidFill>
                  <a:srgbClr val="22373A"/>
                </a:solidFill>
                <a:latin typeface="Arial MT"/>
                <a:cs typeface="Arial MT"/>
              </a:rPr>
              <a:t>interconnected </a:t>
            </a:r>
            <a:r>
              <a:rPr sz="2325" spc="-106" dirty="0">
                <a:solidFill>
                  <a:srgbClr val="22373A"/>
                </a:solidFill>
                <a:latin typeface="Arial MT"/>
                <a:cs typeface="Arial MT"/>
              </a:rPr>
              <a:t>net- </a:t>
            </a:r>
            <a:r>
              <a:rPr sz="2325" spc="-95" dirty="0">
                <a:solidFill>
                  <a:srgbClr val="22373A"/>
                </a:solidFill>
                <a:latin typeface="Arial MT"/>
                <a:cs typeface="Arial MT"/>
              </a:rPr>
              <a:t> </a:t>
            </a:r>
            <a:r>
              <a:rPr sz="2325" spc="-74" dirty="0">
                <a:solidFill>
                  <a:srgbClr val="22373A"/>
                </a:solidFill>
                <a:latin typeface="Arial MT"/>
                <a:cs typeface="Arial MT"/>
              </a:rPr>
              <a:t>work</a:t>
            </a:r>
            <a:r>
              <a:rPr sz="2325" spc="-116" dirty="0">
                <a:solidFill>
                  <a:srgbClr val="22373A"/>
                </a:solidFill>
                <a:latin typeface="Arial MT"/>
                <a:cs typeface="Arial MT"/>
              </a:rPr>
              <a:t> </a:t>
            </a:r>
            <a:r>
              <a:rPr sz="2325" spc="-42" dirty="0">
                <a:solidFill>
                  <a:srgbClr val="22373A"/>
                </a:solidFill>
                <a:latin typeface="Arial MT"/>
                <a:cs typeface="Arial MT"/>
              </a:rPr>
              <a:t>o</a:t>
            </a:r>
            <a:r>
              <a:rPr sz="2325" spc="42" dirty="0">
                <a:solidFill>
                  <a:srgbClr val="22373A"/>
                </a:solidFill>
                <a:latin typeface="Arial MT"/>
                <a:cs typeface="Arial MT"/>
              </a:rPr>
              <a:t>f</a:t>
            </a:r>
            <a:r>
              <a:rPr sz="2325" spc="-116" dirty="0">
                <a:solidFill>
                  <a:srgbClr val="22373A"/>
                </a:solidFill>
                <a:latin typeface="Arial MT"/>
                <a:cs typeface="Arial MT"/>
              </a:rPr>
              <a:t> </a:t>
            </a:r>
            <a:r>
              <a:rPr sz="2325" spc="-127" dirty="0">
                <a:solidFill>
                  <a:srgbClr val="22373A"/>
                </a:solidFill>
                <a:latin typeface="Arial MT"/>
                <a:cs typeface="Arial MT"/>
              </a:rPr>
              <a:t>neu</a:t>
            </a:r>
            <a:r>
              <a:rPr sz="2325" spc="-148" dirty="0">
                <a:solidFill>
                  <a:srgbClr val="22373A"/>
                </a:solidFill>
                <a:latin typeface="Arial MT"/>
                <a:cs typeface="Arial MT"/>
              </a:rPr>
              <a:t>r</a:t>
            </a:r>
            <a:r>
              <a:rPr sz="2325" spc="-137" dirty="0">
                <a:solidFill>
                  <a:srgbClr val="22373A"/>
                </a:solidFill>
                <a:latin typeface="Arial MT"/>
                <a:cs typeface="Arial MT"/>
              </a:rPr>
              <a:t>ons</a:t>
            </a:r>
            <a:endParaRPr sz="2325" dirty="0">
              <a:latin typeface="Arial MT"/>
              <a:cs typeface="Arial MT"/>
            </a:endParaRPr>
          </a:p>
          <a:p>
            <a:pPr marL="304650" marR="64419" indent="-225468" algn="just">
              <a:lnSpc>
                <a:spcPct val="118000"/>
              </a:lnSpc>
              <a:spcBef>
                <a:spcPts val="634"/>
              </a:spcBef>
              <a:buClr>
                <a:srgbClr val="FFFFFF"/>
              </a:buClr>
              <a:buChar char="•"/>
              <a:tabLst>
                <a:tab pos="305993" algn="l"/>
              </a:tabLst>
            </a:pPr>
            <a:r>
              <a:rPr sz="2325" spc="-232" dirty="0">
                <a:solidFill>
                  <a:srgbClr val="22373A"/>
                </a:solidFill>
                <a:latin typeface="Arial MT"/>
                <a:cs typeface="Arial MT"/>
              </a:rPr>
              <a:t>The </a:t>
            </a:r>
            <a:r>
              <a:rPr sz="2325" spc="-201" dirty="0">
                <a:solidFill>
                  <a:srgbClr val="22373A"/>
                </a:solidFill>
                <a:latin typeface="Arial MT"/>
                <a:cs typeface="Arial MT"/>
              </a:rPr>
              <a:t>sense </a:t>
            </a:r>
            <a:r>
              <a:rPr sz="2325" spc="-137" dirty="0">
                <a:solidFill>
                  <a:srgbClr val="22373A"/>
                </a:solidFill>
                <a:latin typeface="Arial MT"/>
                <a:cs typeface="Arial MT"/>
              </a:rPr>
              <a:t>organs relay </a:t>
            </a:r>
            <a:r>
              <a:rPr sz="2325" spc="-63" dirty="0">
                <a:solidFill>
                  <a:srgbClr val="22373A"/>
                </a:solidFill>
                <a:latin typeface="Arial MT"/>
                <a:cs typeface="Arial MT"/>
              </a:rPr>
              <a:t>information </a:t>
            </a:r>
            <a:r>
              <a:rPr sz="2325" spc="21" dirty="0">
                <a:solidFill>
                  <a:srgbClr val="22373A"/>
                </a:solidFill>
                <a:latin typeface="Arial MT"/>
                <a:cs typeface="Arial MT"/>
              </a:rPr>
              <a:t>to </a:t>
            </a:r>
            <a:r>
              <a:rPr sz="2325" spc="-63" dirty="0">
                <a:solidFill>
                  <a:srgbClr val="22373A"/>
                </a:solidFill>
                <a:latin typeface="Arial MT"/>
                <a:cs typeface="Arial MT"/>
              </a:rPr>
              <a:t>the </a:t>
            </a:r>
            <a:r>
              <a:rPr sz="2325" spc="-85" dirty="0">
                <a:solidFill>
                  <a:srgbClr val="22373A"/>
                </a:solidFill>
                <a:latin typeface="Arial MT"/>
                <a:cs typeface="Arial MT"/>
              </a:rPr>
              <a:t>lowest </a:t>
            </a:r>
            <a:r>
              <a:rPr sz="2325" spc="-74" dirty="0">
                <a:solidFill>
                  <a:srgbClr val="22373A"/>
                </a:solidFill>
                <a:latin typeface="Arial MT"/>
                <a:cs typeface="Arial MT"/>
              </a:rPr>
              <a:t> </a:t>
            </a:r>
            <a:r>
              <a:rPr sz="2325" spc="-137" dirty="0">
                <a:solidFill>
                  <a:srgbClr val="22373A"/>
                </a:solidFill>
                <a:latin typeface="Arial MT"/>
                <a:cs typeface="Arial MT"/>
              </a:rPr>
              <a:t>layer</a:t>
            </a:r>
            <a:r>
              <a:rPr sz="2325" spc="-116" dirty="0">
                <a:solidFill>
                  <a:srgbClr val="22373A"/>
                </a:solidFill>
                <a:latin typeface="Arial MT"/>
                <a:cs typeface="Arial MT"/>
              </a:rPr>
              <a:t> </a:t>
            </a:r>
            <a:r>
              <a:rPr sz="2325" spc="-42" dirty="0">
                <a:solidFill>
                  <a:srgbClr val="22373A"/>
                </a:solidFill>
                <a:latin typeface="Arial MT"/>
                <a:cs typeface="Arial MT"/>
              </a:rPr>
              <a:t>o</a:t>
            </a:r>
            <a:r>
              <a:rPr sz="2325" spc="42" dirty="0">
                <a:solidFill>
                  <a:srgbClr val="22373A"/>
                </a:solidFill>
                <a:latin typeface="Arial MT"/>
                <a:cs typeface="Arial MT"/>
              </a:rPr>
              <a:t>f</a:t>
            </a:r>
            <a:r>
              <a:rPr sz="2325" spc="-116" dirty="0">
                <a:solidFill>
                  <a:srgbClr val="22373A"/>
                </a:solidFill>
                <a:latin typeface="Arial MT"/>
                <a:cs typeface="Arial MT"/>
              </a:rPr>
              <a:t> </a:t>
            </a:r>
            <a:r>
              <a:rPr sz="2325" spc="-127" dirty="0">
                <a:solidFill>
                  <a:srgbClr val="22373A"/>
                </a:solidFill>
                <a:latin typeface="Arial MT"/>
                <a:cs typeface="Arial MT"/>
              </a:rPr>
              <a:t>neu</a:t>
            </a:r>
            <a:r>
              <a:rPr sz="2325" spc="-148" dirty="0">
                <a:solidFill>
                  <a:srgbClr val="22373A"/>
                </a:solidFill>
                <a:latin typeface="Arial MT"/>
                <a:cs typeface="Arial MT"/>
              </a:rPr>
              <a:t>r</a:t>
            </a:r>
            <a:r>
              <a:rPr sz="2325" spc="-137" dirty="0">
                <a:solidFill>
                  <a:srgbClr val="22373A"/>
                </a:solidFill>
                <a:latin typeface="Arial MT"/>
                <a:cs typeface="Arial MT"/>
              </a:rPr>
              <a:t>ons</a:t>
            </a:r>
            <a:endParaRPr sz="2325" dirty="0">
              <a:latin typeface="Arial MT"/>
              <a:cs typeface="Arial MT"/>
            </a:endParaRPr>
          </a:p>
          <a:p>
            <a:pPr marL="304650" marR="64419" indent="-225468" algn="just">
              <a:lnSpc>
                <a:spcPct val="118000"/>
              </a:lnSpc>
              <a:spcBef>
                <a:spcPts val="634"/>
              </a:spcBef>
              <a:buClr>
                <a:srgbClr val="FFFFFF"/>
              </a:buClr>
              <a:buChar char="•"/>
              <a:tabLst>
                <a:tab pos="305993" algn="l"/>
              </a:tabLst>
            </a:pPr>
            <a:r>
              <a:rPr sz="2325" spc="-201" dirty="0">
                <a:solidFill>
                  <a:srgbClr val="22373A"/>
                </a:solidFill>
                <a:latin typeface="Arial MT"/>
                <a:cs typeface="Arial MT"/>
              </a:rPr>
              <a:t>Some</a:t>
            </a:r>
            <a:r>
              <a:rPr sz="2325" spc="-190" dirty="0">
                <a:solidFill>
                  <a:srgbClr val="22373A"/>
                </a:solidFill>
                <a:latin typeface="Arial MT"/>
                <a:cs typeface="Arial MT"/>
              </a:rPr>
              <a:t> </a:t>
            </a:r>
            <a:r>
              <a:rPr sz="2325" dirty="0">
                <a:solidFill>
                  <a:srgbClr val="22373A"/>
                </a:solidFill>
                <a:latin typeface="Arial MT"/>
                <a:cs typeface="Arial MT"/>
              </a:rPr>
              <a:t>of </a:t>
            </a:r>
            <a:r>
              <a:rPr sz="2325" spc="-127" dirty="0">
                <a:solidFill>
                  <a:srgbClr val="22373A"/>
                </a:solidFill>
                <a:latin typeface="Arial MT"/>
                <a:cs typeface="Arial MT"/>
              </a:rPr>
              <a:t>these </a:t>
            </a:r>
            <a:r>
              <a:rPr sz="2325" spc="-137" dirty="0">
                <a:solidFill>
                  <a:srgbClr val="22373A"/>
                </a:solidFill>
                <a:latin typeface="Arial MT"/>
                <a:cs typeface="Arial MT"/>
              </a:rPr>
              <a:t>neurons </a:t>
            </a:r>
            <a:r>
              <a:rPr sz="2325" spc="-180" dirty="0">
                <a:solidFill>
                  <a:srgbClr val="22373A"/>
                </a:solidFill>
                <a:latin typeface="Arial MT"/>
                <a:cs typeface="Arial MT"/>
              </a:rPr>
              <a:t>may</a:t>
            </a:r>
            <a:r>
              <a:rPr sz="2325" spc="-169" dirty="0">
                <a:solidFill>
                  <a:srgbClr val="22373A"/>
                </a:solidFill>
                <a:latin typeface="Arial MT"/>
                <a:cs typeface="Arial MT"/>
              </a:rPr>
              <a:t> </a:t>
            </a:r>
            <a:r>
              <a:rPr sz="2325" spc="-74" dirty="0">
                <a:solidFill>
                  <a:srgbClr val="22373A"/>
                </a:solidFill>
                <a:latin typeface="Arial MT"/>
                <a:cs typeface="Arial MT"/>
              </a:rPr>
              <a:t>fire </a:t>
            </a:r>
            <a:r>
              <a:rPr sz="2325" spc="-42" dirty="0">
                <a:solidFill>
                  <a:srgbClr val="22373A"/>
                </a:solidFill>
                <a:latin typeface="Arial MT"/>
                <a:cs typeface="Arial MT"/>
              </a:rPr>
              <a:t>(in </a:t>
            </a:r>
            <a:r>
              <a:rPr sz="2325" spc="-106" dirty="0">
                <a:solidFill>
                  <a:srgbClr val="22373A"/>
                </a:solidFill>
                <a:latin typeface="Arial MT"/>
                <a:cs typeface="Arial MT"/>
              </a:rPr>
              <a:t>red) </a:t>
            </a:r>
            <a:r>
              <a:rPr sz="2325" spc="-63" dirty="0">
                <a:solidFill>
                  <a:srgbClr val="22373A"/>
                </a:solidFill>
                <a:latin typeface="Arial MT"/>
                <a:cs typeface="Arial MT"/>
              </a:rPr>
              <a:t>in </a:t>
            </a:r>
            <a:r>
              <a:rPr sz="2325" spc="-169" dirty="0">
                <a:solidFill>
                  <a:srgbClr val="22373A"/>
                </a:solidFill>
                <a:latin typeface="Arial MT"/>
                <a:cs typeface="Arial MT"/>
              </a:rPr>
              <a:t>re- </a:t>
            </a:r>
            <a:r>
              <a:rPr sz="2325" spc="-159" dirty="0">
                <a:solidFill>
                  <a:srgbClr val="22373A"/>
                </a:solidFill>
                <a:latin typeface="Arial MT"/>
                <a:cs typeface="Arial MT"/>
              </a:rPr>
              <a:t> sponse</a:t>
            </a:r>
            <a:r>
              <a:rPr sz="2325" spc="-296" dirty="0">
                <a:solidFill>
                  <a:srgbClr val="22373A"/>
                </a:solidFill>
                <a:latin typeface="Arial MT"/>
                <a:cs typeface="Arial MT"/>
              </a:rPr>
              <a:t> </a:t>
            </a:r>
            <a:r>
              <a:rPr sz="2325" spc="127" dirty="0">
                <a:solidFill>
                  <a:srgbClr val="22373A"/>
                </a:solidFill>
                <a:latin typeface="Arial MT"/>
                <a:cs typeface="Arial MT"/>
              </a:rPr>
              <a:t>t</a:t>
            </a:r>
            <a:r>
              <a:rPr sz="2325" spc="-85" dirty="0">
                <a:solidFill>
                  <a:srgbClr val="22373A"/>
                </a:solidFill>
                <a:latin typeface="Arial MT"/>
                <a:cs typeface="Arial MT"/>
              </a:rPr>
              <a:t>o</a:t>
            </a:r>
            <a:r>
              <a:rPr sz="2325" spc="-285" dirty="0">
                <a:solidFill>
                  <a:srgbClr val="22373A"/>
                </a:solidFill>
                <a:latin typeface="Arial MT"/>
                <a:cs typeface="Arial MT"/>
              </a:rPr>
              <a:t> </a:t>
            </a:r>
            <a:r>
              <a:rPr sz="2325" spc="-53" dirty="0">
                <a:solidFill>
                  <a:srgbClr val="22373A"/>
                </a:solidFill>
                <a:latin typeface="Arial MT"/>
                <a:cs typeface="Arial MT"/>
              </a:rPr>
              <a:t>this</a:t>
            </a:r>
            <a:r>
              <a:rPr sz="2325" spc="-296" dirty="0">
                <a:solidFill>
                  <a:srgbClr val="22373A"/>
                </a:solidFill>
                <a:latin typeface="Arial MT"/>
                <a:cs typeface="Arial MT"/>
              </a:rPr>
              <a:t> </a:t>
            </a:r>
            <a:r>
              <a:rPr sz="2325" spc="-32" dirty="0">
                <a:solidFill>
                  <a:srgbClr val="22373A"/>
                </a:solidFill>
                <a:latin typeface="Arial MT"/>
                <a:cs typeface="Arial MT"/>
              </a:rPr>
              <a:t>in</a:t>
            </a:r>
            <a:r>
              <a:rPr sz="2325" spc="-85" dirty="0">
                <a:solidFill>
                  <a:srgbClr val="22373A"/>
                </a:solidFill>
                <a:latin typeface="Arial MT"/>
                <a:cs typeface="Arial MT"/>
              </a:rPr>
              <a:t>f</a:t>
            </a:r>
            <a:r>
              <a:rPr sz="2325" spc="-74" dirty="0">
                <a:solidFill>
                  <a:srgbClr val="22373A"/>
                </a:solidFill>
                <a:latin typeface="Arial MT"/>
                <a:cs typeface="Arial MT"/>
              </a:rPr>
              <a:t>ormation</a:t>
            </a:r>
            <a:r>
              <a:rPr sz="2325" spc="-296" dirty="0">
                <a:solidFill>
                  <a:srgbClr val="22373A"/>
                </a:solidFill>
                <a:latin typeface="Arial MT"/>
                <a:cs typeface="Arial MT"/>
              </a:rPr>
              <a:t> </a:t>
            </a:r>
            <a:r>
              <a:rPr sz="2325" spc="-148" dirty="0">
                <a:solidFill>
                  <a:srgbClr val="22373A"/>
                </a:solidFill>
                <a:latin typeface="Arial MT"/>
                <a:cs typeface="Arial MT"/>
              </a:rPr>
              <a:t>and</a:t>
            </a:r>
            <a:r>
              <a:rPr sz="2325" spc="-296" dirty="0">
                <a:solidFill>
                  <a:srgbClr val="22373A"/>
                </a:solidFill>
                <a:latin typeface="Arial MT"/>
                <a:cs typeface="Arial MT"/>
              </a:rPr>
              <a:t> </a:t>
            </a:r>
            <a:r>
              <a:rPr sz="2325" spc="-63" dirty="0">
                <a:solidFill>
                  <a:srgbClr val="22373A"/>
                </a:solidFill>
                <a:latin typeface="Arial MT"/>
                <a:cs typeface="Arial MT"/>
              </a:rPr>
              <a:t>in</a:t>
            </a:r>
            <a:r>
              <a:rPr sz="2325" spc="-285" dirty="0">
                <a:solidFill>
                  <a:srgbClr val="22373A"/>
                </a:solidFill>
                <a:latin typeface="Arial MT"/>
                <a:cs typeface="Arial MT"/>
              </a:rPr>
              <a:t> </a:t>
            </a:r>
            <a:r>
              <a:rPr sz="2325" spc="-21" dirty="0">
                <a:solidFill>
                  <a:srgbClr val="22373A"/>
                </a:solidFill>
                <a:latin typeface="Arial MT"/>
                <a:cs typeface="Arial MT"/>
              </a:rPr>
              <a:t>turn</a:t>
            </a:r>
            <a:r>
              <a:rPr sz="2325" spc="-296" dirty="0">
                <a:solidFill>
                  <a:srgbClr val="22373A"/>
                </a:solidFill>
                <a:latin typeface="Arial MT"/>
                <a:cs typeface="Arial MT"/>
              </a:rPr>
              <a:t> </a:t>
            </a:r>
            <a:r>
              <a:rPr sz="2325" spc="-137" dirty="0">
                <a:solidFill>
                  <a:srgbClr val="22373A"/>
                </a:solidFill>
                <a:latin typeface="Arial MT"/>
                <a:cs typeface="Arial MT"/>
              </a:rPr>
              <a:t>relay</a:t>
            </a:r>
            <a:r>
              <a:rPr sz="2325" spc="-296" dirty="0">
                <a:solidFill>
                  <a:srgbClr val="22373A"/>
                </a:solidFill>
                <a:latin typeface="Arial MT"/>
                <a:cs typeface="Arial MT"/>
              </a:rPr>
              <a:t> </a:t>
            </a:r>
            <a:r>
              <a:rPr sz="2325" spc="-32" dirty="0">
                <a:solidFill>
                  <a:srgbClr val="22373A"/>
                </a:solidFill>
                <a:latin typeface="Arial MT"/>
                <a:cs typeface="Arial MT"/>
              </a:rPr>
              <a:t>in</a:t>
            </a:r>
            <a:r>
              <a:rPr sz="2325" spc="-85" dirty="0">
                <a:solidFill>
                  <a:srgbClr val="22373A"/>
                </a:solidFill>
                <a:latin typeface="Arial MT"/>
                <a:cs typeface="Arial MT"/>
              </a:rPr>
              <a:t>f</a:t>
            </a:r>
            <a:r>
              <a:rPr sz="2325" spc="-116" dirty="0">
                <a:solidFill>
                  <a:srgbClr val="22373A"/>
                </a:solidFill>
                <a:latin typeface="Arial MT"/>
                <a:cs typeface="Arial MT"/>
              </a:rPr>
              <a:t>orm-  </a:t>
            </a:r>
            <a:r>
              <a:rPr sz="2325" spc="-53" dirty="0">
                <a:solidFill>
                  <a:srgbClr val="22373A"/>
                </a:solidFill>
                <a:latin typeface="Arial MT"/>
                <a:cs typeface="Arial MT"/>
              </a:rPr>
              <a:t>ation</a:t>
            </a:r>
            <a:r>
              <a:rPr sz="2325" spc="-116" dirty="0">
                <a:solidFill>
                  <a:srgbClr val="22373A"/>
                </a:solidFill>
                <a:latin typeface="Arial MT"/>
                <a:cs typeface="Arial MT"/>
              </a:rPr>
              <a:t> </a:t>
            </a:r>
            <a:r>
              <a:rPr sz="2325" spc="127" dirty="0">
                <a:solidFill>
                  <a:srgbClr val="22373A"/>
                </a:solidFill>
                <a:latin typeface="Arial MT"/>
                <a:cs typeface="Arial MT"/>
              </a:rPr>
              <a:t>t</a:t>
            </a:r>
            <a:r>
              <a:rPr sz="2325" spc="-85" dirty="0">
                <a:solidFill>
                  <a:srgbClr val="22373A"/>
                </a:solidFill>
                <a:latin typeface="Arial MT"/>
                <a:cs typeface="Arial MT"/>
              </a:rPr>
              <a:t>o</a:t>
            </a:r>
            <a:r>
              <a:rPr sz="2325" spc="-116" dirty="0">
                <a:solidFill>
                  <a:srgbClr val="22373A"/>
                </a:solidFill>
                <a:latin typeface="Arial MT"/>
                <a:cs typeface="Arial MT"/>
              </a:rPr>
              <a:t> </a:t>
            </a:r>
            <a:r>
              <a:rPr sz="2325" spc="-63" dirty="0">
                <a:solidFill>
                  <a:srgbClr val="22373A"/>
                </a:solidFill>
                <a:latin typeface="Arial MT"/>
                <a:cs typeface="Arial MT"/>
              </a:rPr>
              <a:t>other</a:t>
            </a:r>
            <a:r>
              <a:rPr sz="2325" spc="-116" dirty="0">
                <a:solidFill>
                  <a:srgbClr val="22373A"/>
                </a:solidFill>
                <a:latin typeface="Arial MT"/>
                <a:cs typeface="Arial MT"/>
              </a:rPr>
              <a:t> </a:t>
            </a:r>
            <a:r>
              <a:rPr sz="2325" spc="-127" dirty="0">
                <a:solidFill>
                  <a:srgbClr val="22373A"/>
                </a:solidFill>
                <a:latin typeface="Arial MT"/>
                <a:cs typeface="Arial MT"/>
              </a:rPr>
              <a:t>neu</a:t>
            </a:r>
            <a:r>
              <a:rPr sz="2325" spc="-148" dirty="0">
                <a:solidFill>
                  <a:srgbClr val="22373A"/>
                </a:solidFill>
                <a:latin typeface="Arial MT"/>
                <a:cs typeface="Arial MT"/>
              </a:rPr>
              <a:t>r</a:t>
            </a:r>
            <a:r>
              <a:rPr sz="2325" spc="-137" dirty="0">
                <a:solidFill>
                  <a:srgbClr val="22373A"/>
                </a:solidFill>
                <a:latin typeface="Arial MT"/>
                <a:cs typeface="Arial MT"/>
              </a:rPr>
              <a:t>ons</a:t>
            </a:r>
            <a:r>
              <a:rPr sz="2325" spc="-116" dirty="0">
                <a:solidFill>
                  <a:srgbClr val="22373A"/>
                </a:solidFill>
                <a:latin typeface="Arial MT"/>
                <a:cs typeface="Arial MT"/>
              </a:rPr>
              <a:t> </a:t>
            </a:r>
            <a:r>
              <a:rPr sz="2325" spc="-85" dirty="0">
                <a:solidFill>
                  <a:srgbClr val="22373A"/>
                </a:solidFill>
                <a:latin typeface="Arial MT"/>
                <a:cs typeface="Arial MT"/>
              </a:rPr>
              <a:t>they</a:t>
            </a:r>
            <a:r>
              <a:rPr sz="2325" spc="-116" dirty="0">
                <a:solidFill>
                  <a:srgbClr val="22373A"/>
                </a:solidFill>
                <a:latin typeface="Arial MT"/>
                <a:cs typeface="Arial MT"/>
              </a:rPr>
              <a:t> </a:t>
            </a:r>
            <a:r>
              <a:rPr sz="2325" spc="-169" dirty="0">
                <a:solidFill>
                  <a:srgbClr val="22373A"/>
                </a:solidFill>
                <a:latin typeface="Arial MT"/>
                <a:cs typeface="Arial MT"/>
              </a:rPr>
              <a:t>are</a:t>
            </a:r>
            <a:r>
              <a:rPr sz="2325" spc="-116" dirty="0">
                <a:solidFill>
                  <a:srgbClr val="22373A"/>
                </a:solidFill>
                <a:latin typeface="Arial MT"/>
                <a:cs typeface="Arial MT"/>
              </a:rPr>
              <a:t> </a:t>
            </a:r>
            <a:r>
              <a:rPr sz="2325" spc="-106" dirty="0">
                <a:solidFill>
                  <a:srgbClr val="22373A"/>
                </a:solidFill>
                <a:latin typeface="Arial MT"/>
                <a:cs typeface="Arial MT"/>
              </a:rPr>
              <a:t>connected</a:t>
            </a:r>
            <a:r>
              <a:rPr sz="2325" spc="-116" dirty="0">
                <a:solidFill>
                  <a:srgbClr val="22373A"/>
                </a:solidFill>
                <a:latin typeface="Arial MT"/>
                <a:cs typeface="Arial MT"/>
              </a:rPr>
              <a:t> </a:t>
            </a:r>
            <a:r>
              <a:rPr sz="2325" spc="127" dirty="0">
                <a:solidFill>
                  <a:srgbClr val="22373A"/>
                </a:solidFill>
                <a:latin typeface="Arial MT"/>
                <a:cs typeface="Arial MT"/>
              </a:rPr>
              <a:t>t</a:t>
            </a:r>
            <a:r>
              <a:rPr sz="2325" spc="-85" dirty="0">
                <a:solidFill>
                  <a:srgbClr val="22373A"/>
                </a:solidFill>
                <a:latin typeface="Arial MT"/>
                <a:cs typeface="Arial MT"/>
              </a:rPr>
              <a:t>o</a:t>
            </a:r>
            <a:endParaRPr sz="2325" dirty="0">
              <a:latin typeface="Arial MT"/>
              <a:cs typeface="Arial MT"/>
            </a:endParaRPr>
          </a:p>
          <a:p>
            <a:pPr marL="304650" marR="64419" indent="-225468" algn="just">
              <a:lnSpc>
                <a:spcPct val="118000"/>
              </a:lnSpc>
              <a:spcBef>
                <a:spcPts val="634"/>
              </a:spcBef>
              <a:buClr>
                <a:srgbClr val="FFFFFF"/>
              </a:buClr>
              <a:buChar char="•"/>
              <a:tabLst>
                <a:tab pos="305993" algn="l"/>
              </a:tabLst>
            </a:pPr>
            <a:r>
              <a:rPr sz="2325" spc="-232" dirty="0">
                <a:solidFill>
                  <a:srgbClr val="22373A"/>
                </a:solidFill>
                <a:latin typeface="Arial MT"/>
                <a:cs typeface="Arial MT"/>
              </a:rPr>
              <a:t>These</a:t>
            </a:r>
            <a:r>
              <a:rPr sz="2325" spc="180" dirty="0">
                <a:solidFill>
                  <a:srgbClr val="22373A"/>
                </a:solidFill>
                <a:latin typeface="Arial MT"/>
                <a:cs typeface="Arial MT"/>
              </a:rPr>
              <a:t> </a:t>
            </a:r>
            <a:r>
              <a:rPr sz="2325" spc="-137" dirty="0">
                <a:solidFill>
                  <a:srgbClr val="22373A"/>
                </a:solidFill>
                <a:latin typeface="Arial MT"/>
                <a:cs typeface="Arial MT"/>
              </a:rPr>
              <a:t>neurons </a:t>
            </a:r>
            <a:r>
              <a:rPr sz="2325" spc="-180" dirty="0">
                <a:solidFill>
                  <a:srgbClr val="22373A"/>
                </a:solidFill>
                <a:latin typeface="Arial MT"/>
                <a:cs typeface="Arial MT"/>
              </a:rPr>
              <a:t>may </a:t>
            </a:r>
            <a:r>
              <a:rPr sz="2325" spc="-148" dirty="0">
                <a:solidFill>
                  <a:srgbClr val="22373A"/>
                </a:solidFill>
                <a:latin typeface="Arial MT"/>
                <a:cs typeface="Arial MT"/>
              </a:rPr>
              <a:t>also </a:t>
            </a:r>
            <a:r>
              <a:rPr sz="2325" spc="-74" dirty="0">
                <a:solidFill>
                  <a:srgbClr val="22373A"/>
                </a:solidFill>
                <a:latin typeface="Arial MT"/>
                <a:cs typeface="Arial MT"/>
              </a:rPr>
              <a:t>fire </a:t>
            </a:r>
            <a:r>
              <a:rPr sz="2325" spc="-116" dirty="0">
                <a:solidFill>
                  <a:srgbClr val="22373A"/>
                </a:solidFill>
                <a:latin typeface="Arial MT"/>
                <a:cs typeface="Arial MT"/>
              </a:rPr>
              <a:t>(again, </a:t>
            </a:r>
            <a:r>
              <a:rPr sz="2325" spc="-63" dirty="0">
                <a:solidFill>
                  <a:srgbClr val="22373A"/>
                </a:solidFill>
                <a:latin typeface="Arial MT"/>
                <a:cs typeface="Arial MT"/>
              </a:rPr>
              <a:t>in </a:t>
            </a:r>
            <a:r>
              <a:rPr sz="2325" spc="-106" dirty="0">
                <a:solidFill>
                  <a:srgbClr val="22373A"/>
                </a:solidFill>
                <a:latin typeface="Arial MT"/>
                <a:cs typeface="Arial MT"/>
              </a:rPr>
              <a:t>red) </a:t>
            </a:r>
            <a:r>
              <a:rPr sz="2325" spc="-148" dirty="0">
                <a:solidFill>
                  <a:srgbClr val="22373A"/>
                </a:solidFill>
                <a:latin typeface="Arial MT"/>
                <a:cs typeface="Arial MT"/>
              </a:rPr>
              <a:t>and </a:t>
            </a:r>
            <a:r>
              <a:rPr sz="2325" spc="-137" dirty="0">
                <a:solidFill>
                  <a:srgbClr val="22373A"/>
                </a:solidFill>
                <a:latin typeface="Arial MT"/>
                <a:cs typeface="Arial MT"/>
              </a:rPr>
              <a:t> </a:t>
            </a:r>
            <a:r>
              <a:rPr sz="2325" spc="-63" dirty="0">
                <a:solidFill>
                  <a:srgbClr val="22373A"/>
                </a:solidFill>
                <a:latin typeface="Arial MT"/>
                <a:cs typeface="Arial MT"/>
              </a:rPr>
              <a:t>the</a:t>
            </a:r>
            <a:r>
              <a:rPr sz="2325" spc="-116" dirty="0">
                <a:solidFill>
                  <a:srgbClr val="22373A"/>
                </a:solidFill>
                <a:latin typeface="Arial MT"/>
                <a:cs typeface="Arial MT"/>
              </a:rPr>
              <a:t> </a:t>
            </a:r>
            <a:r>
              <a:rPr sz="2325" spc="-95" dirty="0">
                <a:solidFill>
                  <a:srgbClr val="22373A"/>
                </a:solidFill>
                <a:latin typeface="Arial MT"/>
                <a:cs typeface="Arial MT"/>
              </a:rPr>
              <a:t>p</a:t>
            </a:r>
            <a:r>
              <a:rPr sz="2325" spc="-127" dirty="0">
                <a:solidFill>
                  <a:srgbClr val="22373A"/>
                </a:solidFill>
                <a:latin typeface="Arial MT"/>
                <a:cs typeface="Arial MT"/>
              </a:rPr>
              <a:t>r</a:t>
            </a:r>
            <a:r>
              <a:rPr sz="2325" spc="-180" dirty="0">
                <a:solidFill>
                  <a:srgbClr val="22373A"/>
                </a:solidFill>
                <a:latin typeface="Arial MT"/>
                <a:cs typeface="Arial MT"/>
              </a:rPr>
              <a:t>ocess</a:t>
            </a:r>
            <a:r>
              <a:rPr sz="2325" spc="-116" dirty="0">
                <a:solidFill>
                  <a:srgbClr val="22373A"/>
                </a:solidFill>
                <a:latin typeface="Arial MT"/>
                <a:cs typeface="Arial MT"/>
              </a:rPr>
              <a:t> </a:t>
            </a:r>
            <a:r>
              <a:rPr sz="2325" spc="-95" dirty="0">
                <a:solidFill>
                  <a:srgbClr val="22373A"/>
                </a:solidFill>
                <a:latin typeface="Arial MT"/>
                <a:cs typeface="Arial MT"/>
              </a:rPr>
              <a:t>continues</a:t>
            </a:r>
            <a:r>
              <a:rPr sz="2325" spc="-116" dirty="0">
                <a:solidFill>
                  <a:srgbClr val="22373A"/>
                </a:solidFill>
                <a:latin typeface="Arial MT"/>
                <a:cs typeface="Arial MT"/>
              </a:rPr>
              <a:t> </a:t>
            </a:r>
            <a:r>
              <a:rPr sz="2325" spc="-106" dirty="0">
                <a:solidFill>
                  <a:srgbClr val="22373A"/>
                </a:solidFill>
                <a:latin typeface="Arial MT"/>
                <a:cs typeface="Arial MT"/>
              </a:rPr>
              <a:t>eventually</a:t>
            </a:r>
            <a:r>
              <a:rPr sz="2325" spc="-116" dirty="0">
                <a:solidFill>
                  <a:srgbClr val="22373A"/>
                </a:solidFill>
                <a:latin typeface="Arial MT"/>
                <a:cs typeface="Arial MT"/>
              </a:rPr>
              <a:t> </a:t>
            </a:r>
            <a:r>
              <a:rPr sz="2325" spc="-74" dirty="0">
                <a:solidFill>
                  <a:srgbClr val="22373A"/>
                </a:solidFill>
                <a:latin typeface="Arial MT"/>
                <a:cs typeface="Arial MT"/>
              </a:rPr>
              <a:t>resulting</a:t>
            </a:r>
            <a:r>
              <a:rPr sz="2325" spc="-116" dirty="0">
                <a:solidFill>
                  <a:srgbClr val="22373A"/>
                </a:solidFill>
                <a:latin typeface="Arial MT"/>
                <a:cs typeface="Arial MT"/>
              </a:rPr>
              <a:t> </a:t>
            </a:r>
            <a:r>
              <a:rPr sz="2325" spc="-63" dirty="0">
                <a:solidFill>
                  <a:srgbClr val="22373A"/>
                </a:solidFill>
                <a:latin typeface="Arial MT"/>
                <a:cs typeface="Arial MT"/>
              </a:rPr>
              <a:t>in</a:t>
            </a:r>
            <a:r>
              <a:rPr sz="2325" spc="-116" dirty="0">
                <a:solidFill>
                  <a:srgbClr val="22373A"/>
                </a:solidFill>
                <a:latin typeface="Arial MT"/>
                <a:cs typeface="Arial MT"/>
              </a:rPr>
              <a:t> </a:t>
            </a:r>
            <a:r>
              <a:rPr sz="2325" spc="-232" dirty="0">
                <a:solidFill>
                  <a:srgbClr val="22373A"/>
                </a:solidFill>
                <a:latin typeface="Arial MT"/>
                <a:cs typeface="Arial MT"/>
              </a:rPr>
              <a:t>a</a:t>
            </a:r>
            <a:r>
              <a:rPr sz="2325" spc="-116" dirty="0">
                <a:solidFill>
                  <a:srgbClr val="22373A"/>
                </a:solidFill>
                <a:latin typeface="Arial MT"/>
                <a:cs typeface="Arial MT"/>
              </a:rPr>
              <a:t> </a:t>
            </a:r>
            <a:r>
              <a:rPr sz="2325" spc="-148" dirty="0">
                <a:solidFill>
                  <a:srgbClr val="22373A"/>
                </a:solidFill>
                <a:latin typeface="Arial MT"/>
                <a:cs typeface="Arial MT"/>
              </a:rPr>
              <a:t>re-  </a:t>
            </a:r>
            <a:r>
              <a:rPr sz="2325" spc="-159" dirty="0">
                <a:solidFill>
                  <a:srgbClr val="22373A"/>
                </a:solidFill>
                <a:latin typeface="Arial MT"/>
                <a:cs typeface="Arial MT"/>
              </a:rPr>
              <a:t>sponse</a:t>
            </a:r>
            <a:r>
              <a:rPr sz="2325" spc="-116" dirty="0">
                <a:solidFill>
                  <a:srgbClr val="22373A"/>
                </a:solidFill>
                <a:latin typeface="Arial MT"/>
                <a:cs typeface="Arial MT"/>
              </a:rPr>
              <a:t> </a:t>
            </a:r>
            <a:r>
              <a:rPr sz="2325" spc="-74" dirty="0">
                <a:solidFill>
                  <a:srgbClr val="22373A"/>
                </a:solidFill>
                <a:latin typeface="Arial MT"/>
                <a:cs typeface="Arial MT"/>
              </a:rPr>
              <a:t>(laughter</a:t>
            </a:r>
            <a:r>
              <a:rPr sz="2325" spc="-116" dirty="0">
                <a:solidFill>
                  <a:srgbClr val="22373A"/>
                </a:solidFill>
                <a:latin typeface="Arial MT"/>
                <a:cs typeface="Arial MT"/>
              </a:rPr>
              <a:t> </a:t>
            </a:r>
            <a:r>
              <a:rPr sz="2325" spc="-63" dirty="0">
                <a:solidFill>
                  <a:srgbClr val="22373A"/>
                </a:solidFill>
                <a:latin typeface="Arial MT"/>
                <a:cs typeface="Arial MT"/>
              </a:rPr>
              <a:t>in</a:t>
            </a:r>
            <a:r>
              <a:rPr sz="2325" spc="-116" dirty="0">
                <a:solidFill>
                  <a:srgbClr val="22373A"/>
                </a:solidFill>
                <a:latin typeface="Arial MT"/>
                <a:cs typeface="Arial MT"/>
              </a:rPr>
              <a:t> </a:t>
            </a:r>
            <a:r>
              <a:rPr sz="2325" spc="-53" dirty="0">
                <a:solidFill>
                  <a:srgbClr val="22373A"/>
                </a:solidFill>
                <a:latin typeface="Arial MT"/>
                <a:cs typeface="Arial MT"/>
              </a:rPr>
              <a:t>this</a:t>
            </a:r>
            <a:r>
              <a:rPr sz="2325" spc="-116" dirty="0">
                <a:solidFill>
                  <a:srgbClr val="22373A"/>
                </a:solidFill>
                <a:latin typeface="Arial MT"/>
                <a:cs typeface="Arial MT"/>
              </a:rPr>
              <a:t> </a:t>
            </a:r>
            <a:r>
              <a:rPr sz="2325" spc="-169" dirty="0">
                <a:solidFill>
                  <a:srgbClr val="22373A"/>
                </a:solidFill>
                <a:latin typeface="Arial MT"/>
                <a:cs typeface="Arial MT"/>
              </a:rPr>
              <a:t>case)</a:t>
            </a:r>
            <a:endParaRPr sz="2325" dirty="0">
              <a:latin typeface="Arial MT"/>
              <a:cs typeface="Arial MT"/>
            </a:endParaRPr>
          </a:p>
          <a:p>
            <a:pPr marL="304650" marR="64419" indent="-225468" algn="just">
              <a:lnSpc>
                <a:spcPct val="118000"/>
              </a:lnSpc>
              <a:spcBef>
                <a:spcPts val="634"/>
              </a:spcBef>
              <a:buClr>
                <a:srgbClr val="FFFFFF"/>
              </a:buClr>
              <a:buChar char="•"/>
              <a:tabLst>
                <a:tab pos="305993" algn="l"/>
              </a:tabLst>
            </a:pPr>
            <a:r>
              <a:rPr sz="2325" spc="-190" dirty="0">
                <a:solidFill>
                  <a:srgbClr val="22373A"/>
                </a:solidFill>
                <a:latin typeface="Arial MT"/>
                <a:cs typeface="Arial MT"/>
              </a:rPr>
              <a:t>An</a:t>
            </a:r>
            <a:r>
              <a:rPr sz="2325" spc="-169" dirty="0">
                <a:solidFill>
                  <a:srgbClr val="22373A"/>
                </a:solidFill>
                <a:latin typeface="Arial MT"/>
                <a:cs typeface="Arial MT"/>
              </a:rPr>
              <a:t> average </a:t>
            </a:r>
            <a:r>
              <a:rPr sz="2325" spc="-148" dirty="0">
                <a:solidFill>
                  <a:srgbClr val="22373A"/>
                </a:solidFill>
                <a:latin typeface="Arial MT"/>
                <a:cs typeface="Arial MT"/>
              </a:rPr>
              <a:t>human</a:t>
            </a:r>
            <a:r>
              <a:rPr sz="2325" spc="-169" dirty="0">
                <a:solidFill>
                  <a:srgbClr val="22373A"/>
                </a:solidFill>
                <a:latin typeface="Arial MT"/>
                <a:cs typeface="Arial MT"/>
              </a:rPr>
              <a:t> </a:t>
            </a:r>
            <a:r>
              <a:rPr sz="2325" spc="-106" dirty="0">
                <a:solidFill>
                  <a:srgbClr val="22373A"/>
                </a:solidFill>
                <a:latin typeface="Arial MT"/>
                <a:cs typeface="Arial MT"/>
              </a:rPr>
              <a:t>brain</a:t>
            </a:r>
            <a:r>
              <a:rPr sz="2325" spc="-169" dirty="0">
                <a:solidFill>
                  <a:srgbClr val="22373A"/>
                </a:solidFill>
                <a:latin typeface="Arial MT"/>
                <a:cs typeface="Arial MT"/>
              </a:rPr>
              <a:t> </a:t>
            </a:r>
            <a:r>
              <a:rPr sz="2325" spc="-201" dirty="0">
                <a:solidFill>
                  <a:srgbClr val="22373A"/>
                </a:solidFill>
                <a:latin typeface="Arial MT"/>
                <a:cs typeface="Arial MT"/>
              </a:rPr>
              <a:t>has</a:t>
            </a:r>
            <a:r>
              <a:rPr sz="2325" spc="-169" dirty="0">
                <a:solidFill>
                  <a:srgbClr val="22373A"/>
                </a:solidFill>
                <a:latin typeface="Arial MT"/>
                <a:cs typeface="Arial MT"/>
              </a:rPr>
              <a:t> </a:t>
            </a:r>
            <a:r>
              <a:rPr sz="2325" spc="-180" dirty="0">
                <a:solidFill>
                  <a:srgbClr val="22373A"/>
                </a:solidFill>
                <a:latin typeface="Arial MT"/>
                <a:cs typeface="Arial MT"/>
              </a:rPr>
              <a:t>a</a:t>
            </a:r>
            <a:r>
              <a:rPr sz="2325" spc="-169" dirty="0">
                <a:solidFill>
                  <a:srgbClr val="22373A"/>
                </a:solidFill>
                <a:latin typeface="Arial MT"/>
                <a:cs typeface="Arial MT"/>
              </a:rPr>
              <a:t>r</a:t>
            </a:r>
            <a:r>
              <a:rPr sz="2325" spc="-95" dirty="0">
                <a:solidFill>
                  <a:srgbClr val="22373A"/>
                </a:solidFill>
                <a:latin typeface="Arial MT"/>
                <a:cs typeface="Arial MT"/>
              </a:rPr>
              <a:t>ound</a:t>
            </a:r>
            <a:r>
              <a:rPr sz="2325" spc="-169" dirty="0">
                <a:solidFill>
                  <a:srgbClr val="22373A"/>
                </a:solidFill>
                <a:latin typeface="Arial MT"/>
                <a:cs typeface="Arial MT"/>
              </a:rPr>
              <a:t> </a:t>
            </a:r>
            <a:r>
              <a:rPr sz="2325" spc="-32" dirty="0">
                <a:solidFill>
                  <a:srgbClr val="22373A"/>
                </a:solidFill>
                <a:latin typeface="Calibri"/>
                <a:cs typeface="Calibri"/>
              </a:rPr>
              <a:t>10</a:t>
            </a:r>
            <a:r>
              <a:rPr sz="2536" spc="46" baseline="27777" dirty="0">
                <a:solidFill>
                  <a:srgbClr val="22373A"/>
                </a:solidFill>
                <a:latin typeface="Calibri"/>
                <a:cs typeface="Calibri"/>
              </a:rPr>
              <a:t>11</a:t>
            </a:r>
            <a:r>
              <a:rPr sz="2536" baseline="27777" dirty="0">
                <a:solidFill>
                  <a:srgbClr val="22373A"/>
                </a:solidFill>
                <a:latin typeface="Calibri"/>
                <a:cs typeface="Calibri"/>
              </a:rPr>
              <a:t> </a:t>
            </a:r>
            <a:r>
              <a:rPr sz="2536" spc="-268" baseline="27777" dirty="0">
                <a:solidFill>
                  <a:srgbClr val="22373A"/>
                </a:solidFill>
                <a:latin typeface="Calibri"/>
                <a:cs typeface="Calibri"/>
              </a:rPr>
              <a:t> </a:t>
            </a:r>
            <a:r>
              <a:rPr sz="2325" spc="-42" dirty="0">
                <a:solidFill>
                  <a:srgbClr val="22373A"/>
                </a:solidFill>
                <a:latin typeface="Arial MT"/>
                <a:cs typeface="Arial MT"/>
              </a:rPr>
              <a:t>(100</a:t>
            </a:r>
            <a:r>
              <a:rPr sz="2325" spc="-169" dirty="0">
                <a:solidFill>
                  <a:srgbClr val="22373A"/>
                </a:solidFill>
                <a:latin typeface="Arial MT"/>
                <a:cs typeface="Arial MT"/>
              </a:rPr>
              <a:t> </a:t>
            </a:r>
            <a:r>
              <a:rPr sz="2325" spc="-106" dirty="0">
                <a:solidFill>
                  <a:srgbClr val="22373A"/>
                </a:solidFill>
                <a:latin typeface="Arial MT"/>
                <a:cs typeface="Arial MT"/>
              </a:rPr>
              <a:t>bil-  </a:t>
            </a:r>
            <a:r>
              <a:rPr sz="2325" spc="-63" dirty="0">
                <a:solidFill>
                  <a:srgbClr val="22373A"/>
                </a:solidFill>
                <a:latin typeface="Arial MT"/>
                <a:cs typeface="Arial MT"/>
              </a:rPr>
              <a:t>lion)</a:t>
            </a:r>
            <a:r>
              <a:rPr sz="2325" spc="-116" dirty="0">
                <a:solidFill>
                  <a:srgbClr val="22373A"/>
                </a:solidFill>
                <a:latin typeface="Arial MT"/>
                <a:cs typeface="Arial MT"/>
              </a:rPr>
              <a:t> </a:t>
            </a:r>
            <a:r>
              <a:rPr sz="2325" spc="-127" dirty="0">
                <a:solidFill>
                  <a:srgbClr val="22373A"/>
                </a:solidFill>
                <a:latin typeface="Arial MT"/>
                <a:cs typeface="Arial MT"/>
              </a:rPr>
              <a:t>neu</a:t>
            </a:r>
            <a:r>
              <a:rPr sz="2325" spc="-148" dirty="0">
                <a:solidFill>
                  <a:srgbClr val="22373A"/>
                </a:solidFill>
                <a:latin typeface="Arial MT"/>
                <a:cs typeface="Arial MT"/>
              </a:rPr>
              <a:t>r</a:t>
            </a:r>
            <a:r>
              <a:rPr sz="2325" spc="-85" dirty="0">
                <a:solidFill>
                  <a:srgbClr val="22373A"/>
                </a:solidFill>
                <a:latin typeface="Arial MT"/>
                <a:cs typeface="Arial MT"/>
              </a:rPr>
              <a:t>ons!</a:t>
            </a:r>
            <a:endParaRPr sz="2325" dirty="0">
              <a:latin typeface="Arial MT"/>
              <a:cs typeface="Arial MT"/>
            </a:endParaRPr>
          </a:p>
        </p:txBody>
      </p:sp>
    </p:spTree>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10233" y="259556"/>
            <a:ext cx="4504215" cy="5586464"/>
          </a:xfrm>
          <a:prstGeom prst="rect">
            <a:avLst/>
          </a:prstGeom>
        </p:spPr>
      </p:pic>
      <p:sp>
        <p:nvSpPr>
          <p:cNvPr id="3" name="object 3"/>
          <p:cNvSpPr txBox="1"/>
          <p:nvPr/>
        </p:nvSpPr>
        <p:spPr>
          <a:xfrm>
            <a:off x="1391948" y="5997285"/>
            <a:ext cx="2497600" cy="351093"/>
          </a:xfrm>
          <a:prstGeom prst="rect">
            <a:avLst/>
          </a:prstGeom>
        </p:spPr>
        <p:txBody>
          <a:bodyPr vert="horz" wrap="square" lIns="0" tIns="25499" rIns="0" bIns="0" rtlCol="0">
            <a:spAutoFit/>
          </a:bodyPr>
          <a:lstStyle/>
          <a:p>
            <a:pPr marL="26841">
              <a:spcBef>
                <a:spcPts val="201"/>
              </a:spcBef>
            </a:pPr>
            <a:r>
              <a:rPr sz="2114" spc="-254" dirty="0">
                <a:solidFill>
                  <a:srgbClr val="22373A"/>
                </a:solidFill>
                <a:latin typeface="Arial MT"/>
                <a:cs typeface="Arial MT"/>
              </a:rPr>
              <a:t>A</a:t>
            </a:r>
            <a:r>
              <a:rPr sz="2114" spc="-106" dirty="0">
                <a:solidFill>
                  <a:srgbClr val="22373A"/>
                </a:solidFill>
                <a:latin typeface="Arial MT"/>
                <a:cs typeface="Arial MT"/>
              </a:rPr>
              <a:t> </a:t>
            </a:r>
            <a:r>
              <a:rPr sz="2114" spc="-85" dirty="0">
                <a:solidFill>
                  <a:srgbClr val="22373A"/>
                </a:solidFill>
                <a:latin typeface="Arial MT"/>
                <a:cs typeface="Arial MT"/>
              </a:rPr>
              <a:t>simplified</a:t>
            </a:r>
            <a:r>
              <a:rPr sz="2114" spc="-106" dirty="0">
                <a:solidFill>
                  <a:srgbClr val="22373A"/>
                </a:solidFill>
                <a:latin typeface="Arial MT"/>
                <a:cs typeface="Arial MT"/>
              </a:rPr>
              <a:t> </a:t>
            </a:r>
            <a:r>
              <a:rPr sz="2114" spc="-42" dirty="0">
                <a:solidFill>
                  <a:srgbClr val="22373A"/>
                </a:solidFill>
                <a:latin typeface="Arial MT"/>
                <a:cs typeface="Arial MT"/>
              </a:rPr>
              <a:t>illustration</a:t>
            </a:r>
            <a:endParaRPr sz="2114">
              <a:latin typeface="Arial MT"/>
              <a:cs typeface="Arial MT"/>
            </a:endParaRPr>
          </a:p>
        </p:txBody>
      </p:sp>
      <p:sp>
        <p:nvSpPr>
          <p:cNvPr id="4" name="object 4"/>
          <p:cNvSpPr txBox="1"/>
          <p:nvPr/>
        </p:nvSpPr>
        <p:spPr>
          <a:xfrm>
            <a:off x="5670106" y="1099211"/>
            <a:ext cx="6084965" cy="1755012"/>
          </a:xfrm>
          <a:prstGeom prst="rect">
            <a:avLst/>
          </a:prstGeom>
        </p:spPr>
        <p:txBody>
          <a:bodyPr vert="horz" wrap="square" lIns="0" tIns="26841" rIns="0" bIns="0" rtlCol="0">
            <a:spAutoFit/>
          </a:bodyPr>
          <a:lstStyle/>
          <a:p>
            <a:pPr marL="250968" marR="10737" indent="-225468">
              <a:lnSpc>
                <a:spcPct val="118000"/>
              </a:lnSpc>
              <a:spcBef>
                <a:spcPts val="211"/>
              </a:spcBef>
              <a:buClr>
                <a:srgbClr val="FFFFFF"/>
              </a:buClr>
              <a:buChar char="•"/>
              <a:tabLst>
                <a:tab pos="252310" algn="l"/>
              </a:tabLst>
            </a:pPr>
            <a:r>
              <a:rPr sz="2325" spc="-190" dirty="0">
                <a:solidFill>
                  <a:srgbClr val="22373A"/>
                </a:solidFill>
                <a:latin typeface="Arial MT"/>
                <a:cs typeface="Arial MT"/>
              </a:rPr>
              <a:t>This</a:t>
            </a:r>
            <a:r>
              <a:rPr sz="2325" spc="32" dirty="0">
                <a:solidFill>
                  <a:srgbClr val="22373A"/>
                </a:solidFill>
                <a:latin typeface="Arial MT"/>
                <a:cs typeface="Arial MT"/>
              </a:rPr>
              <a:t> </a:t>
            </a:r>
            <a:r>
              <a:rPr sz="2325" spc="-159" dirty="0">
                <a:solidFill>
                  <a:srgbClr val="22373A"/>
                </a:solidFill>
                <a:latin typeface="Arial MT"/>
                <a:cs typeface="Arial MT"/>
              </a:rPr>
              <a:t>massively</a:t>
            </a:r>
            <a:r>
              <a:rPr sz="2325" spc="53" dirty="0">
                <a:solidFill>
                  <a:srgbClr val="22373A"/>
                </a:solidFill>
                <a:latin typeface="Arial MT"/>
                <a:cs typeface="Arial MT"/>
              </a:rPr>
              <a:t> </a:t>
            </a:r>
            <a:r>
              <a:rPr sz="2325" spc="-116" dirty="0">
                <a:solidFill>
                  <a:srgbClr val="22373A"/>
                </a:solidFill>
                <a:latin typeface="Arial MT"/>
                <a:cs typeface="Arial MT"/>
              </a:rPr>
              <a:t>parallel</a:t>
            </a:r>
            <a:r>
              <a:rPr sz="2325" spc="32" dirty="0">
                <a:solidFill>
                  <a:srgbClr val="22373A"/>
                </a:solidFill>
                <a:latin typeface="Arial MT"/>
                <a:cs typeface="Arial MT"/>
              </a:rPr>
              <a:t> </a:t>
            </a:r>
            <a:r>
              <a:rPr sz="2325" spc="-63" dirty="0">
                <a:solidFill>
                  <a:srgbClr val="22373A"/>
                </a:solidFill>
                <a:latin typeface="Arial MT"/>
                <a:cs typeface="Arial MT"/>
              </a:rPr>
              <a:t>network</a:t>
            </a:r>
            <a:r>
              <a:rPr sz="2325" spc="42" dirty="0">
                <a:solidFill>
                  <a:srgbClr val="22373A"/>
                </a:solidFill>
                <a:latin typeface="Arial MT"/>
                <a:cs typeface="Arial MT"/>
              </a:rPr>
              <a:t> </a:t>
            </a:r>
            <a:r>
              <a:rPr sz="2325" spc="-148" dirty="0">
                <a:solidFill>
                  <a:srgbClr val="22373A"/>
                </a:solidFill>
                <a:latin typeface="Arial MT"/>
                <a:cs typeface="Arial MT"/>
              </a:rPr>
              <a:t>also</a:t>
            </a:r>
            <a:r>
              <a:rPr sz="2325" spc="42" dirty="0">
                <a:solidFill>
                  <a:srgbClr val="22373A"/>
                </a:solidFill>
                <a:latin typeface="Arial MT"/>
                <a:cs typeface="Arial MT"/>
              </a:rPr>
              <a:t> </a:t>
            </a:r>
            <a:r>
              <a:rPr sz="2325" spc="-159" dirty="0">
                <a:solidFill>
                  <a:srgbClr val="22373A"/>
                </a:solidFill>
                <a:latin typeface="Arial MT"/>
                <a:cs typeface="Arial MT"/>
              </a:rPr>
              <a:t>ensures</a:t>
            </a:r>
            <a:r>
              <a:rPr sz="2325" spc="42" dirty="0">
                <a:solidFill>
                  <a:srgbClr val="22373A"/>
                </a:solidFill>
                <a:latin typeface="Arial MT"/>
                <a:cs typeface="Arial MT"/>
              </a:rPr>
              <a:t> </a:t>
            </a:r>
            <a:r>
              <a:rPr sz="2325" spc="-11" dirty="0">
                <a:solidFill>
                  <a:srgbClr val="22373A"/>
                </a:solidFill>
                <a:latin typeface="Arial MT"/>
                <a:cs typeface="Arial MT"/>
              </a:rPr>
              <a:t>that </a:t>
            </a:r>
            <a:r>
              <a:rPr sz="2325" spc="-623" dirty="0">
                <a:solidFill>
                  <a:srgbClr val="22373A"/>
                </a:solidFill>
                <a:latin typeface="Arial MT"/>
                <a:cs typeface="Arial MT"/>
              </a:rPr>
              <a:t> </a:t>
            </a:r>
            <a:r>
              <a:rPr sz="2325" spc="-95" dirty="0">
                <a:solidFill>
                  <a:srgbClr val="22373A"/>
                </a:solidFill>
                <a:latin typeface="Arial MT"/>
                <a:cs typeface="Arial MT"/>
              </a:rPr>
              <a:t>there</a:t>
            </a:r>
            <a:r>
              <a:rPr sz="2325" spc="-116" dirty="0">
                <a:solidFill>
                  <a:srgbClr val="22373A"/>
                </a:solidFill>
                <a:latin typeface="Arial MT"/>
                <a:cs typeface="Arial MT"/>
              </a:rPr>
              <a:t> </a:t>
            </a:r>
            <a:r>
              <a:rPr sz="2325" spc="-127" dirty="0">
                <a:solidFill>
                  <a:srgbClr val="22373A"/>
                </a:solidFill>
                <a:latin typeface="Arial MT"/>
                <a:cs typeface="Arial MT"/>
              </a:rPr>
              <a:t>is</a:t>
            </a:r>
            <a:r>
              <a:rPr sz="2325" spc="-116" dirty="0">
                <a:solidFill>
                  <a:srgbClr val="22373A"/>
                </a:solidFill>
                <a:latin typeface="Arial MT"/>
                <a:cs typeface="Arial MT"/>
              </a:rPr>
              <a:t> </a:t>
            </a:r>
            <a:r>
              <a:rPr sz="2325" spc="-95" dirty="0">
                <a:solidFill>
                  <a:srgbClr val="22373A"/>
                </a:solidFill>
                <a:latin typeface="Arial MT"/>
                <a:cs typeface="Arial MT"/>
              </a:rPr>
              <a:t>division</a:t>
            </a:r>
            <a:r>
              <a:rPr sz="2325" spc="-116" dirty="0">
                <a:solidFill>
                  <a:srgbClr val="22373A"/>
                </a:solidFill>
                <a:latin typeface="Arial MT"/>
                <a:cs typeface="Arial MT"/>
              </a:rPr>
              <a:t> </a:t>
            </a:r>
            <a:r>
              <a:rPr sz="2325" spc="-42" dirty="0">
                <a:solidFill>
                  <a:srgbClr val="22373A"/>
                </a:solidFill>
                <a:latin typeface="Arial MT"/>
                <a:cs typeface="Arial MT"/>
              </a:rPr>
              <a:t>o</a:t>
            </a:r>
            <a:r>
              <a:rPr sz="2325" spc="42" dirty="0">
                <a:solidFill>
                  <a:srgbClr val="22373A"/>
                </a:solidFill>
                <a:latin typeface="Arial MT"/>
                <a:cs typeface="Arial MT"/>
              </a:rPr>
              <a:t>f</a:t>
            </a:r>
            <a:r>
              <a:rPr sz="2325" spc="-116" dirty="0">
                <a:solidFill>
                  <a:srgbClr val="22373A"/>
                </a:solidFill>
                <a:latin typeface="Arial MT"/>
                <a:cs typeface="Arial MT"/>
              </a:rPr>
              <a:t> </a:t>
            </a:r>
            <a:r>
              <a:rPr sz="2325" spc="-74" dirty="0">
                <a:solidFill>
                  <a:srgbClr val="22373A"/>
                </a:solidFill>
                <a:latin typeface="Arial MT"/>
                <a:cs typeface="Arial MT"/>
              </a:rPr>
              <a:t>work</a:t>
            </a:r>
            <a:endParaRPr sz="2325" dirty="0">
              <a:latin typeface="Arial MT"/>
              <a:cs typeface="Arial MT"/>
            </a:endParaRPr>
          </a:p>
          <a:p>
            <a:pPr marL="250968" marR="10737" indent="-225468">
              <a:lnSpc>
                <a:spcPct val="118000"/>
              </a:lnSpc>
              <a:spcBef>
                <a:spcPts val="634"/>
              </a:spcBef>
              <a:buClr>
                <a:srgbClr val="FFFFFF"/>
              </a:buClr>
              <a:buChar char="•"/>
              <a:tabLst>
                <a:tab pos="252310" algn="l"/>
              </a:tabLst>
            </a:pPr>
            <a:r>
              <a:rPr sz="2325" spc="-232" dirty="0">
                <a:solidFill>
                  <a:srgbClr val="22373A"/>
                </a:solidFill>
                <a:latin typeface="Arial MT"/>
                <a:cs typeface="Arial MT"/>
              </a:rPr>
              <a:t>Each</a:t>
            </a:r>
            <a:r>
              <a:rPr sz="2325" spc="-254" dirty="0">
                <a:solidFill>
                  <a:srgbClr val="22373A"/>
                </a:solidFill>
                <a:latin typeface="Arial MT"/>
                <a:cs typeface="Arial MT"/>
              </a:rPr>
              <a:t> </a:t>
            </a:r>
            <a:r>
              <a:rPr sz="2325" spc="-127" dirty="0">
                <a:solidFill>
                  <a:srgbClr val="22373A"/>
                </a:solidFill>
                <a:latin typeface="Arial MT"/>
                <a:cs typeface="Arial MT"/>
              </a:rPr>
              <a:t>neu</a:t>
            </a:r>
            <a:r>
              <a:rPr sz="2325" spc="-148" dirty="0">
                <a:solidFill>
                  <a:srgbClr val="22373A"/>
                </a:solidFill>
                <a:latin typeface="Arial MT"/>
                <a:cs typeface="Arial MT"/>
              </a:rPr>
              <a:t>r</a:t>
            </a:r>
            <a:r>
              <a:rPr sz="2325" spc="-95" dirty="0">
                <a:solidFill>
                  <a:srgbClr val="22373A"/>
                </a:solidFill>
                <a:latin typeface="Arial MT"/>
                <a:cs typeface="Arial MT"/>
              </a:rPr>
              <a:t>on</a:t>
            </a:r>
            <a:r>
              <a:rPr sz="2325" spc="-254" dirty="0">
                <a:solidFill>
                  <a:srgbClr val="22373A"/>
                </a:solidFill>
                <a:latin typeface="Arial MT"/>
                <a:cs typeface="Arial MT"/>
              </a:rPr>
              <a:t> </a:t>
            </a:r>
            <a:r>
              <a:rPr sz="2325" spc="-180" dirty="0">
                <a:solidFill>
                  <a:srgbClr val="22373A"/>
                </a:solidFill>
                <a:latin typeface="Arial MT"/>
                <a:cs typeface="Arial MT"/>
              </a:rPr>
              <a:t>may</a:t>
            </a:r>
            <a:r>
              <a:rPr sz="2325" spc="-264" dirty="0">
                <a:solidFill>
                  <a:srgbClr val="22373A"/>
                </a:solidFill>
                <a:latin typeface="Arial MT"/>
                <a:cs typeface="Arial MT"/>
              </a:rPr>
              <a:t> </a:t>
            </a:r>
            <a:r>
              <a:rPr sz="2325" spc="-95" dirty="0">
                <a:solidFill>
                  <a:srgbClr val="22373A"/>
                </a:solidFill>
                <a:latin typeface="Arial MT"/>
                <a:cs typeface="Arial MT"/>
              </a:rPr>
              <a:t>per</a:t>
            </a:r>
            <a:r>
              <a:rPr sz="2325" spc="-116" dirty="0">
                <a:solidFill>
                  <a:srgbClr val="22373A"/>
                </a:solidFill>
                <a:latin typeface="Arial MT"/>
                <a:cs typeface="Arial MT"/>
              </a:rPr>
              <a:t>f</a:t>
            </a:r>
            <a:r>
              <a:rPr sz="2325" spc="-95" dirty="0">
                <a:solidFill>
                  <a:srgbClr val="22373A"/>
                </a:solidFill>
                <a:latin typeface="Arial MT"/>
                <a:cs typeface="Arial MT"/>
              </a:rPr>
              <a:t>orm</a:t>
            </a:r>
            <a:r>
              <a:rPr sz="2325" spc="-254" dirty="0">
                <a:solidFill>
                  <a:srgbClr val="22373A"/>
                </a:solidFill>
                <a:latin typeface="Arial MT"/>
                <a:cs typeface="Arial MT"/>
              </a:rPr>
              <a:t> </a:t>
            </a:r>
            <a:r>
              <a:rPr sz="2325" spc="-232" dirty="0">
                <a:solidFill>
                  <a:srgbClr val="22373A"/>
                </a:solidFill>
                <a:latin typeface="Arial MT"/>
                <a:cs typeface="Arial MT"/>
              </a:rPr>
              <a:t>a</a:t>
            </a:r>
            <a:r>
              <a:rPr sz="2325" spc="-254" dirty="0">
                <a:solidFill>
                  <a:srgbClr val="22373A"/>
                </a:solidFill>
                <a:latin typeface="Arial MT"/>
                <a:cs typeface="Arial MT"/>
              </a:rPr>
              <a:t> </a:t>
            </a:r>
            <a:r>
              <a:rPr sz="2325" spc="-85" dirty="0">
                <a:solidFill>
                  <a:srgbClr val="22373A"/>
                </a:solidFill>
                <a:latin typeface="Arial MT"/>
                <a:cs typeface="Arial MT"/>
              </a:rPr>
              <a:t>certain</a:t>
            </a:r>
            <a:r>
              <a:rPr sz="2325" spc="-254" dirty="0">
                <a:solidFill>
                  <a:srgbClr val="22373A"/>
                </a:solidFill>
                <a:latin typeface="Arial MT"/>
                <a:cs typeface="Arial MT"/>
              </a:rPr>
              <a:t> </a:t>
            </a:r>
            <a:r>
              <a:rPr sz="2325" spc="-116" dirty="0">
                <a:solidFill>
                  <a:srgbClr val="22373A"/>
                </a:solidFill>
                <a:latin typeface="Arial MT"/>
                <a:cs typeface="Arial MT"/>
              </a:rPr>
              <a:t>r</a:t>
            </a:r>
            <a:r>
              <a:rPr sz="2325" spc="-106" dirty="0">
                <a:solidFill>
                  <a:srgbClr val="22373A"/>
                </a:solidFill>
                <a:latin typeface="Arial MT"/>
                <a:cs typeface="Arial MT"/>
              </a:rPr>
              <a:t>ole</a:t>
            </a:r>
            <a:r>
              <a:rPr sz="2325" spc="-264" dirty="0">
                <a:solidFill>
                  <a:srgbClr val="22373A"/>
                </a:solidFill>
                <a:latin typeface="Arial MT"/>
                <a:cs typeface="Arial MT"/>
              </a:rPr>
              <a:t> </a:t>
            </a:r>
            <a:r>
              <a:rPr sz="2325" spc="-74" dirty="0">
                <a:solidFill>
                  <a:srgbClr val="22373A"/>
                </a:solidFill>
                <a:latin typeface="Arial MT"/>
                <a:cs typeface="Arial MT"/>
              </a:rPr>
              <a:t>or</a:t>
            </a:r>
            <a:r>
              <a:rPr sz="2325" spc="-254" dirty="0">
                <a:solidFill>
                  <a:srgbClr val="22373A"/>
                </a:solidFill>
                <a:latin typeface="Arial MT"/>
                <a:cs typeface="Arial MT"/>
              </a:rPr>
              <a:t> </a:t>
            </a:r>
            <a:r>
              <a:rPr sz="2325" spc="-116" dirty="0">
                <a:solidFill>
                  <a:srgbClr val="22373A"/>
                </a:solidFill>
                <a:latin typeface="Arial MT"/>
                <a:cs typeface="Arial MT"/>
              </a:rPr>
              <a:t>respond  </a:t>
            </a:r>
            <a:r>
              <a:rPr sz="2325" spc="127" dirty="0">
                <a:solidFill>
                  <a:srgbClr val="22373A"/>
                </a:solidFill>
                <a:latin typeface="Arial MT"/>
                <a:cs typeface="Arial MT"/>
              </a:rPr>
              <a:t>t</a:t>
            </a:r>
            <a:r>
              <a:rPr sz="2325" spc="-85" dirty="0">
                <a:solidFill>
                  <a:srgbClr val="22373A"/>
                </a:solidFill>
                <a:latin typeface="Arial MT"/>
                <a:cs typeface="Arial MT"/>
              </a:rPr>
              <a:t>o</a:t>
            </a:r>
            <a:r>
              <a:rPr sz="2325" spc="-116" dirty="0">
                <a:solidFill>
                  <a:srgbClr val="22373A"/>
                </a:solidFill>
                <a:latin typeface="Arial MT"/>
                <a:cs typeface="Arial MT"/>
              </a:rPr>
              <a:t> </a:t>
            </a:r>
            <a:r>
              <a:rPr sz="2325" spc="-232" dirty="0">
                <a:solidFill>
                  <a:srgbClr val="22373A"/>
                </a:solidFill>
                <a:latin typeface="Arial MT"/>
                <a:cs typeface="Arial MT"/>
              </a:rPr>
              <a:t>a</a:t>
            </a:r>
            <a:r>
              <a:rPr sz="2325" spc="-116" dirty="0">
                <a:solidFill>
                  <a:srgbClr val="22373A"/>
                </a:solidFill>
                <a:latin typeface="Arial MT"/>
                <a:cs typeface="Arial MT"/>
              </a:rPr>
              <a:t> </a:t>
            </a:r>
            <a:r>
              <a:rPr sz="2325" spc="-85" dirty="0">
                <a:solidFill>
                  <a:srgbClr val="22373A"/>
                </a:solidFill>
                <a:latin typeface="Arial MT"/>
                <a:cs typeface="Arial MT"/>
              </a:rPr>
              <a:t>certain</a:t>
            </a:r>
            <a:r>
              <a:rPr sz="2325" spc="-116" dirty="0">
                <a:solidFill>
                  <a:srgbClr val="22373A"/>
                </a:solidFill>
                <a:latin typeface="Arial MT"/>
                <a:cs typeface="Arial MT"/>
              </a:rPr>
              <a:t> </a:t>
            </a:r>
            <a:r>
              <a:rPr sz="2325" spc="-85" dirty="0">
                <a:solidFill>
                  <a:srgbClr val="22373A"/>
                </a:solidFill>
                <a:latin typeface="Arial MT"/>
                <a:cs typeface="Arial MT"/>
              </a:rPr>
              <a:t>stimulus</a:t>
            </a:r>
            <a:endParaRPr sz="2325" dirty="0">
              <a:latin typeface="Arial MT"/>
              <a:cs typeface="Arial MT"/>
            </a:endParaRPr>
          </a:p>
        </p:txBody>
      </p:sp>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10231" y="259664"/>
            <a:ext cx="5782299" cy="4058431"/>
          </a:xfrm>
          <a:prstGeom prst="rect">
            <a:avLst/>
          </a:prstGeom>
        </p:spPr>
      </p:pic>
      <p:sp>
        <p:nvSpPr>
          <p:cNvPr id="3" name="object 3"/>
          <p:cNvSpPr txBox="1"/>
          <p:nvPr/>
        </p:nvSpPr>
        <p:spPr>
          <a:xfrm>
            <a:off x="6662411" y="1088086"/>
            <a:ext cx="5019358" cy="4864068"/>
          </a:xfrm>
          <a:prstGeom prst="rect">
            <a:avLst/>
          </a:prstGeom>
        </p:spPr>
        <p:txBody>
          <a:bodyPr vert="horz" wrap="square" lIns="0" tIns="26841" rIns="0" bIns="0" rtlCol="0">
            <a:spAutoFit/>
          </a:bodyPr>
          <a:lstStyle/>
          <a:p>
            <a:pPr marL="250968" marR="10737" indent="-225468" algn="just">
              <a:lnSpc>
                <a:spcPct val="118000"/>
              </a:lnSpc>
              <a:spcBef>
                <a:spcPts val="211"/>
              </a:spcBef>
              <a:buClr>
                <a:srgbClr val="FFFFFF"/>
              </a:buClr>
              <a:buChar char="•"/>
              <a:tabLst>
                <a:tab pos="252310" algn="l"/>
              </a:tabLst>
            </a:pPr>
            <a:r>
              <a:rPr sz="2325" spc="-232" dirty="0">
                <a:solidFill>
                  <a:srgbClr val="22373A"/>
                </a:solidFill>
                <a:latin typeface="Arial MT"/>
                <a:cs typeface="Arial MT"/>
              </a:rPr>
              <a:t>The</a:t>
            </a:r>
            <a:r>
              <a:rPr sz="2325" spc="-42" dirty="0">
                <a:solidFill>
                  <a:srgbClr val="22373A"/>
                </a:solidFill>
                <a:latin typeface="Arial MT"/>
                <a:cs typeface="Arial MT"/>
              </a:rPr>
              <a:t> </a:t>
            </a:r>
            <a:r>
              <a:rPr sz="2325" spc="-127" dirty="0">
                <a:solidFill>
                  <a:srgbClr val="22373A"/>
                </a:solidFill>
                <a:latin typeface="Arial MT"/>
                <a:cs typeface="Arial MT"/>
              </a:rPr>
              <a:t>neu</a:t>
            </a:r>
            <a:r>
              <a:rPr sz="2325" spc="-148" dirty="0">
                <a:solidFill>
                  <a:srgbClr val="22373A"/>
                </a:solidFill>
                <a:latin typeface="Arial MT"/>
                <a:cs typeface="Arial MT"/>
              </a:rPr>
              <a:t>r</a:t>
            </a:r>
            <a:r>
              <a:rPr sz="2325" spc="-137" dirty="0">
                <a:solidFill>
                  <a:srgbClr val="22373A"/>
                </a:solidFill>
                <a:latin typeface="Arial MT"/>
                <a:cs typeface="Arial MT"/>
              </a:rPr>
              <a:t>ons</a:t>
            </a:r>
            <a:r>
              <a:rPr sz="2325" spc="-42" dirty="0">
                <a:solidFill>
                  <a:srgbClr val="22373A"/>
                </a:solidFill>
                <a:latin typeface="Arial MT"/>
                <a:cs typeface="Arial MT"/>
              </a:rPr>
              <a:t> </a:t>
            </a:r>
            <a:r>
              <a:rPr sz="2325" spc="-63" dirty="0">
                <a:solidFill>
                  <a:srgbClr val="22373A"/>
                </a:solidFill>
                <a:latin typeface="Arial MT"/>
                <a:cs typeface="Arial MT"/>
              </a:rPr>
              <a:t>in</a:t>
            </a:r>
            <a:r>
              <a:rPr sz="2325" spc="-42" dirty="0">
                <a:solidFill>
                  <a:srgbClr val="22373A"/>
                </a:solidFill>
                <a:latin typeface="Arial MT"/>
                <a:cs typeface="Arial MT"/>
              </a:rPr>
              <a:t> </a:t>
            </a:r>
            <a:r>
              <a:rPr sz="2325" spc="-63" dirty="0">
                <a:solidFill>
                  <a:srgbClr val="22373A"/>
                </a:solidFill>
                <a:latin typeface="Arial MT"/>
                <a:cs typeface="Arial MT"/>
              </a:rPr>
              <a:t>the</a:t>
            </a:r>
            <a:r>
              <a:rPr sz="2325" spc="-42" dirty="0">
                <a:solidFill>
                  <a:srgbClr val="22373A"/>
                </a:solidFill>
                <a:latin typeface="Arial MT"/>
                <a:cs typeface="Arial MT"/>
              </a:rPr>
              <a:t> </a:t>
            </a:r>
            <a:r>
              <a:rPr sz="2325" spc="-106" dirty="0">
                <a:solidFill>
                  <a:srgbClr val="22373A"/>
                </a:solidFill>
                <a:latin typeface="Arial MT"/>
                <a:cs typeface="Arial MT"/>
              </a:rPr>
              <a:t>brain</a:t>
            </a:r>
            <a:r>
              <a:rPr sz="2325" spc="-42" dirty="0">
                <a:solidFill>
                  <a:srgbClr val="22373A"/>
                </a:solidFill>
                <a:latin typeface="Arial MT"/>
                <a:cs typeface="Arial MT"/>
              </a:rPr>
              <a:t> </a:t>
            </a:r>
            <a:r>
              <a:rPr sz="2325" spc="-169" dirty="0">
                <a:solidFill>
                  <a:srgbClr val="22373A"/>
                </a:solidFill>
                <a:latin typeface="Arial MT"/>
                <a:cs typeface="Arial MT"/>
              </a:rPr>
              <a:t>are</a:t>
            </a:r>
            <a:r>
              <a:rPr sz="2325" spc="-42" dirty="0">
                <a:solidFill>
                  <a:srgbClr val="22373A"/>
                </a:solidFill>
                <a:latin typeface="Arial MT"/>
                <a:cs typeface="Arial MT"/>
              </a:rPr>
              <a:t> </a:t>
            </a:r>
            <a:r>
              <a:rPr sz="2325" spc="-137" dirty="0">
                <a:solidFill>
                  <a:srgbClr val="22373A"/>
                </a:solidFill>
                <a:latin typeface="Arial MT"/>
                <a:cs typeface="Arial MT"/>
              </a:rPr>
              <a:t>arranged</a:t>
            </a:r>
            <a:r>
              <a:rPr sz="2325" spc="-42" dirty="0">
                <a:solidFill>
                  <a:srgbClr val="22373A"/>
                </a:solidFill>
                <a:latin typeface="Arial MT"/>
                <a:cs typeface="Arial MT"/>
              </a:rPr>
              <a:t> </a:t>
            </a:r>
            <a:r>
              <a:rPr sz="2325" spc="-53" dirty="0">
                <a:solidFill>
                  <a:srgbClr val="22373A"/>
                </a:solidFill>
                <a:latin typeface="Arial MT"/>
                <a:cs typeface="Arial MT"/>
              </a:rPr>
              <a:t>in  </a:t>
            </a:r>
            <a:r>
              <a:rPr sz="2325" spc="-232" dirty="0">
                <a:solidFill>
                  <a:srgbClr val="22373A"/>
                </a:solidFill>
                <a:latin typeface="Arial MT"/>
                <a:cs typeface="Arial MT"/>
              </a:rPr>
              <a:t>a</a:t>
            </a:r>
            <a:r>
              <a:rPr sz="2325" spc="-116" dirty="0">
                <a:solidFill>
                  <a:srgbClr val="22373A"/>
                </a:solidFill>
                <a:latin typeface="Arial MT"/>
                <a:cs typeface="Arial MT"/>
              </a:rPr>
              <a:t> </a:t>
            </a:r>
            <a:r>
              <a:rPr sz="2325" spc="-127" dirty="0">
                <a:solidFill>
                  <a:srgbClr val="22373A"/>
                </a:solidFill>
                <a:latin typeface="Arial MT"/>
                <a:cs typeface="Arial MT"/>
              </a:rPr>
              <a:t>hierarchy</a:t>
            </a:r>
            <a:endParaRPr sz="2325" dirty="0">
              <a:latin typeface="Arial MT"/>
              <a:cs typeface="Arial MT"/>
            </a:endParaRPr>
          </a:p>
          <a:p>
            <a:pPr marL="250968" marR="10737" indent="-225468" algn="just">
              <a:lnSpc>
                <a:spcPct val="118000"/>
              </a:lnSpc>
              <a:spcBef>
                <a:spcPts val="634"/>
              </a:spcBef>
              <a:buClr>
                <a:srgbClr val="FFFFFF"/>
              </a:buClr>
              <a:buChar char="•"/>
              <a:tabLst>
                <a:tab pos="252310" algn="l"/>
              </a:tabLst>
            </a:pPr>
            <a:r>
              <a:rPr sz="2325" spc="-116" dirty="0">
                <a:solidFill>
                  <a:srgbClr val="22373A"/>
                </a:solidFill>
                <a:latin typeface="Arial MT"/>
                <a:cs typeface="Arial MT"/>
              </a:rPr>
              <a:t>We</a:t>
            </a:r>
            <a:r>
              <a:rPr sz="2325" spc="-42" dirty="0">
                <a:solidFill>
                  <a:srgbClr val="22373A"/>
                </a:solidFill>
                <a:latin typeface="Arial MT"/>
                <a:cs typeface="Arial MT"/>
              </a:rPr>
              <a:t> </a:t>
            </a:r>
            <a:r>
              <a:rPr sz="2325" spc="-63" dirty="0">
                <a:solidFill>
                  <a:srgbClr val="22373A"/>
                </a:solidFill>
                <a:latin typeface="Arial MT"/>
                <a:cs typeface="Arial MT"/>
              </a:rPr>
              <a:t>illustrate</a:t>
            </a:r>
            <a:r>
              <a:rPr sz="2325" spc="-42" dirty="0">
                <a:solidFill>
                  <a:srgbClr val="22373A"/>
                </a:solidFill>
                <a:latin typeface="Arial MT"/>
                <a:cs typeface="Arial MT"/>
              </a:rPr>
              <a:t> </a:t>
            </a:r>
            <a:r>
              <a:rPr sz="2325" spc="-53" dirty="0">
                <a:solidFill>
                  <a:srgbClr val="22373A"/>
                </a:solidFill>
                <a:latin typeface="Arial MT"/>
                <a:cs typeface="Arial MT"/>
              </a:rPr>
              <a:t>this</a:t>
            </a:r>
            <a:r>
              <a:rPr sz="2325" spc="-42" dirty="0">
                <a:solidFill>
                  <a:srgbClr val="22373A"/>
                </a:solidFill>
                <a:latin typeface="Arial MT"/>
                <a:cs typeface="Arial MT"/>
              </a:rPr>
              <a:t> </a:t>
            </a:r>
            <a:r>
              <a:rPr sz="2325" spc="-85" dirty="0">
                <a:solidFill>
                  <a:srgbClr val="22373A"/>
                </a:solidFill>
                <a:latin typeface="Arial MT"/>
                <a:cs typeface="Arial MT"/>
              </a:rPr>
              <a:t>w</a:t>
            </a:r>
            <a:r>
              <a:rPr sz="2325" spc="11" dirty="0">
                <a:solidFill>
                  <a:srgbClr val="22373A"/>
                </a:solidFill>
                <a:latin typeface="Arial MT"/>
                <a:cs typeface="Arial MT"/>
              </a:rPr>
              <a:t>ith</a:t>
            </a:r>
            <a:r>
              <a:rPr sz="2325" spc="-42" dirty="0">
                <a:solidFill>
                  <a:srgbClr val="22373A"/>
                </a:solidFill>
                <a:latin typeface="Arial MT"/>
                <a:cs typeface="Arial MT"/>
              </a:rPr>
              <a:t> </a:t>
            </a:r>
            <a:r>
              <a:rPr sz="2325" spc="-63" dirty="0">
                <a:solidFill>
                  <a:srgbClr val="22373A"/>
                </a:solidFill>
                <a:latin typeface="Arial MT"/>
                <a:cs typeface="Arial MT"/>
              </a:rPr>
              <a:t>the</a:t>
            </a:r>
            <a:r>
              <a:rPr sz="2325" spc="-42" dirty="0">
                <a:solidFill>
                  <a:srgbClr val="22373A"/>
                </a:solidFill>
                <a:latin typeface="Arial MT"/>
                <a:cs typeface="Arial MT"/>
              </a:rPr>
              <a:t> </a:t>
            </a:r>
            <a:r>
              <a:rPr sz="2325" spc="-116" dirty="0">
                <a:solidFill>
                  <a:srgbClr val="22373A"/>
                </a:solidFill>
                <a:latin typeface="Arial MT"/>
                <a:cs typeface="Arial MT"/>
              </a:rPr>
              <a:t>help</a:t>
            </a:r>
            <a:r>
              <a:rPr sz="2325" spc="-42" dirty="0">
                <a:solidFill>
                  <a:srgbClr val="22373A"/>
                </a:solidFill>
                <a:latin typeface="Arial MT"/>
                <a:cs typeface="Arial MT"/>
              </a:rPr>
              <a:t> o</a:t>
            </a:r>
            <a:r>
              <a:rPr sz="2325" spc="42" dirty="0">
                <a:solidFill>
                  <a:srgbClr val="22373A"/>
                </a:solidFill>
                <a:latin typeface="Arial MT"/>
                <a:cs typeface="Arial MT"/>
              </a:rPr>
              <a:t>f</a:t>
            </a:r>
            <a:r>
              <a:rPr sz="2325" spc="-42" dirty="0">
                <a:solidFill>
                  <a:srgbClr val="22373A"/>
                </a:solidFill>
                <a:latin typeface="Arial MT"/>
                <a:cs typeface="Arial MT"/>
              </a:rPr>
              <a:t> </a:t>
            </a:r>
            <a:r>
              <a:rPr sz="2325" spc="-116" dirty="0">
                <a:solidFill>
                  <a:srgbClr val="22373A"/>
                </a:solidFill>
                <a:latin typeface="Arial MT"/>
                <a:cs typeface="Arial MT"/>
              </a:rPr>
              <a:t>visual  </a:t>
            </a:r>
            <a:r>
              <a:rPr sz="2325" spc="-85" dirty="0">
                <a:solidFill>
                  <a:srgbClr val="22373A"/>
                </a:solidFill>
                <a:latin typeface="Arial MT"/>
                <a:cs typeface="Arial MT"/>
              </a:rPr>
              <a:t>cortex </a:t>
            </a:r>
            <a:r>
              <a:rPr sz="2325" spc="-42" dirty="0">
                <a:solidFill>
                  <a:srgbClr val="22373A"/>
                </a:solidFill>
                <a:latin typeface="Arial MT"/>
                <a:cs typeface="Arial MT"/>
              </a:rPr>
              <a:t>(part </a:t>
            </a:r>
            <a:r>
              <a:rPr sz="2325" dirty="0">
                <a:solidFill>
                  <a:srgbClr val="22373A"/>
                </a:solidFill>
                <a:latin typeface="Arial MT"/>
                <a:cs typeface="Arial MT"/>
              </a:rPr>
              <a:t>of </a:t>
            </a:r>
            <a:r>
              <a:rPr sz="2325" spc="-63" dirty="0">
                <a:solidFill>
                  <a:srgbClr val="22373A"/>
                </a:solidFill>
                <a:latin typeface="Arial MT"/>
                <a:cs typeface="Arial MT"/>
              </a:rPr>
              <a:t>the </a:t>
            </a:r>
            <a:r>
              <a:rPr sz="2325" spc="-95" dirty="0">
                <a:solidFill>
                  <a:srgbClr val="22373A"/>
                </a:solidFill>
                <a:latin typeface="Arial MT"/>
                <a:cs typeface="Arial MT"/>
              </a:rPr>
              <a:t>brain) </a:t>
            </a:r>
            <a:r>
              <a:rPr sz="2325" spc="-106" dirty="0">
                <a:solidFill>
                  <a:srgbClr val="22373A"/>
                </a:solidFill>
                <a:latin typeface="Arial MT"/>
                <a:cs typeface="Arial MT"/>
              </a:rPr>
              <a:t>which </a:t>
            </a:r>
            <a:r>
              <a:rPr sz="2325" spc="-159" dirty="0">
                <a:solidFill>
                  <a:srgbClr val="22373A"/>
                </a:solidFill>
                <a:latin typeface="Arial MT"/>
                <a:cs typeface="Arial MT"/>
              </a:rPr>
              <a:t>deals </a:t>
            </a:r>
            <a:r>
              <a:rPr sz="2325" spc="-148" dirty="0">
                <a:solidFill>
                  <a:srgbClr val="22373A"/>
                </a:solidFill>
                <a:latin typeface="Arial MT"/>
                <a:cs typeface="Arial MT"/>
              </a:rPr>
              <a:t> </a:t>
            </a:r>
            <a:r>
              <a:rPr sz="2325" spc="-85" dirty="0">
                <a:solidFill>
                  <a:srgbClr val="22373A"/>
                </a:solidFill>
                <a:latin typeface="Arial MT"/>
                <a:cs typeface="Arial MT"/>
              </a:rPr>
              <a:t>w</a:t>
            </a:r>
            <a:r>
              <a:rPr sz="2325" spc="11" dirty="0">
                <a:solidFill>
                  <a:srgbClr val="22373A"/>
                </a:solidFill>
                <a:latin typeface="Arial MT"/>
                <a:cs typeface="Arial MT"/>
              </a:rPr>
              <a:t>ith</a:t>
            </a:r>
            <a:r>
              <a:rPr sz="2325" spc="-116" dirty="0">
                <a:solidFill>
                  <a:srgbClr val="22373A"/>
                </a:solidFill>
                <a:latin typeface="Arial MT"/>
                <a:cs typeface="Arial MT"/>
              </a:rPr>
              <a:t> </a:t>
            </a:r>
            <a:r>
              <a:rPr sz="2325" spc="-95" dirty="0">
                <a:solidFill>
                  <a:srgbClr val="22373A"/>
                </a:solidFill>
                <a:latin typeface="Arial MT"/>
                <a:cs typeface="Arial MT"/>
              </a:rPr>
              <a:t>p</a:t>
            </a:r>
            <a:r>
              <a:rPr sz="2325" spc="-127" dirty="0">
                <a:solidFill>
                  <a:srgbClr val="22373A"/>
                </a:solidFill>
                <a:latin typeface="Arial MT"/>
                <a:cs typeface="Arial MT"/>
              </a:rPr>
              <a:t>r</a:t>
            </a:r>
            <a:r>
              <a:rPr sz="2325" spc="-137" dirty="0">
                <a:solidFill>
                  <a:srgbClr val="22373A"/>
                </a:solidFill>
                <a:latin typeface="Arial MT"/>
                <a:cs typeface="Arial MT"/>
              </a:rPr>
              <a:t>ocessing</a:t>
            </a:r>
            <a:r>
              <a:rPr sz="2325" spc="-116" dirty="0">
                <a:solidFill>
                  <a:srgbClr val="22373A"/>
                </a:solidFill>
                <a:latin typeface="Arial MT"/>
                <a:cs typeface="Arial MT"/>
              </a:rPr>
              <a:t> </a:t>
            </a:r>
            <a:r>
              <a:rPr sz="2325" spc="-127" dirty="0">
                <a:solidFill>
                  <a:srgbClr val="22373A"/>
                </a:solidFill>
                <a:latin typeface="Arial MT"/>
                <a:cs typeface="Arial MT"/>
              </a:rPr>
              <a:t>visual</a:t>
            </a:r>
            <a:r>
              <a:rPr sz="2325" spc="-116" dirty="0">
                <a:solidFill>
                  <a:srgbClr val="22373A"/>
                </a:solidFill>
                <a:latin typeface="Arial MT"/>
                <a:cs typeface="Arial MT"/>
              </a:rPr>
              <a:t> </a:t>
            </a:r>
            <a:r>
              <a:rPr sz="2325" spc="-32" dirty="0">
                <a:solidFill>
                  <a:srgbClr val="22373A"/>
                </a:solidFill>
                <a:latin typeface="Arial MT"/>
                <a:cs typeface="Arial MT"/>
              </a:rPr>
              <a:t>in</a:t>
            </a:r>
            <a:r>
              <a:rPr sz="2325" spc="-85" dirty="0">
                <a:solidFill>
                  <a:srgbClr val="22373A"/>
                </a:solidFill>
                <a:latin typeface="Arial MT"/>
                <a:cs typeface="Arial MT"/>
              </a:rPr>
              <a:t>f</a:t>
            </a:r>
            <a:r>
              <a:rPr sz="2325" spc="-74" dirty="0">
                <a:solidFill>
                  <a:srgbClr val="22373A"/>
                </a:solidFill>
                <a:latin typeface="Arial MT"/>
                <a:cs typeface="Arial MT"/>
              </a:rPr>
              <a:t>ormation</a:t>
            </a:r>
            <a:endParaRPr sz="2325" dirty="0">
              <a:latin typeface="Arial MT"/>
              <a:cs typeface="Arial MT"/>
            </a:endParaRPr>
          </a:p>
          <a:p>
            <a:pPr marL="250968" marR="10737" indent="-225468" algn="just">
              <a:lnSpc>
                <a:spcPct val="118000"/>
              </a:lnSpc>
              <a:spcBef>
                <a:spcPts val="634"/>
              </a:spcBef>
              <a:buClr>
                <a:srgbClr val="FFFFFF"/>
              </a:buClr>
              <a:buChar char="•"/>
              <a:tabLst>
                <a:tab pos="252310" algn="l"/>
              </a:tabLst>
            </a:pPr>
            <a:r>
              <a:rPr sz="2325" spc="-74" dirty="0">
                <a:solidFill>
                  <a:srgbClr val="22373A"/>
                </a:solidFill>
                <a:latin typeface="Arial MT"/>
                <a:cs typeface="Arial MT"/>
              </a:rPr>
              <a:t>Starting</a:t>
            </a:r>
            <a:r>
              <a:rPr sz="2325" spc="-127" dirty="0">
                <a:solidFill>
                  <a:srgbClr val="22373A"/>
                </a:solidFill>
                <a:latin typeface="Arial MT"/>
                <a:cs typeface="Arial MT"/>
              </a:rPr>
              <a:t> </a:t>
            </a:r>
            <a:r>
              <a:rPr sz="2325" dirty="0">
                <a:solidFill>
                  <a:srgbClr val="22373A"/>
                </a:solidFill>
                <a:latin typeface="Arial MT"/>
                <a:cs typeface="Arial MT"/>
              </a:rPr>
              <a:t>f</a:t>
            </a:r>
            <a:r>
              <a:rPr sz="2325" spc="-63" dirty="0">
                <a:solidFill>
                  <a:srgbClr val="22373A"/>
                </a:solidFill>
                <a:latin typeface="Arial MT"/>
                <a:cs typeface="Arial MT"/>
              </a:rPr>
              <a:t>r</a:t>
            </a:r>
            <a:r>
              <a:rPr sz="2325" spc="-127" dirty="0">
                <a:solidFill>
                  <a:srgbClr val="22373A"/>
                </a:solidFill>
                <a:latin typeface="Arial MT"/>
                <a:cs typeface="Arial MT"/>
              </a:rPr>
              <a:t>om </a:t>
            </a:r>
            <a:r>
              <a:rPr sz="2325" spc="-63" dirty="0">
                <a:solidFill>
                  <a:srgbClr val="22373A"/>
                </a:solidFill>
                <a:latin typeface="Arial MT"/>
                <a:cs typeface="Arial MT"/>
              </a:rPr>
              <a:t>the</a:t>
            </a:r>
            <a:r>
              <a:rPr sz="2325" spc="-127" dirty="0">
                <a:solidFill>
                  <a:srgbClr val="22373A"/>
                </a:solidFill>
                <a:latin typeface="Arial MT"/>
                <a:cs typeface="Arial MT"/>
              </a:rPr>
              <a:t> </a:t>
            </a:r>
            <a:r>
              <a:rPr sz="2325" spc="-85" dirty="0">
                <a:solidFill>
                  <a:srgbClr val="22373A"/>
                </a:solidFill>
                <a:latin typeface="Arial MT"/>
                <a:cs typeface="Arial MT"/>
              </a:rPr>
              <a:t>retina,</a:t>
            </a:r>
            <a:r>
              <a:rPr sz="2325" spc="-127" dirty="0">
                <a:solidFill>
                  <a:srgbClr val="22373A"/>
                </a:solidFill>
                <a:latin typeface="Arial MT"/>
                <a:cs typeface="Arial MT"/>
              </a:rPr>
              <a:t> </a:t>
            </a:r>
            <a:r>
              <a:rPr sz="2325" spc="-63" dirty="0">
                <a:solidFill>
                  <a:srgbClr val="22373A"/>
                </a:solidFill>
                <a:latin typeface="Arial MT"/>
                <a:cs typeface="Arial MT"/>
              </a:rPr>
              <a:t>the</a:t>
            </a:r>
            <a:r>
              <a:rPr sz="2325" spc="-127" dirty="0">
                <a:solidFill>
                  <a:srgbClr val="22373A"/>
                </a:solidFill>
                <a:latin typeface="Arial MT"/>
                <a:cs typeface="Arial MT"/>
              </a:rPr>
              <a:t> </a:t>
            </a:r>
            <a:r>
              <a:rPr sz="2325" spc="-32" dirty="0">
                <a:solidFill>
                  <a:srgbClr val="22373A"/>
                </a:solidFill>
                <a:latin typeface="Arial MT"/>
                <a:cs typeface="Arial MT"/>
              </a:rPr>
              <a:t>in</a:t>
            </a:r>
            <a:r>
              <a:rPr sz="2325" spc="-85" dirty="0">
                <a:solidFill>
                  <a:srgbClr val="22373A"/>
                </a:solidFill>
                <a:latin typeface="Arial MT"/>
                <a:cs typeface="Arial MT"/>
              </a:rPr>
              <a:t>f</a:t>
            </a:r>
            <a:r>
              <a:rPr sz="2325" spc="-63" dirty="0">
                <a:solidFill>
                  <a:srgbClr val="22373A"/>
                </a:solidFill>
                <a:latin typeface="Arial MT"/>
                <a:cs typeface="Arial MT"/>
              </a:rPr>
              <a:t>ormation  </a:t>
            </a:r>
            <a:r>
              <a:rPr sz="2325" spc="-127" dirty="0">
                <a:solidFill>
                  <a:srgbClr val="22373A"/>
                </a:solidFill>
                <a:latin typeface="Arial MT"/>
                <a:cs typeface="Arial MT"/>
              </a:rPr>
              <a:t>is</a:t>
            </a:r>
            <a:r>
              <a:rPr sz="2325" spc="-116" dirty="0">
                <a:solidFill>
                  <a:srgbClr val="22373A"/>
                </a:solidFill>
                <a:latin typeface="Arial MT"/>
                <a:cs typeface="Arial MT"/>
              </a:rPr>
              <a:t> </a:t>
            </a:r>
            <a:r>
              <a:rPr sz="2325" spc="-148" dirty="0">
                <a:solidFill>
                  <a:srgbClr val="22373A"/>
                </a:solidFill>
                <a:latin typeface="Arial MT"/>
                <a:cs typeface="Arial MT"/>
              </a:rPr>
              <a:t>relayed</a:t>
            </a:r>
            <a:r>
              <a:rPr sz="2325" spc="-116" dirty="0">
                <a:solidFill>
                  <a:srgbClr val="22373A"/>
                </a:solidFill>
                <a:latin typeface="Arial MT"/>
                <a:cs typeface="Arial MT"/>
              </a:rPr>
              <a:t> </a:t>
            </a:r>
            <a:r>
              <a:rPr sz="2325" spc="127" dirty="0">
                <a:solidFill>
                  <a:srgbClr val="22373A"/>
                </a:solidFill>
                <a:latin typeface="Arial MT"/>
                <a:cs typeface="Arial MT"/>
              </a:rPr>
              <a:t>t</a:t>
            </a:r>
            <a:r>
              <a:rPr sz="2325" spc="-85" dirty="0">
                <a:solidFill>
                  <a:srgbClr val="22373A"/>
                </a:solidFill>
                <a:latin typeface="Arial MT"/>
                <a:cs typeface="Arial MT"/>
              </a:rPr>
              <a:t>o</a:t>
            </a:r>
            <a:r>
              <a:rPr sz="2325" spc="-116" dirty="0">
                <a:solidFill>
                  <a:srgbClr val="22373A"/>
                </a:solidFill>
                <a:latin typeface="Arial MT"/>
                <a:cs typeface="Arial MT"/>
              </a:rPr>
              <a:t> </a:t>
            </a:r>
            <a:r>
              <a:rPr sz="2325" spc="-159" dirty="0">
                <a:solidFill>
                  <a:srgbClr val="22373A"/>
                </a:solidFill>
                <a:latin typeface="Arial MT"/>
                <a:cs typeface="Arial MT"/>
              </a:rPr>
              <a:t>several</a:t>
            </a:r>
            <a:r>
              <a:rPr sz="2325" spc="-116" dirty="0">
                <a:solidFill>
                  <a:srgbClr val="22373A"/>
                </a:solidFill>
                <a:latin typeface="Arial MT"/>
                <a:cs typeface="Arial MT"/>
              </a:rPr>
              <a:t> </a:t>
            </a:r>
            <a:r>
              <a:rPr sz="2325" spc="-148" dirty="0">
                <a:solidFill>
                  <a:srgbClr val="22373A"/>
                </a:solidFill>
                <a:latin typeface="Arial MT"/>
                <a:cs typeface="Arial MT"/>
              </a:rPr>
              <a:t>laye</a:t>
            </a:r>
            <a:r>
              <a:rPr sz="2325" spc="-159" dirty="0">
                <a:solidFill>
                  <a:srgbClr val="22373A"/>
                </a:solidFill>
                <a:latin typeface="Arial MT"/>
                <a:cs typeface="Arial MT"/>
              </a:rPr>
              <a:t>r</a:t>
            </a:r>
            <a:r>
              <a:rPr sz="2325" spc="-222" dirty="0">
                <a:solidFill>
                  <a:srgbClr val="22373A"/>
                </a:solidFill>
                <a:latin typeface="Arial MT"/>
                <a:cs typeface="Arial MT"/>
              </a:rPr>
              <a:t>s</a:t>
            </a:r>
            <a:r>
              <a:rPr sz="2325" spc="-116" dirty="0">
                <a:solidFill>
                  <a:srgbClr val="22373A"/>
                </a:solidFill>
                <a:latin typeface="Arial MT"/>
                <a:cs typeface="Arial MT"/>
              </a:rPr>
              <a:t> </a:t>
            </a:r>
            <a:r>
              <a:rPr sz="2325" spc="32" dirty="0">
                <a:solidFill>
                  <a:srgbClr val="22373A"/>
                </a:solidFill>
                <a:latin typeface="Arial MT"/>
                <a:cs typeface="Arial MT"/>
              </a:rPr>
              <a:t>(</a:t>
            </a:r>
            <a:r>
              <a:rPr sz="2325" spc="-42" dirty="0">
                <a:solidFill>
                  <a:srgbClr val="22373A"/>
                </a:solidFill>
                <a:latin typeface="Arial MT"/>
                <a:cs typeface="Arial MT"/>
              </a:rPr>
              <a:t>f</a:t>
            </a:r>
            <a:r>
              <a:rPr sz="2325" spc="-63" dirty="0">
                <a:solidFill>
                  <a:srgbClr val="22373A"/>
                </a:solidFill>
                <a:latin typeface="Arial MT"/>
                <a:cs typeface="Arial MT"/>
              </a:rPr>
              <a:t>ollow</a:t>
            </a:r>
            <a:r>
              <a:rPr sz="2325" spc="-116" dirty="0">
                <a:solidFill>
                  <a:srgbClr val="22373A"/>
                </a:solidFill>
                <a:latin typeface="Arial MT"/>
                <a:cs typeface="Arial MT"/>
              </a:rPr>
              <a:t> </a:t>
            </a:r>
            <a:r>
              <a:rPr sz="2325" spc="-63" dirty="0">
                <a:solidFill>
                  <a:srgbClr val="22373A"/>
                </a:solidFill>
                <a:latin typeface="Arial MT"/>
                <a:cs typeface="Arial MT"/>
              </a:rPr>
              <a:t>the</a:t>
            </a:r>
            <a:r>
              <a:rPr sz="2325" spc="-116" dirty="0">
                <a:solidFill>
                  <a:srgbClr val="22373A"/>
                </a:solidFill>
                <a:latin typeface="Arial MT"/>
                <a:cs typeface="Arial MT"/>
              </a:rPr>
              <a:t> </a:t>
            </a:r>
            <a:r>
              <a:rPr sz="2325" spc="-159" dirty="0">
                <a:solidFill>
                  <a:srgbClr val="22373A"/>
                </a:solidFill>
                <a:latin typeface="Arial MT"/>
                <a:cs typeface="Arial MT"/>
              </a:rPr>
              <a:t>ar-  </a:t>
            </a:r>
            <a:r>
              <a:rPr sz="2325" spc="-116" dirty="0">
                <a:solidFill>
                  <a:srgbClr val="22373A"/>
                </a:solidFill>
                <a:latin typeface="Arial MT"/>
                <a:cs typeface="Arial MT"/>
              </a:rPr>
              <a:t>rows)</a:t>
            </a:r>
            <a:endParaRPr sz="2325" dirty="0">
              <a:latin typeface="Arial MT"/>
              <a:cs typeface="Arial MT"/>
            </a:endParaRPr>
          </a:p>
          <a:p>
            <a:pPr marL="250968" marR="10737" indent="-225468" algn="just">
              <a:lnSpc>
                <a:spcPct val="118000"/>
              </a:lnSpc>
              <a:spcBef>
                <a:spcPts val="634"/>
              </a:spcBef>
              <a:buClr>
                <a:srgbClr val="FFFFFF"/>
              </a:buClr>
              <a:buChar char="•"/>
              <a:tabLst>
                <a:tab pos="252310" algn="l"/>
              </a:tabLst>
            </a:pPr>
            <a:r>
              <a:rPr sz="2325" spc="-116" dirty="0">
                <a:solidFill>
                  <a:srgbClr val="22373A"/>
                </a:solidFill>
                <a:latin typeface="Arial MT"/>
                <a:cs typeface="Arial MT"/>
              </a:rPr>
              <a:t>We </a:t>
            </a:r>
            <a:r>
              <a:rPr sz="2325" spc="-159" dirty="0">
                <a:solidFill>
                  <a:srgbClr val="22373A"/>
                </a:solidFill>
                <a:latin typeface="Arial MT"/>
                <a:cs typeface="Arial MT"/>
              </a:rPr>
              <a:t>observe </a:t>
            </a:r>
            <a:r>
              <a:rPr sz="2325" spc="-11" dirty="0">
                <a:solidFill>
                  <a:srgbClr val="22373A"/>
                </a:solidFill>
                <a:latin typeface="Arial MT"/>
                <a:cs typeface="Arial MT"/>
              </a:rPr>
              <a:t>that </a:t>
            </a:r>
            <a:r>
              <a:rPr sz="2325" spc="-63" dirty="0">
                <a:solidFill>
                  <a:srgbClr val="22373A"/>
                </a:solidFill>
                <a:latin typeface="Arial MT"/>
                <a:cs typeface="Arial MT"/>
              </a:rPr>
              <a:t>the </a:t>
            </a:r>
            <a:r>
              <a:rPr sz="2325" spc="-159" dirty="0">
                <a:solidFill>
                  <a:srgbClr val="22373A"/>
                </a:solidFill>
                <a:latin typeface="Arial MT"/>
                <a:cs typeface="Arial MT"/>
              </a:rPr>
              <a:t>layers </a:t>
            </a:r>
            <a:r>
              <a:rPr sz="2325" i="1" spc="21" dirty="0">
                <a:solidFill>
                  <a:srgbClr val="22373A"/>
                </a:solidFill>
                <a:latin typeface="Calibri"/>
                <a:cs typeface="Calibri"/>
              </a:rPr>
              <a:t>V </a:t>
            </a:r>
            <a:r>
              <a:rPr sz="2325" spc="-85" dirty="0">
                <a:solidFill>
                  <a:srgbClr val="22373A"/>
                </a:solidFill>
                <a:latin typeface="Calibri"/>
                <a:cs typeface="Calibri"/>
              </a:rPr>
              <a:t>1</a:t>
            </a:r>
            <a:r>
              <a:rPr sz="2325" spc="-85" dirty="0">
                <a:solidFill>
                  <a:srgbClr val="22373A"/>
                </a:solidFill>
                <a:latin typeface="Arial MT"/>
                <a:cs typeface="Arial MT"/>
              </a:rPr>
              <a:t>, </a:t>
            </a:r>
            <a:r>
              <a:rPr sz="2325" i="1" spc="21" dirty="0">
                <a:solidFill>
                  <a:srgbClr val="22373A"/>
                </a:solidFill>
                <a:latin typeface="Calibri"/>
                <a:cs typeface="Calibri"/>
              </a:rPr>
              <a:t>V </a:t>
            </a:r>
            <a:r>
              <a:rPr sz="2325" spc="-32" dirty="0">
                <a:solidFill>
                  <a:srgbClr val="22373A"/>
                </a:solidFill>
                <a:latin typeface="Calibri"/>
                <a:cs typeface="Calibri"/>
              </a:rPr>
              <a:t>2 </a:t>
            </a:r>
            <a:r>
              <a:rPr sz="2325" spc="21" dirty="0">
                <a:solidFill>
                  <a:srgbClr val="22373A"/>
                </a:solidFill>
                <a:latin typeface="Arial MT"/>
                <a:cs typeface="Arial MT"/>
              </a:rPr>
              <a:t>to </a:t>
            </a:r>
            <a:r>
              <a:rPr sz="2325" spc="32" dirty="0">
                <a:solidFill>
                  <a:srgbClr val="22373A"/>
                </a:solidFill>
                <a:latin typeface="Arial MT"/>
                <a:cs typeface="Arial MT"/>
              </a:rPr>
              <a:t> </a:t>
            </a:r>
            <a:r>
              <a:rPr sz="2325" i="1" spc="391" dirty="0">
                <a:solidFill>
                  <a:srgbClr val="22373A"/>
                </a:solidFill>
                <a:latin typeface="Calibri"/>
                <a:cs typeface="Calibri"/>
              </a:rPr>
              <a:t>AIT </a:t>
            </a:r>
            <a:r>
              <a:rPr sz="2325" spc="-74" dirty="0">
                <a:solidFill>
                  <a:srgbClr val="22373A"/>
                </a:solidFill>
                <a:latin typeface="Arial MT"/>
                <a:cs typeface="Arial MT"/>
              </a:rPr>
              <a:t>form </a:t>
            </a:r>
            <a:r>
              <a:rPr sz="2325" spc="-232" dirty="0">
                <a:solidFill>
                  <a:srgbClr val="22373A"/>
                </a:solidFill>
                <a:latin typeface="Arial MT"/>
                <a:cs typeface="Arial MT"/>
              </a:rPr>
              <a:t>a </a:t>
            </a:r>
            <a:r>
              <a:rPr sz="2325" spc="-127" dirty="0">
                <a:solidFill>
                  <a:srgbClr val="22373A"/>
                </a:solidFill>
                <a:latin typeface="Arial MT"/>
                <a:cs typeface="Arial MT"/>
              </a:rPr>
              <a:t>hierarchy </a:t>
            </a:r>
            <a:r>
              <a:rPr sz="2325" spc="-63" dirty="0">
                <a:solidFill>
                  <a:srgbClr val="22373A"/>
                </a:solidFill>
                <a:latin typeface="Arial MT"/>
                <a:cs typeface="Arial MT"/>
              </a:rPr>
              <a:t>(from identifying </a:t>
            </a:r>
            <a:r>
              <a:rPr sz="2325" spc="-53" dirty="0">
                <a:solidFill>
                  <a:srgbClr val="22373A"/>
                </a:solidFill>
                <a:latin typeface="Arial MT"/>
                <a:cs typeface="Arial MT"/>
              </a:rPr>
              <a:t> </a:t>
            </a:r>
            <a:r>
              <a:rPr sz="2325" spc="-127" dirty="0">
                <a:solidFill>
                  <a:srgbClr val="22373A"/>
                </a:solidFill>
                <a:latin typeface="Arial MT"/>
                <a:cs typeface="Arial MT"/>
              </a:rPr>
              <a:t>simple visual </a:t>
            </a:r>
            <a:r>
              <a:rPr sz="2325" spc="-21" dirty="0">
                <a:solidFill>
                  <a:srgbClr val="22373A"/>
                </a:solidFill>
                <a:latin typeface="Arial MT"/>
                <a:cs typeface="Arial MT"/>
              </a:rPr>
              <a:t>f</a:t>
            </a:r>
            <a:r>
              <a:rPr sz="2325" spc="-127" dirty="0">
                <a:solidFill>
                  <a:srgbClr val="22373A"/>
                </a:solidFill>
                <a:latin typeface="Arial MT"/>
                <a:cs typeface="Arial MT"/>
              </a:rPr>
              <a:t>orms </a:t>
            </a:r>
            <a:r>
              <a:rPr sz="2325" spc="127" dirty="0">
                <a:solidFill>
                  <a:srgbClr val="22373A"/>
                </a:solidFill>
                <a:latin typeface="Arial MT"/>
                <a:cs typeface="Arial MT"/>
              </a:rPr>
              <a:t>t</a:t>
            </a:r>
            <a:r>
              <a:rPr sz="2325" spc="-85" dirty="0">
                <a:solidFill>
                  <a:srgbClr val="22373A"/>
                </a:solidFill>
                <a:latin typeface="Arial MT"/>
                <a:cs typeface="Arial MT"/>
              </a:rPr>
              <a:t>o</a:t>
            </a:r>
            <a:r>
              <a:rPr sz="2325" spc="-127" dirty="0">
                <a:solidFill>
                  <a:srgbClr val="22373A"/>
                </a:solidFill>
                <a:latin typeface="Arial MT"/>
                <a:cs typeface="Arial MT"/>
              </a:rPr>
              <a:t> </a:t>
            </a:r>
            <a:r>
              <a:rPr sz="2325" spc="-106" dirty="0">
                <a:solidFill>
                  <a:srgbClr val="22373A"/>
                </a:solidFill>
                <a:latin typeface="Arial MT"/>
                <a:cs typeface="Arial MT"/>
              </a:rPr>
              <a:t>high</a:t>
            </a:r>
            <a:r>
              <a:rPr sz="2325" spc="-127" dirty="0">
                <a:solidFill>
                  <a:srgbClr val="22373A"/>
                </a:solidFill>
                <a:latin typeface="Arial MT"/>
                <a:cs typeface="Arial MT"/>
              </a:rPr>
              <a:t> level </a:t>
            </a:r>
            <a:r>
              <a:rPr sz="2325" spc="-85" dirty="0">
                <a:solidFill>
                  <a:srgbClr val="22373A"/>
                </a:solidFill>
                <a:latin typeface="Arial MT"/>
                <a:cs typeface="Arial MT"/>
              </a:rPr>
              <a:t>objects)</a:t>
            </a:r>
            <a:endParaRPr sz="2325" dirty="0">
              <a:latin typeface="Arial MT"/>
              <a:cs typeface="Arial MT"/>
            </a:endParaRPr>
          </a:p>
        </p:txBody>
      </p:sp>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10231" y="259664"/>
            <a:ext cx="5782299" cy="4058431"/>
          </a:xfrm>
          <a:prstGeom prst="rect">
            <a:avLst/>
          </a:prstGeom>
        </p:spPr>
      </p:pic>
      <p:pic>
        <p:nvPicPr>
          <p:cNvPr id="3" name="object 3"/>
          <p:cNvPicPr/>
          <p:nvPr/>
        </p:nvPicPr>
        <p:blipFill>
          <a:blip r:embed="rId3" cstate="print"/>
          <a:stretch>
            <a:fillRect/>
          </a:stretch>
        </p:blipFill>
        <p:spPr>
          <a:xfrm>
            <a:off x="6940540" y="507554"/>
            <a:ext cx="4131871" cy="946968"/>
          </a:xfrm>
          <a:prstGeom prst="rect">
            <a:avLst/>
          </a:prstGeom>
        </p:spPr>
      </p:pic>
      <p:pic>
        <p:nvPicPr>
          <p:cNvPr id="4" name="object 4"/>
          <p:cNvPicPr/>
          <p:nvPr/>
        </p:nvPicPr>
        <p:blipFill>
          <a:blip r:embed="rId4" cstate="print"/>
          <a:stretch>
            <a:fillRect/>
          </a:stretch>
        </p:blipFill>
        <p:spPr>
          <a:xfrm>
            <a:off x="6940540" y="1962604"/>
            <a:ext cx="4131871" cy="977888"/>
          </a:xfrm>
          <a:prstGeom prst="rect">
            <a:avLst/>
          </a:prstGeom>
        </p:spPr>
      </p:pic>
      <p:pic>
        <p:nvPicPr>
          <p:cNvPr id="5" name="object 5"/>
          <p:cNvPicPr/>
          <p:nvPr/>
        </p:nvPicPr>
        <p:blipFill>
          <a:blip r:embed="rId5" cstate="print"/>
          <a:stretch>
            <a:fillRect/>
          </a:stretch>
        </p:blipFill>
        <p:spPr>
          <a:xfrm>
            <a:off x="6940540" y="3448602"/>
            <a:ext cx="4131871" cy="1024269"/>
          </a:xfrm>
          <a:prstGeom prst="rect">
            <a:avLst/>
          </a:prstGeom>
        </p:spPr>
      </p:pic>
      <p:sp>
        <p:nvSpPr>
          <p:cNvPr id="7" name="object 7"/>
          <p:cNvSpPr txBox="1"/>
          <p:nvPr/>
        </p:nvSpPr>
        <p:spPr>
          <a:xfrm>
            <a:off x="6096000" y="4983367"/>
            <a:ext cx="5294483" cy="1407802"/>
          </a:xfrm>
          <a:prstGeom prst="rect">
            <a:avLst/>
          </a:prstGeom>
        </p:spPr>
        <p:txBody>
          <a:bodyPr vert="horz" wrap="square" lIns="0" tIns="26841" rIns="0" bIns="0" rtlCol="0">
            <a:spAutoFit/>
          </a:bodyPr>
          <a:lstStyle/>
          <a:p>
            <a:pPr marL="493881" marR="866977">
              <a:lnSpc>
                <a:spcPct val="118000"/>
              </a:lnSpc>
              <a:spcBef>
                <a:spcPts val="211"/>
              </a:spcBef>
            </a:pPr>
            <a:r>
              <a:rPr sz="2325" spc="-180" dirty="0">
                <a:solidFill>
                  <a:srgbClr val="22373A"/>
                </a:solidFill>
                <a:latin typeface="Arial MT"/>
                <a:cs typeface="Arial MT"/>
              </a:rPr>
              <a:t>Sample</a:t>
            </a:r>
            <a:r>
              <a:rPr sz="2325" spc="-116" dirty="0">
                <a:solidFill>
                  <a:srgbClr val="22373A"/>
                </a:solidFill>
                <a:latin typeface="Arial MT"/>
                <a:cs typeface="Arial MT"/>
              </a:rPr>
              <a:t> </a:t>
            </a:r>
            <a:r>
              <a:rPr sz="2325" spc="-53" dirty="0">
                <a:solidFill>
                  <a:srgbClr val="22373A"/>
                </a:solidFill>
                <a:latin typeface="Arial MT"/>
                <a:cs typeface="Arial MT"/>
              </a:rPr>
              <a:t>illustration</a:t>
            </a:r>
            <a:r>
              <a:rPr sz="2325" spc="-116" dirty="0">
                <a:solidFill>
                  <a:srgbClr val="22373A"/>
                </a:solidFill>
                <a:latin typeface="Arial MT"/>
                <a:cs typeface="Arial MT"/>
              </a:rPr>
              <a:t> </a:t>
            </a:r>
            <a:r>
              <a:rPr sz="2325" spc="-42" dirty="0">
                <a:solidFill>
                  <a:srgbClr val="22373A"/>
                </a:solidFill>
                <a:latin typeface="Arial MT"/>
                <a:cs typeface="Arial MT"/>
              </a:rPr>
              <a:t>o</a:t>
            </a:r>
            <a:r>
              <a:rPr sz="2325" spc="42" dirty="0">
                <a:solidFill>
                  <a:srgbClr val="22373A"/>
                </a:solidFill>
                <a:latin typeface="Arial MT"/>
                <a:cs typeface="Arial MT"/>
              </a:rPr>
              <a:t>f</a:t>
            </a:r>
            <a:r>
              <a:rPr sz="2325" spc="-116" dirty="0">
                <a:solidFill>
                  <a:srgbClr val="22373A"/>
                </a:solidFill>
                <a:latin typeface="Arial MT"/>
                <a:cs typeface="Arial MT"/>
              </a:rPr>
              <a:t> hierarchical  processing</a:t>
            </a:r>
            <a:r>
              <a:rPr sz="2536" spc="-173" baseline="27777" dirty="0">
                <a:solidFill>
                  <a:srgbClr val="22373A"/>
                </a:solidFill>
                <a:latin typeface="Cambria"/>
                <a:cs typeface="Cambria"/>
              </a:rPr>
              <a:t>∗</a:t>
            </a:r>
            <a:endParaRPr sz="2536" baseline="27777" dirty="0">
              <a:latin typeface="Cambria"/>
              <a:cs typeface="Cambria"/>
            </a:endParaRPr>
          </a:p>
          <a:p>
            <a:pPr marL="107366">
              <a:spcBef>
                <a:spcPts val="1944"/>
              </a:spcBef>
            </a:pPr>
            <a:endParaRPr sz="1902" dirty="0">
              <a:latin typeface="Arial MT"/>
              <a:cs typeface="Arial MT"/>
            </a:endParaRPr>
          </a:p>
        </p:txBody>
      </p:sp>
      <p:sp>
        <p:nvSpPr>
          <p:cNvPr id="8" name="object 8"/>
          <p:cNvSpPr txBox="1">
            <a:spLocks noGrp="1"/>
          </p:cNvSpPr>
          <p:nvPr>
            <p:ph type="sldNum" sz="quarter" idx="7"/>
          </p:nvPr>
        </p:nvSpPr>
        <p:spPr>
          <a:xfrm>
            <a:off x="5506326" y="2992321"/>
            <a:ext cx="184785" cy="142239"/>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22373A"/>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5"/>
              </a:spcBef>
            </a:pPr>
            <a:fld id="{81D60167-4931-47E6-BA6A-407CBD079E47}" type="slidenum">
              <a:rPr lang="en-IN" spc="-20" smtClean="0"/>
              <a:pPr marL="38100">
                <a:spcBef>
                  <a:spcPts val="15"/>
                </a:spcBef>
              </a:pPr>
              <a:t>25</a:t>
            </a:fld>
            <a:endParaRPr spc="-42" dirty="0"/>
          </a:p>
        </p:txBody>
      </p:sp>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15962"/>
          </a:xfrm>
        </p:spPr>
        <p:txBody>
          <a:bodyPr>
            <a:normAutofit/>
          </a:bodyPr>
          <a:lstStyle/>
          <a:p>
            <a:r>
              <a:rPr lang="en-US" dirty="0">
                <a:latin typeface="Times New Roman" pitchFamily="18" charset="0"/>
                <a:cs typeface="Times New Roman" pitchFamily="18" charset="0"/>
              </a:rPr>
              <a:t>Neurons</a:t>
            </a:r>
            <a:endParaRPr lang="en-US" dirty="0"/>
          </a:p>
        </p:txBody>
      </p:sp>
      <p:sp>
        <p:nvSpPr>
          <p:cNvPr id="3" name="Content Placeholder 2"/>
          <p:cNvSpPr>
            <a:spLocks noGrp="1"/>
          </p:cNvSpPr>
          <p:nvPr>
            <p:ph idx="1"/>
          </p:nvPr>
        </p:nvSpPr>
        <p:spPr>
          <a:xfrm>
            <a:off x="609600" y="1066801"/>
            <a:ext cx="10972800" cy="5059363"/>
          </a:xfrm>
        </p:spPr>
        <p:txBody>
          <a:bodyPr>
            <a:normAutofit/>
          </a:bodyPr>
          <a:lstStyle/>
          <a:p>
            <a:r>
              <a:rPr lang="en-US" sz="2400" dirty="0">
                <a:latin typeface="Times New Roman" pitchFamily="18" charset="0"/>
                <a:cs typeface="Times New Roman" pitchFamily="18" charset="0"/>
              </a:rPr>
              <a:t>ANN’s are built upon simple signal processing elements (Neuron) that are connected together into a large mesh.</a:t>
            </a:r>
          </a:p>
          <a:p>
            <a:endParaRPr lang="en-US" sz="2400" dirty="0">
              <a:latin typeface="Times New Roman" pitchFamily="18" charset="0"/>
              <a:cs typeface="Times New Roman" pitchFamily="18" charset="0"/>
            </a:endParaRPr>
          </a:p>
          <a:p>
            <a:pPr>
              <a:buNone/>
            </a:pPr>
            <a:r>
              <a:rPr lang="en-US" sz="2400" b="1" dirty="0"/>
              <a:t>What can neural networks do?</a:t>
            </a:r>
          </a:p>
          <a:p>
            <a:r>
              <a:rPr lang="en-US" sz="2400" dirty="0"/>
              <a:t>Neural networks can -</a:t>
            </a:r>
          </a:p>
          <a:p>
            <a:r>
              <a:rPr lang="en-US" sz="2400" dirty="0"/>
              <a:t>identify faces,</a:t>
            </a:r>
          </a:p>
          <a:p>
            <a:r>
              <a:rPr lang="en-US" sz="2400" dirty="0"/>
              <a:t>recognize speech,</a:t>
            </a:r>
          </a:p>
          <a:p>
            <a:r>
              <a:rPr lang="en-US" sz="2400" dirty="0"/>
              <a:t>read your handwriting (mine perhaps not),</a:t>
            </a:r>
          </a:p>
          <a:p>
            <a:r>
              <a:rPr lang="en-US" sz="2400" dirty="0"/>
              <a:t>translate texts,</a:t>
            </a:r>
          </a:p>
          <a:p>
            <a:r>
              <a:rPr lang="en-US" sz="2400" dirty="0"/>
              <a:t>play games (typically board games or card games)</a:t>
            </a:r>
          </a:p>
          <a:p>
            <a:r>
              <a:rPr lang="en-US" sz="2400" dirty="0"/>
              <a:t>control autonomous vehicles and robots</a:t>
            </a:r>
          </a:p>
          <a:p>
            <a:endParaRPr lang="en-US" sz="2400" dirty="0">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868362"/>
          </a:xfrm>
        </p:spPr>
        <p:txBody>
          <a:bodyPr/>
          <a:lstStyle/>
          <a:p>
            <a:r>
              <a:rPr lang="en-US" dirty="0"/>
              <a:t>Artificial Neurons</a:t>
            </a:r>
          </a:p>
        </p:txBody>
      </p:sp>
      <p:pic>
        <p:nvPicPr>
          <p:cNvPr id="1026" name="Picture 2" descr="C:\Users\sweadmin\Desktop\Capture.PNG"/>
          <p:cNvPicPr>
            <a:picLocks noChangeAspect="1" noChangeArrowheads="1"/>
          </p:cNvPicPr>
          <p:nvPr/>
        </p:nvPicPr>
        <p:blipFill>
          <a:blip r:embed="rId2"/>
          <a:srcRect/>
          <a:stretch>
            <a:fillRect/>
          </a:stretch>
        </p:blipFill>
        <p:spPr bwMode="auto">
          <a:xfrm>
            <a:off x="1117601" y="1600200"/>
            <a:ext cx="9730316" cy="401955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63562"/>
          </a:xfrm>
        </p:spPr>
        <p:txBody>
          <a:bodyPr>
            <a:normAutofit fontScale="90000"/>
          </a:bodyPr>
          <a:lstStyle/>
          <a:p>
            <a:br>
              <a:rPr lang="en-US" b="1" dirty="0"/>
            </a:br>
            <a:r>
              <a:rPr lang="en-US" b="1" dirty="0"/>
              <a:t>Inside an artificial neuron</a:t>
            </a:r>
            <a:br>
              <a:rPr lang="en-US" b="1" dirty="0"/>
            </a:br>
            <a:endParaRPr lang="en-US" dirty="0"/>
          </a:p>
        </p:txBody>
      </p:sp>
      <p:sp>
        <p:nvSpPr>
          <p:cNvPr id="3" name="Content Placeholder 2"/>
          <p:cNvSpPr>
            <a:spLocks noGrp="1"/>
          </p:cNvSpPr>
          <p:nvPr>
            <p:ph idx="1"/>
          </p:nvPr>
        </p:nvSpPr>
        <p:spPr>
          <a:xfrm>
            <a:off x="609600" y="914400"/>
            <a:ext cx="10972800" cy="5410200"/>
          </a:xfrm>
        </p:spPr>
        <p:txBody>
          <a:bodyPr>
            <a:normAutofit/>
          </a:bodyPr>
          <a:lstStyle/>
          <a:p>
            <a:r>
              <a:rPr lang="en-US" sz="2400" dirty="0"/>
              <a:t>You might be surprised to see how simple the calculations inside a neuron actually are. We can identify three processing steps:</a:t>
            </a:r>
          </a:p>
        </p:txBody>
      </p:sp>
      <p:pic>
        <p:nvPicPr>
          <p:cNvPr id="15362" name="Picture 2" descr="C:\Users\sweadmin\Desktop\Capture.PNG"/>
          <p:cNvPicPr>
            <a:picLocks noChangeAspect="1" noChangeArrowheads="1"/>
          </p:cNvPicPr>
          <p:nvPr/>
        </p:nvPicPr>
        <p:blipFill>
          <a:blip r:embed="rId2"/>
          <a:srcRect/>
          <a:stretch>
            <a:fillRect/>
          </a:stretch>
        </p:blipFill>
        <p:spPr bwMode="auto">
          <a:xfrm>
            <a:off x="2032001" y="2438400"/>
            <a:ext cx="8015817" cy="379095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04800"/>
            <a:ext cx="10972800" cy="6248400"/>
          </a:xfrm>
        </p:spPr>
        <p:txBody>
          <a:bodyPr>
            <a:noAutofit/>
          </a:bodyPr>
          <a:lstStyle/>
          <a:p>
            <a:pPr algn="just">
              <a:buNone/>
            </a:pPr>
            <a:r>
              <a:rPr lang="en-US" sz="2000" b="1" dirty="0">
                <a:latin typeface="Times New Roman" pitchFamily="18" charset="0"/>
                <a:cs typeface="Times New Roman" pitchFamily="18" charset="0"/>
              </a:rPr>
              <a:t>1.Each input gets scaled up or down</a:t>
            </a:r>
          </a:p>
          <a:p>
            <a:pPr algn="just"/>
            <a:r>
              <a:rPr lang="en-US" sz="2000" dirty="0">
                <a:latin typeface="Times New Roman" pitchFamily="18" charset="0"/>
                <a:cs typeface="Times New Roman" pitchFamily="18" charset="0"/>
              </a:rPr>
              <a:t>When a signal comes in, it gets multiplied by a </a:t>
            </a:r>
            <a:r>
              <a:rPr lang="en-US" sz="2000" i="1" dirty="0">
                <a:latin typeface="Times New Roman" pitchFamily="18" charset="0"/>
                <a:cs typeface="Times New Roman" pitchFamily="18" charset="0"/>
              </a:rPr>
              <a:t>weight</a:t>
            </a:r>
            <a:r>
              <a:rPr lang="en-US" sz="2000" dirty="0">
                <a:latin typeface="Times New Roman" pitchFamily="18" charset="0"/>
                <a:cs typeface="Times New Roman" pitchFamily="18" charset="0"/>
              </a:rPr>
              <a:t> value that is assigned to this particular input. That is, if a neuron has three inputs, then it has three weights that can be adjusted individually. During the learning phase, the neural network can adjust the weights based on the error of the last test result.</a:t>
            </a:r>
          </a:p>
          <a:p>
            <a:pPr algn="just">
              <a:buNone/>
            </a:pPr>
            <a:r>
              <a:rPr lang="en-US" sz="2000" b="1" dirty="0">
                <a:latin typeface="Times New Roman" pitchFamily="18" charset="0"/>
                <a:cs typeface="Times New Roman" pitchFamily="18" charset="0"/>
              </a:rPr>
              <a:t>2. All signals are summed up</a:t>
            </a:r>
          </a:p>
          <a:p>
            <a:pPr algn="just"/>
            <a:r>
              <a:rPr lang="en-US" sz="2000" dirty="0">
                <a:latin typeface="Times New Roman" pitchFamily="18" charset="0"/>
                <a:cs typeface="Times New Roman" pitchFamily="18" charset="0"/>
              </a:rPr>
              <a:t>In the next step, the modified input signals are summed up to a single value. In this step, an offset is also added to the sum. This offset is called </a:t>
            </a:r>
            <a:r>
              <a:rPr lang="en-US" sz="2000" i="1" dirty="0">
                <a:latin typeface="Times New Roman" pitchFamily="18" charset="0"/>
                <a:cs typeface="Times New Roman" pitchFamily="18" charset="0"/>
              </a:rPr>
              <a:t>bias</a:t>
            </a:r>
            <a:r>
              <a:rPr lang="en-US" sz="2000" dirty="0">
                <a:latin typeface="Times New Roman" pitchFamily="18" charset="0"/>
                <a:cs typeface="Times New Roman" pitchFamily="18" charset="0"/>
              </a:rPr>
              <a:t>. The neural network also adjusts the bias during the learning phase.</a:t>
            </a:r>
          </a:p>
          <a:p>
            <a:pPr algn="just"/>
            <a:r>
              <a:rPr lang="en-US" sz="2000" dirty="0">
                <a:latin typeface="Times New Roman" pitchFamily="18" charset="0"/>
                <a:cs typeface="Times New Roman" pitchFamily="18" charset="0"/>
              </a:rPr>
              <a:t>This is where the magic happens! At the start, all the neurons have random weights and random biases. After each learning iteration, weights and biases are gradually shifted so that the next result is a bit closer to the desired output. This way, the neural network gradually moves towards a state where the desired patterns are “learned”.</a:t>
            </a:r>
          </a:p>
          <a:p>
            <a:pPr algn="just">
              <a:buNone/>
            </a:pPr>
            <a:r>
              <a:rPr lang="en-US" sz="2000" b="1" dirty="0">
                <a:latin typeface="Times New Roman" pitchFamily="18" charset="0"/>
                <a:cs typeface="Times New Roman" pitchFamily="18" charset="0"/>
              </a:rPr>
              <a:t>3. Activation</a:t>
            </a:r>
          </a:p>
          <a:p>
            <a:pPr algn="just"/>
            <a:r>
              <a:rPr lang="en-US" sz="2000" dirty="0">
                <a:latin typeface="Times New Roman" pitchFamily="18" charset="0"/>
                <a:cs typeface="Times New Roman" pitchFamily="18" charset="0"/>
              </a:rPr>
              <a:t>Finally, the result of the neuron’s calculation is turned into an output signal. This is done by feeding the result to an activation function (also called transfer function).</a:t>
            </a:r>
          </a:p>
          <a:p>
            <a:pPr algn="just"/>
            <a:endParaRPr lang="en-US" sz="2000" dirty="0">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319603" y="370616"/>
            <a:ext cx="7944318" cy="5841410"/>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33401"/>
            <a:ext cx="10972800" cy="5592763"/>
          </a:xfrm>
        </p:spPr>
        <p:txBody>
          <a:bodyPr>
            <a:normAutofit/>
          </a:bodyPr>
          <a:lstStyle/>
          <a:p>
            <a:pPr>
              <a:buNone/>
            </a:pPr>
            <a:r>
              <a:rPr lang="en-US" sz="2000" dirty="0"/>
              <a:t>Activation Functions</a:t>
            </a:r>
          </a:p>
          <a:p>
            <a:r>
              <a:rPr lang="en-US" sz="2000" dirty="0"/>
              <a:t>The activation function is used as a decision making body at the output of a neuron. The neuron learns Linear or Non-linear decision boundaries based on the activation function. It also has a normalizing effect on the neuron output which prevents the output of neurons after several layers to become very large, due to the cascading effect. There are three most widely used activation functions</a:t>
            </a:r>
          </a:p>
          <a:p>
            <a:r>
              <a:rPr lang="en-US" sz="2000" b="1" dirty="0"/>
              <a:t>Sigmoid</a:t>
            </a:r>
            <a:br>
              <a:rPr lang="en-US" sz="2000" dirty="0"/>
            </a:br>
            <a:r>
              <a:rPr lang="en-US" sz="2000" dirty="0"/>
              <a:t>It maps the input ( x axis ) to values between 0 and 1.</a:t>
            </a:r>
          </a:p>
          <a:p>
            <a:r>
              <a:rPr lang="en-US" sz="2000" b="1" dirty="0" err="1"/>
              <a:t>Tanh</a:t>
            </a:r>
            <a:br>
              <a:rPr lang="en-US" sz="2000" dirty="0"/>
            </a:br>
            <a:r>
              <a:rPr lang="en-US" sz="2000" dirty="0"/>
              <a:t>It is similar to the sigmoid function </a:t>
            </a:r>
            <a:r>
              <a:rPr lang="en-US" sz="2000" dirty="0" err="1"/>
              <a:t>butmaps</a:t>
            </a:r>
            <a:r>
              <a:rPr lang="en-US" sz="2000" dirty="0"/>
              <a:t> the input to values between -1 and 1.</a:t>
            </a:r>
          </a:p>
          <a:p>
            <a:r>
              <a:rPr lang="en-US" sz="2000" b="1" dirty="0"/>
              <a:t>Rectified Linear Unit (</a:t>
            </a:r>
            <a:r>
              <a:rPr lang="en-US" sz="2000" b="1" dirty="0" err="1"/>
              <a:t>ReLU</a:t>
            </a:r>
            <a:r>
              <a:rPr lang="en-US" sz="2000" b="1" dirty="0"/>
              <a:t>)</a:t>
            </a:r>
            <a:br>
              <a:rPr lang="en-US" sz="2000" dirty="0"/>
            </a:br>
            <a:r>
              <a:rPr lang="en-US" sz="2000" dirty="0"/>
              <a:t>It allows only positive values to pass through it. The negative values are mapped to zero.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838201"/>
            <a:ext cx="10972800" cy="5287963"/>
          </a:xfrm>
        </p:spPr>
        <p:txBody>
          <a:bodyPr>
            <a:normAutofit/>
          </a:bodyPr>
          <a:lstStyle/>
          <a:p>
            <a:pPr algn="just">
              <a:buNone/>
            </a:pPr>
            <a:r>
              <a:rPr lang="en-US" sz="2000" dirty="0">
                <a:latin typeface="Times New Roman" pitchFamily="18" charset="0"/>
                <a:cs typeface="Times New Roman" pitchFamily="18" charset="0"/>
              </a:rPr>
              <a:t>Input Layer</a:t>
            </a:r>
          </a:p>
          <a:p>
            <a:pPr algn="just"/>
            <a:r>
              <a:rPr lang="en-US" sz="2000" dirty="0">
                <a:latin typeface="Times New Roman" pitchFamily="18" charset="0"/>
                <a:cs typeface="Times New Roman" pitchFamily="18" charset="0"/>
              </a:rPr>
              <a:t>This is the first layer of a neural network. It is used to provide the input data or features to the network.</a:t>
            </a:r>
          </a:p>
          <a:p>
            <a:pPr algn="just">
              <a:buNone/>
            </a:pPr>
            <a:r>
              <a:rPr lang="en-US" sz="2000" dirty="0">
                <a:latin typeface="Times New Roman" pitchFamily="18" charset="0"/>
                <a:cs typeface="Times New Roman" pitchFamily="18" charset="0"/>
              </a:rPr>
              <a:t>Output Layer</a:t>
            </a:r>
          </a:p>
          <a:p>
            <a:pPr algn="just"/>
            <a:r>
              <a:rPr lang="en-US" sz="2000" dirty="0">
                <a:latin typeface="Times New Roman" pitchFamily="18" charset="0"/>
                <a:cs typeface="Times New Roman" pitchFamily="18" charset="0"/>
              </a:rPr>
              <a:t>This is the layer which gives out the predictions. The activation function to be used in this layer is different for different problems. For a binary classification problem, we want the output to be either 0 or 1. Thus, a sigmoid activation function is used. For a Multiclass classification problem, a </a:t>
            </a:r>
            <a:r>
              <a:rPr lang="en-US" sz="2000" b="1" dirty="0" err="1">
                <a:latin typeface="Times New Roman" pitchFamily="18" charset="0"/>
                <a:cs typeface="Times New Roman" pitchFamily="18" charset="0"/>
              </a:rPr>
              <a:t>Softmax</a:t>
            </a:r>
            <a:r>
              <a:rPr lang="en-US" sz="2000" dirty="0">
                <a:latin typeface="Times New Roman" pitchFamily="18" charset="0"/>
                <a:cs typeface="Times New Roman" pitchFamily="18" charset="0"/>
              </a:rPr>
              <a:t> ( think of it as a generalization of sigmoid to multiple classes ) is used. For a regression problem, where the output is not a predefined category, we can simply use a linear unit.</a:t>
            </a:r>
          </a:p>
          <a:p>
            <a:pPr algn="just"/>
            <a:endParaRPr lang="en-US" sz="2000" dirty="0">
              <a:latin typeface="Times New Roman" pitchFamily="18" charset="0"/>
              <a:cs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62123-2F5B-41E5-B39E-7C48FBE38F42}"/>
              </a:ext>
            </a:extLst>
          </p:cNvPr>
          <p:cNvSpPr>
            <a:spLocks noGrp="1"/>
          </p:cNvSpPr>
          <p:nvPr>
            <p:ph type="title"/>
          </p:nvPr>
        </p:nvSpPr>
        <p:spPr>
          <a:xfrm>
            <a:off x="304800" y="381001"/>
            <a:ext cx="11785600" cy="1219200"/>
          </a:xfrm>
        </p:spPr>
        <p:txBody>
          <a:bodyPr>
            <a:normAutofit/>
          </a:bodyPr>
          <a:lstStyle/>
          <a:p>
            <a:r>
              <a:rPr lang="en-US" dirty="0"/>
              <a:t>Commonly used Terminologies in  Neural networks</a:t>
            </a:r>
            <a:endParaRPr lang="ta-IN" dirty="0"/>
          </a:p>
        </p:txBody>
      </p:sp>
      <p:graphicFrame>
        <p:nvGraphicFramePr>
          <p:cNvPr id="6" name="Content Placeholder 5">
            <a:extLst>
              <a:ext uri="{FF2B5EF4-FFF2-40B4-BE49-F238E27FC236}">
                <a16:creationId xmlns:a16="http://schemas.microsoft.com/office/drawing/2014/main" id="{3A7A7113-C30C-47FA-9794-D6E7E7002973}"/>
              </a:ext>
            </a:extLst>
          </p:cNvPr>
          <p:cNvGraphicFramePr>
            <a:graphicFrameLocks noGrp="1"/>
          </p:cNvGraphicFramePr>
          <p:nvPr>
            <p:ph idx="1"/>
          </p:nvPr>
        </p:nvGraphicFramePr>
        <p:xfrm>
          <a:off x="609600" y="2660451"/>
          <a:ext cx="10668000" cy="2418280"/>
        </p:xfrm>
        <a:graphic>
          <a:graphicData uri="http://schemas.openxmlformats.org/drawingml/2006/table">
            <a:tbl>
              <a:tblPr/>
              <a:tblGrid>
                <a:gridCol w="2667000">
                  <a:extLst>
                    <a:ext uri="{9D8B030D-6E8A-4147-A177-3AD203B41FA5}">
                      <a16:colId xmlns:a16="http://schemas.microsoft.com/office/drawing/2014/main" val="892843558"/>
                    </a:ext>
                  </a:extLst>
                </a:gridCol>
                <a:gridCol w="8001000">
                  <a:extLst>
                    <a:ext uri="{9D8B030D-6E8A-4147-A177-3AD203B41FA5}">
                      <a16:colId xmlns:a16="http://schemas.microsoft.com/office/drawing/2014/main" val="3905269798"/>
                    </a:ext>
                  </a:extLst>
                </a:gridCol>
              </a:tblGrid>
              <a:tr h="1209140">
                <a:tc>
                  <a:txBody>
                    <a:bodyPr/>
                    <a:lstStyle/>
                    <a:p>
                      <a:r>
                        <a:rPr lang="en-US" sz="2400" dirty="0"/>
                        <a:t>The input vector</a:t>
                      </a:r>
                    </a:p>
                  </a:txBody>
                  <a:tcPr marT="34290" marB="34290" anchor="ctr">
                    <a:lnL>
                      <a:noFill/>
                    </a:lnL>
                    <a:lnR>
                      <a:noFill/>
                    </a:lnR>
                    <a:lnT>
                      <a:noFill/>
                    </a:lnT>
                    <a:lnB>
                      <a:noFill/>
                    </a:lnB>
                    <a:solidFill>
                      <a:srgbClr val="FFFFFF"/>
                    </a:solidFill>
                  </a:tcPr>
                </a:tc>
                <a:tc>
                  <a:txBody>
                    <a:bodyPr/>
                    <a:lstStyle/>
                    <a:p>
                      <a:r>
                        <a:rPr lang="en-US" sz="2400" dirty="0"/>
                        <a:t>All the input values of each perceptron are collectively called the input vector of that perceptron.</a:t>
                      </a:r>
                    </a:p>
                  </a:txBody>
                  <a:tcPr marT="34290" marB="34290" anchor="ctr">
                    <a:lnL>
                      <a:noFill/>
                    </a:lnL>
                    <a:lnR>
                      <a:noFill/>
                    </a:lnR>
                    <a:lnT>
                      <a:noFill/>
                    </a:lnT>
                    <a:lnB>
                      <a:noFill/>
                    </a:lnB>
                    <a:solidFill>
                      <a:srgbClr val="FFFFFF"/>
                    </a:solidFill>
                  </a:tcPr>
                </a:tc>
                <a:extLst>
                  <a:ext uri="{0D108BD9-81ED-4DB2-BD59-A6C34878D82A}">
                    <a16:rowId xmlns:a16="http://schemas.microsoft.com/office/drawing/2014/main" val="2798965354"/>
                  </a:ext>
                </a:extLst>
              </a:tr>
              <a:tr h="1209140">
                <a:tc>
                  <a:txBody>
                    <a:bodyPr/>
                    <a:lstStyle/>
                    <a:p>
                      <a:r>
                        <a:rPr lang="en-US" sz="2400"/>
                        <a:t>The weight vector</a:t>
                      </a:r>
                    </a:p>
                  </a:txBody>
                  <a:tcPr marT="34290" marB="34290" anchor="ctr">
                    <a:lnL>
                      <a:noFill/>
                    </a:lnL>
                    <a:lnR>
                      <a:noFill/>
                    </a:lnR>
                    <a:lnT>
                      <a:noFill/>
                    </a:lnT>
                    <a:lnB>
                      <a:noFill/>
                    </a:lnB>
                    <a:solidFill>
                      <a:srgbClr val="FFFFFF"/>
                    </a:solidFill>
                  </a:tcPr>
                </a:tc>
                <a:tc>
                  <a:txBody>
                    <a:bodyPr/>
                    <a:lstStyle/>
                    <a:p>
                      <a:r>
                        <a:rPr lang="en-US" sz="2400" dirty="0"/>
                        <a:t>Similarly, all the weight values of each perceptron are collectively called the weight vector of that perceptron.</a:t>
                      </a:r>
                    </a:p>
                  </a:txBody>
                  <a:tcPr marT="34290" marB="34290" anchor="ctr">
                    <a:lnL>
                      <a:noFill/>
                    </a:lnL>
                    <a:lnR>
                      <a:noFill/>
                    </a:lnR>
                    <a:lnT>
                      <a:noFill/>
                    </a:lnT>
                    <a:lnB>
                      <a:noFill/>
                    </a:lnB>
                    <a:solidFill>
                      <a:srgbClr val="FFFFFF"/>
                    </a:solidFill>
                  </a:tcPr>
                </a:tc>
                <a:extLst>
                  <a:ext uri="{0D108BD9-81ED-4DB2-BD59-A6C34878D82A}">
                    <a16:rowId xmlns:a16="http://schemas.microsoft.com/office/drawing/2014/main" val="1420877209"/>
                  </a:ext>
                </a:extLst>
              </a:tr>
            </a:tbl>
          </a:graphicData>
        </a:graphic>
      </p:graphicFrame>
      <p:sp>
        <p:nvSpPr>
          <p:cNvPr id="4" name="Footer Placeholder 3">
            <a:extLst>
              <a:ext uri="{FF2B5EF4-FFF2-40B4-BE49-F238E27FC236}">
                <a16:creationId xmlns:a16="http://schemas.microsoft.com/office/drawing/2014/main" id="{D5FF80BB-A9EB-49F8-A137-AB9FE34D7CB1}"/>
              </a:ext>
            </a:extLst>
          </p:cNvPr>
          <p:cNvSpPr>
            <a:spLocks noGrp="1"/>
          </p:cNvSpPr>
          <p:nvPr>
            <p:ph type="ftr" sz="quarter" idx="4294967295"/>
          </p:nvPr>
        </p:nvSpPr>
        <p:spPr>
          <a:xfrm rot="16200000">
            <a:off x="13876021" y="3985684"/>
            <a:ext cx="3581400" cy="486833"/>
          </a:xfrm>
          <a:prstGeom prst="rect">
            <a:avLst/>
          </a:prstGeom>
        </p:spPr>
        <p:txBody>
          <a:bodyPr vert="horz" lIns="91440" tIns="45720" rIns="91440" bIns="45720" rtlCol="0" anchor="ctr"/>
          <a:lstStyle>
            <a:defPPr>
              <a:defRPr lang="en-US"/>
            </a:defPPr>
            <a:lvl1pPr marL="0" algn="l" defTabSz="457200" rtl="0" eaLnBrk="1" latinLnBrk="0" hangingPunct="1">
              <a:defRPr sz="1100" kern="1200">
                <a:solidFill>
                  <a:schemeClr val="tx2">
                    <a:lumMod val="40000"/>
                    <a:lumOff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Mathematical modeling  -  Artificial Neurons</a:t>
            </a:r>
            <a:endParaRPr lang="ta-IN"/>
          </a:p>
        </p:txBody>
      </p:sp>
      <p:sp>
        <p:nvSpPr>
          <p:cNvPr id="5" name="Slide Number Placeholder 4">
            <a:extLst>
              <a:ext uri="{FF2B5EF4-FFF2-40B4-BE49-F238E27FC236}">
                <a16:creationId xmlns:a16="http://schemas.microsoft.com/office/drawing/2014/main" id="{0CC7CE33-A2A6-4286-9365-82F450C1B67D}"/>
              </a:ext>
            </a:extLst>
          </p:cNvPr>
          <p:cNvSpPr>
            <a:spLocks noGrp="1"/>
          </p:cNvSpPr>
          <p:nvPr>
            <p:ph type="sldNum" sz="quarter" idx="4294967295"/>
          </p:nvPr>
        </p:nvSpPr>
        <p:spPr>
          <a:xfrm>
            <a:off x="15057120" y="6172201"/>
            <a:ext cx="1219200" cy="593725"/>
          </a:xfrm>
          <a:prstGeom prst="rect">
            <a:avLst/>
          </a:prstGeom>
        </p:spPr>
        <p:txBody>
          <a:bodyPr vert="horz" lIns="45720" tIns="45720" rIns="45720" bIns="45720" rtlCol="0" anchor="ctr">
            <a:normAutofit fontScale="92500" lnSpcReduction="10000"/>
          </a:bodyPr>
          <a:lstStyle>
            <a:defPPr>
              <a:defRPr lang="en-US"/>
            </a:defPPr>
            <a:lvl1pPr marL="0" algn="ctr" defTabSz="457200" rtl="0" eaLnBrk="1" latinLnBrk="0" hangingPunct="1">
              <a:defRPr sz="3600" kern="1200">
                <a:solidFill>
                  <a:schemeClr val="tx2">
                    <a:lumMod val="60000"/>
                    <a:lumOff val="40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7E134F-EA99-4655-89CB-1AED3B7E17D9}" type="slidenum">
              <a:rPr lang="ta-IN" smtClean="0"/>
              <a:pPr/>
              <a:t>32</a:t>
            </a:fld>
            <a:endParaRPr lang="ta-IN"/>
          </a:p>
        </p:txBody>
      </p:sp>
    </p:spTree>
    <p:extLst>
      <p:ext uri="{BB962C8B-B14F-4D97-AF65-F5344CB8AC3E}">
        <p14:creationId xmlns:p14="http://schemas.microsoft.com/office/powerpoint/2010/main" val="3796921449"/>
      </p:ext>
    </p:extLst>
  </p:cSld>
  <p:clrMapOvr>
    <a:masterClrMapping/>
  </p:clrMapOvr>
  <mc:AlternateContent xmlns:mc="http://schemas.openxmlformats.org/markup-compatibility/2006" xmlns:p14="http://schemas.microsoft.com/office/powerpoint/2010/main">
    <mc:Choice Requires="p14">
      <p:transition spd="slow" p14:dur="800" advTm="27869">
        <p14:flythrough/>
      </p:transition>
    </mc:Choice>
    <mc:Fallback xmlns="">
      <p:transition spd="slow" advTm="27869">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86251" y="3409475"/>
            <a:ext cx="1521912" cy="1521912"/>
            <a:chOff x="607176" y="585650"/>
            <a:chExt cx="720090" cy="720090"/>
          </a:xfrm>
        </p:grpSpPr>
        <p:sp>
          <p:nvSpPr>
            <p:cNvPr id="3" name="object 3"/>
            <p:cNvSpPr/>
            <p:nvPr/>
          </p:nvSpPr>
          <p:spPr>
            <a:xfrm>
              <a:off x="607176" y="585650"/>
              <a:ext cx="720090" cy="360045"/>
            </a:xfrm>
            <a:custGeom>
              <a:avLst/>
              <a:gdLst/>
              <a:ahLst/>
              <a:cxnLst/>
              <a:rect l="l" t="t" r="r" b="b"/>
              <a:pathLst>
                <a:path w="720090" h="360044">
                  <a:moveTo>
                    <a:pt x="360004" y="0"/>
                  </a:moveTo>
                  <a:lnTo>
                    <a:pt x="311153" y="3286"/>
                  </a:lnTo>
                  <a:lnTo>
                    <a:pt x="264300" y="12859"/>
                  </a:lnTo>
                  <a:lnTo>
                    <a:pt x="219873" y="28290"/>
                  </a:lnTo>
                  <a:lnTo>
                    <a:pt x="178302" y="49150"/>
                  </a:lnTo>
                  <a:lnTo>
                    <a:pt x="140015" y="75010"/>
                  </a:lnTo>
                  <a:lnTo>
                    <a:pt x="105441" y="105441"/>
                  </a:lnTo>
                  <a:lnTo>
                    <a:pt x="75010" y="140015"/>
                  </a:lnTo>
                  <a:lnTo>
                    <a:pt x="49150" y="178302"/>
                  </a:lnTo>
                  <a:lnTo>
                    <a:pt x="28290" y="219873"/>
                  </a:lnTo>
                  <a:lnTo>
                    <a:pt x="12859" y="264300"/>
                  </a:lnTo>
                  <a:lnTo>
                    <a:pt x="3286" y="311153"/>
                  </a:lnTo>
                  <a:lnTo>
                    <a:pt x="0" y="360004"/>
                  </a:lnTo>
                  <a:lnTo>
                    <a:pt x="720008" y="360004"/>
                  </a:lnTo>
                  <a:lnTo>
                    <a:pt x="716722" y="311153"/>
                  </a:lnTo>
                  <a:lnTo>
                    <a:pt x="707149" y="264300"/>
                  </a:lnTo>
                  <a:lnTo>
                    <a:pt x="691718" y="219873"/>
                  </a:lnTo>
                  <a:lnTo>
                    <a:pt x="670858" y="178302"/>
                  </a:lnTo>
                  <a:lnTo>
                    <a:pt x="644998" y="140015"/>
                  </a:lnTo>
                  <a:lnTo>
                    <a:pt x="614566" y="105441"/>
                  </a:lnTo>
                  <a:lnTo>
                    <a:pt x="579993" y="75010"/>
                  </a:lnTo>
                  <a:lnTo>
                    <a:pt x="541706" y="49150"/>
                  </a:lnTo>
                  <a:lnTo>
                    <a:pt x="500135" y="28290"/>
                  </a:lnTo>
                  <a:lnTo>
                    <a:pt x="455708" y="12859"/>
                  </a:lnTo>
                  <a:lnTo>
                    <a:pt x="408855" y="3286"/>
                  </a:lnTo>
                  <a:lnTo>
                    <a:pt x="360004" y="0"/>
                  </a:lnTo>
                  <a:close/>
                </a:path>
              </a:pathLst>
            </a:custGeom>
            <a:solidFill>
              <a:srgbClr val="7F7F7F"/>
            </a:solidFill>
          </p:spPr>
          <p:txBody>
            <a:bodyPr wrap="square" lIns="0" tIns="0" rIns="0" bIns="0" rtlCol="0"/>
            <a:lstStyle/>
            <a:p>
              <a:endParaRPr sz="3804"/>
            </a:p>
          </p:txBody>
        </p:sp>
        <p:sp>
          <p:nvSpPr>
            <p:cNvPr id="4" name="object 4"/>
            <p:cNvSpPr/>
            <p:nvPr/>
          </p:nvSpPr>
          <p:spPr>
            <a:xfrm>
              <a:off x="607176" y="945654"/>
              <a:ext cx="720090" cy="360045"/>
            </a:xfrm>
            <a:custGeom>
              <a:avLst/>
              <a:gdLst/>
              <a:ahLst/>
              <a:cxnLst/>
              <a:rect l="l" t="t" r="r" b="b"/>
              <a:pathLst>
                <a:path w="720090" h="360044">
                  <a:moveTo>
                    <a:pt x="720008" y="0"/>
                  </a:moveTo>
                  <a:lnTo>
                    <a:pt x="0" y="0"/>
                  </a:lnTo>
                  <a:lnTo>
                    <a:pt x="3286" y="48850"/>
                  </a:lnTo>
                  <a:lnTo>
                    <a:pt x="12859" y="95704"/>
                  </a:lnTo>
                  <a:lnTo>
                    <a:pt x="28290" y="140130"/>
                  </a:lnTo>
                  <a:lnTo>
                    <a:pt x="49150" y="181702"/>
                  </a:lnTo>
                  <a:lnTo>
                    <a:pt x="75010" y="219988"/>
                  </a:lnTo>
                  <a:lnTo>
                    <a:pt x="105441" y="254562"/>
                  </a:lnTo>
                  <a:lnTo>
                    <a:pt x="140015" y="284993"/>
                  </a:lnTo>
                  <a:lnTo>
                    <a:pt x="178302" y="310853"/>
                  </a:lnTo>
                  <a:lnTo>
                    <a:pt x="219873" y="331713"/>
                  </a:lnTo>
                  <a:lnTo>
                    <a:pt x="264300" y="347144"/>
                  </a:lnTo>
                  <a:lnTo>
                    <a:pt x="311153" y="356717"/>
                  </a:lnTo>
                  <a:lnTo>
                    <a:pt x="360004" y="360004"/>
                  </a:lnTo>
                  <a:lnTo>
                    <a:pt x="408855" y="356717"/>
                  </a:lnTo>
                  <a:lnTo>
                    <a:pt x="455708" y="347144"/>
                  </a:lnTo>
                  <a:lnTo>
                    <a:pt x="500135" y="331713"/>
                  </a:lnTo>
                  <a:lnTo>
                    <a:pt x="541706" y="310853"/>
                  </a:lnTo>
                  <a:lnTo>
                    <a:pt x="579993" y="284993"/>
                  </a:lnTo>
                  <a:lnTo>
                    <a:pt x="614566" y="254562"/>
                  </a:lnTo>
                  <a:lnTo>
                    <a:pt x="644998" y="219988"/>
                  </a:lnTo>
                  <a:lnTo>
                    <a:pt x="670858" y="181702"/>
                  </a:lnTo>
                  <a:lnTo>
                    <a:pt x="691718" y="140130"/>
                  </a:lnTo>
                  <a:lnTo>
                    <a:pt x="707149" y="95704"/>
                  </a:lnTo>
                  <a:lnTo>
                    <a:pt x="716722" y="48850"/>
                  </a:lnTo>
                  <a:lnTo>
                    <a:pt x="720008" y="0"/>
                  </a:lnTo>
                  <a:close/>
                </a:path>
              </a:pathLst>
            </a:custGeom>
            <a:solidFill>
              <a:srgbClr val="FFFFFF"/>
            </a:solidFill>
          </p:spPr>
          <p:txBody>
            <a:bodyPr wrap="square" lIns="0" tIns="0" rIns="0" bIns="0" rtlCol="0"/>
            <a:lstStyle/>
            <a:p>
              <a:endParaRPr sz="3804"/>
            </a:p>
          </p:txBody>
        </p:sp>
        <p:sp>
          <p:nvSpPr>
            <p:cNvPr id="5" name="object 5"/>
            <p:cNvSpPr/>
            <p:nvPr/>
          </p:nvSpPr>
          <p:spPr>
            <a:xfrm>
              <a:off x="607176" y="585650"/>
              <a:ext cx="720090" cy="720090"/>
            </a:xfrm>
            <a:custGeom>
              <a:avLst/>
              <a:gdLst/>
              <a:ahLst/>
              <a:cxnLst/>
              <a:rect l="l" t="t" r="r" b="b"/>
              <a:pathLst>
                <a:path w="720090" h="720090">
                  <a:moveTo>
                    <a:pt x="720008" y="360004"/>
                  </a:moveTo>
                  <a:lnTo>
                    <a:pt x="716722" y="311153"/>
                  </a:lnTo>
                  <a:lnTo>
                    <a:pt x="707149" y="264300"/>
                  </a:lnTo>
                  <a:lnTo>
                    <a:pt x="691718" y="219873"/>
                  </a:lnTo>
                  <a:lnTo>
                    <a:pt x="670858" y="178302"/>
                  </a:lnTo>
                  <a:lnTo>
                    <a:pt x="644998" y="140015"/>
                  </a:lnTo>
                  <a:lnTo>
                    <a:pt x="614566" y="105441"/>
                  </a:lnTo>
                  <a:lnTo>
                    <a:pt x="579993" y="75010"/>
                  </a:lnTo>
                  <a:lnTo>
                    <a:pt x="541706" y="49150"/>
                  </a:lnTo>
                  <a:lnTo>
                    <a:pt x="500135" y="28290"/>
                  </a:lnTo>
                  <a:lnTo>
                    <a:pt x="455708" y="12859"/>
                  </a:lnTo>
                  <a:lnTo>
                    <a:pt x="408855" y="3286"/>
                  </a:lnTo>
                  <a:lnTo>
                    <a:pt x="360004" y="0"/>
                  </a:lnTo>
                  <a:lnTo>
                    <a:pt x="311153" y="3286"/>
                  </a:lnTo>
                  <a:lnTo>
                    <a:pt x="264300" y="12859"/>
                  </a:lnTo>
                  <a:lnTo>
                    <a:pt x="219873" y="28290"/>
                  </a:lnTo>
                  <a:lnTo>
                    <a:pt x="178302" y="49150"/>
                  </a:lnTo>
                  <a:lnTo>
                    <a:pt x="140015" y="75010"/>
                  </a:lnTo>
                  <a:lnTo>
                    <a:pt x="105441" y="105441"/>
                  </a:lnTo>
                  <a:lnTo>
                    <a:pt x="75010" y="140015"/>
                  </a:lnTo>
                  <a:lnTo>
                    <a:pt x="49150" y="178302"/>
                  </a:lnTo>
                  <a:lnTo>
                    <a:pt x="28290" y="219873"/>
                  </a:lnTo>
                  <a:lnTo>
                    <a:pt x="12859" y="264300"/>
                  </a:lnTo>
                  <a:lnTo>
                    <a:pt x="3286" y="311153"/>
                  </a:lnTo>
                  <a:lnTo>
                    <a:pt x="0" y="360004"/>
                  </a:lnTo>
                  <a:lnTo>
                    <a:pt x="3286" y="408855"/>
                  </a:lnTo>
                  <a:lnTo>
                    <a:pt x="12859" y="455708"/>
                  </a:lnTo>
                  <a:lnTo>
                    <a:pt x="28290" y="500135"/>
                  </a:lnTo>
                  <a:lnTo>
                    <a:pt x="49150" y="541706"/>
                  </a:lnTo>
                  <a:lnTo>
                    <a:pt x="75010" y="579993"/>
                  </a:lnTo>
                  <a:lnTo>
                    <a:pt x="105441" y="614566"/>
                  </a:lnTo>
                  <a:lnTo>
                    <a:pt x="140015" y="644998"/>
                  </a:lnTo>
                  <a:lnTo>
                    <a:pt x="178302" y="670858"/>
                  </a:lnTo>
                  <a:lnTo>
                    <a:pt x="219873" y="691718"/>
                  </a:lnTo>
                  <a:lnTo>
                    <a:pt x="264300" y="707149"/>
                  </a:lnTo>
                  <a:lnTo>
                    <a:pt x="311153" y="716722"/>
                  </a:lnTo>
                  <a:lnTo>
                    <a:pt x="360004" y="720008"/>
                  </a:lnTo>
                  <a:lnTo>
                    <a:pt x="408855" y="716722"/>
                  </a:lnTo>
                  <a:lnTo>
                    <a:pt x="455708" y="707149"/>
                  </a:lnTo>
                  <a:lnTo>
                    <a:pt x="500135" y="691718"/>
                  </a:lnTo>
                  <a:lnTo>
                    <a:pt x="541706" y="670858"/>
                  </a:lnTo>
                  <a:lnTo>
                    <a:pt x="579993" y="644998"/>
                  </a:lnTo>
                  <a:lnTo>
                    <a:pt x="614566" y="614566"/>
                  </a:lnTo>
                  <a:lnTo>
                    <a:pt x="644998" y="579993"/>
                  </a:lnTo>
                  <a:lnTo>
                    <a:pt x="670858" y="541706"/>
                  </a:lnTo>
                  <a:lnTo>
                    <a:pt x="691718" y="500135"/>
                  </a:lnTo>
                  <a:lnTo>
                    <a:pt x="707149" y="455708"/>
                  </a:lnTo>
                  <a:lnTo>
                    <a:pt x="716722" y="408855"/>
                  </a:lnTo>
                  <a:lnTo>
                    <a:pt x="720008" y="360004"/>
                  </a:lnTo>
                  <a:close/>
                </a:path>
                <a:path w="720090" h="720090">
                  <a:moveTo>
                    <a:pt x="0" y="360004"/>
                  </a:moveTo>
                  <a:lnTo>
                    <a:pt x="720008" y="360004"/>
                  </a:lnTo>
                </a:path>
              </a:pathLst>
            </a:custGeom>
            <a:ln w="3175">
              <a:solidFill>
                <a:srgbClr val="CCCCCC"/>
              </a:solidFill>
            </a:ln>
          </p:spPr>
          <p:txBody>
            <a:bodyPr wrap="square" lIns="0" tIns="0" rIns="0" bIns="0" rtlCol="0"/>
            <a:lstStyle/>
            <a:p>
              <a:endParaRPr sz="3804"/>
            </a:p>
          </p:txBody>
        </p:sp>
      </p:grpSp>
      <p:sp>
        <p:nvSpPr>
          <p:cNvPr id="6" name="object 6"/>
          <p:cNvSpPr txBox="1"/>
          <p:nvPr/>
        </p:nvSpPr>
        <p:spPr>
          <a:xfrm>
            <a:off x="651286" y="5413479"/>
            <a:ext cx="1066949" cy="382183"/>
          </a:xfrm>
          <a:prstGeom prst="rect">
            <a:avLst/>
          </a:prstGeom>
        </p:spPr>
        <p:txBody>
          <a:bodyPr vert="horz" wrap="square" lIns="0" tIns="24157" rIns="0" bIns="0" rtlCol="0">
            <a:spAutoFit/>
          </a:bodyPr>
          <a:lstStyle/>
          <a:p>
            <a:pPr marL="107366">
              <a:spcBef>
                <a:spcPts val="190"/>
              </a:spcBef>
              <a:tabLst>
                <a:tab pos="677747" algn="l"/>
              </a:tabLst>
            </a:pPr>
            <a:r>
              <a:rPr sz="2325" i="1" spc="169" dirty="0">
                <a:solidFill>
                  <a:srgbClr val="22373A"/>
                </a:solidFill>
                <a:latin typeface="Calibri"/>
                <a:cs typeface="Calibri"/>
              </a:rPr>
              <a:t>x</a:t>
            </a:r>
            <a:r>
              <a:rPr sz="2536" spc="254" baseline="-10416" dirty="0">
                <a:solidFill>
                  <a:srgbClr val="22373A"/>
                </a:solidFill>
                <a:latin typeface="Calibri"/>
                <a:cs typeface="Calibri"/>
              </a:rPr>
              <a:t>1	</a:t>
            </a:r>
            <a:r>
              <a:rPr sz="2325" i="1" spc="169" dirty="0">
                <a:solidFill>
                  <a:srgbClr val="22373A"/>
                </a:solidFill>
                <a:latin typeface="Calibri"/>
                <a:cs typeface="Calibri"/>
              </a:rPr>
              <a:t>x</a:t>
            </a:r>
            <a:r>
              <a:rPr sz="2536" spc="254" baseline="-10416" dirty="0">
                <a:solidFill>
                  <a:srgbClr val="22373A"/>
                </a:solidFill>
                <a:latin typeface="Calibri"/>
                <a:cs typeface="Calibri"/>
              </a:rPr>
              <a:t>2</a:t>
            </a:r>
            <a:endParaRPr sz="2536" baseline="-10416">
              <a:latin typeface="Calibri"/>
              <a:cs typeface="Calibri"/>
            </a:endParaRPr>
          </a:p>
        </p:txBody>
      </p:sp>
      <p:sp>
        <p:nvSpPr>
          <p:cNvPr id="7" name="object 7"/>
          <p:cNvSpPr txBox="1"/>
          <p:nvPr/>
        </p:nvSpPr>
        <p:spPr>
          <a:xfrm>
            <a:off x="1938952" y="5387872"/>
            <a:ext cx="787798" cy="382183"/>
          </a:xfrm>
          <a:prstGeom prst="rect">
            <a:avLst/>
          </a:prstGeom>
        </p:spPr>
        <p:txBody>
          <a:bodyPr vert="horz" wrap="square" lIns="0" tIns="24157" rIns="0" bIns="0" rtlCol="0">
            <a:spAutoFit/>
          </a:bodyPr>
          <a:lstStyle/>
          <a:p>
            <a:pPr marL="26841">
              <a:spcBef>
                <a:spcPts val="190"/>
              </a:spcBef>
              <a:tabLst>
                <a:tab pos="597222" algn="l"/>
              </a:tabLst>
            </a:pPr>
            <a:r>
              <a:rPr sz="2325" i="1" spc="42" dirty="0">
                <a:solidFill>
                  <a:srgbClr val="22373A"/>
                </a:solidFill>
                <a:latin typeface="Calibri"/>
                <a:cs typeface="Calibri"/>
              </a:rPr>
              <a:t>..	..</a:t>
            </a:r>
            <a:endParaRPr sz="2325">
              <a:latin typeface="Calibri"/>
              <a:cs typeface="Calibri"/>
            </a:endParaRPr>
          </a:p>
        </p:txBody>
      </p:sp>
      <p:sp>
        <p:nvSpPr>
          <p:cNvPr id="8" name="object 8"/>
          <p:cNvSpPr txBox="1"/>
          <p:nvPr/>
        </p:nvSpPr>
        <p:spPr>
          <a:xfrm>
            <a:off x="2982388" y="5445609"/>
            <a:ext cx="1554122" cy="382183"/>
          </a:xfrm>
          <a:prstGeom prst="rect">
            <a:avLst/>
          </a:prstGeom>
        </p:spPr>
        <p:txBody>
          <a:bodyPr vert="horz" wrap="square" lIns="0" tIns="24157" rIns="0" bIns="0" rtlCol="0">
            <a:spAutoFit/>
          </a:bodyPr>
          <a:lstStyle/>
          <a:p>
            <a:pPr marL="80524">
              <a:spcBef>
                <a:spcPts val="190"/>
              </a:spcBef>
            </a:pPr>
            <a:r>
              <a:rPr sz="2325" i="1" spc="306" dirty="0">
                <a:solidFill>
                  <a:srgbClr val="22373A"/>
                </a:solidFill>
                <a:latin typeface="Calibri"/>
                <a:cs typeface="Calibri"/>
              </a:rPr>
              <a:t>x</a:t>
            </a:r>
            <a:r>
              <a:rPr sz="2536" i="1" spc="317" baseline="-10416" dirty="0">
                <a:solidFill>
                  <a:srgbClr val="22373A"/>
                </a:solidFill>
                <a:latin typeface="Calibri"/>
                <a:cs typeface="Calibri"/>
              </a:rPr>
              <a:t>n </a:t>
            </a:r>
            <a:r>
              <a:rPr sz="2536" i="1" spc="-32" baseline="-10416" dirty="0">
                <a:solidFill>
                  <a:srgbClr val="22373A"/>
                </a:solidFill>
                <a:latin typeface="Calibri"/>
                <a:cs typeface="Calibri"/>
              </a:rPr>
              <a:t> </a:t>
            </a:r>
            <a:r>
              <a:rPr sz="2325" spc="-317" dirty="0">
                <a:solidFill>
                  <a:srgbClr val="22373A"/>
                </a:solidFill>
                <a:latin typeface="Lucida Sans Unicode"/>
                <a:cs typeface="Lucida Sans Unicode"/>
              </a:rPr>
              <a:t>∈</a:t>
            </a:r>
            <a:r>
              <a:rPr sz="2325" spc="-95" dirty="0">
                <a:solidFill>
                  <a:srgbClr val="22373A"/>
                </a:solidFill>
                <a:latin typeface="Lucida Sans Unicode"/>
                <a:cs typeface="Lucida Sans Unicode"/>
              </a:rPr>
              <a:t> </a:t>
            </a:r>
            <a:r>
              <a:rPr sz="2325" spc="380" dirty="0">
                <a:solidFill>
                  <a:srgbClr val="22373A"/>
                </a:solidFill>
                <a:latin typeface="Lucida Sans Unicode"/>
                <a:cs typeface="Lucida Sans Unicode"/>
              </a:rPr>
              <a:t>{</a:t>
            </a:r>
            <a:r>
              <a:rPr sz="2325" spc="-32" dirty="0">
                <a:solidFill>
                  <a:srgbClr val="22373A"/>
                </a:solidFill>
                <a:latin typeface="Calibri"/>
                <a:cs typeface="Calibri"/>
              </a:rPr>
              <a:t>0</a:t>
            </a:r>
            <a:r>
              <a:rPr sz="2325" i="1" spc="53" dirty="0">
                <a:solidFill>
                  <a:srgbClr val="22373A"/>
                </a:solidFill>
                <a:latin typeface="Calibri"/>
                <a:cs typeface="Calibri"/>
              </a:rPr>
              <a:t>,</a:t>
            </a:r>
            <a:r>
              <a:rPr sz="2325" i="1" spc="-148" dirty="0">
                <a:solidFill>
                  <a:srgbClr val="22373A"/>
                </a:solidFill>
                <a:latin typeface="Calibri"/>
                <a:cs typeface="Calibri"/>
              </a:rPr>
              <a:t> </a:t>
            </a:r>
            <a:r>
              <a:rPr sz="2325" spc="-32" dirty="0">
                <a:solidFill>
                  <a:srgbClr val="22373A"/>
                </a:solidFill>
                <a:latin typeface="Calibri"/>
                <a:cs typeface="Calibri"/>
              </a:rPr>
              <a:t>1</a:t>
            </a:r>
            <a:r>
              <a:rPr sz="2325" spc="391" dirty="0">
                <a:solidFill>
                  <a:srgbClr val="22373A"/>
                </a:solidFill>
                <a:latin typeface="Lucida Sans Unicode"/>
                <a:cs typeface="Lucida Sans Unicode"/>
              </a:rPr>
              <a:t>}</a:t>
            </a:r>
            <a:endParaRPr sz="2325">
              <a:latin typeface="Lucida Sans Unicode"/>
              <a:cs typeface="Lucida Sans Unicode"/>
            </a:endParaRPr>
          </a:p>
        </p:txBody>
      </p:sp>
      <p:sp>
        <p:nvSpPr>
          <p:cNvPr id="9" name="object 9"/>
          <p:cNvSpPr txBox="1"/>
          <p:nvPr/>
        </p:nvSpPr>
        <p:spPr>
          <a:xfrm>
            <a:off x="1406417" y="2402158"/>
            <a:ext cx="1281681" cy="382183"/>
          </a:xfrm>
          <a:prstGeom prst="rect">
            <a:avLst/>
          </a:prstGeom>
        </p:spPr>
        <p:txBody>
          <a:bodyPr vert="horz" wrap="square" lIns="0" tIns="24157" rIns="0" bIns="0" rtlCol="0">
            <a:spAutoFit/>
          </a:bodyPr>
          <a:lstStyle/>
          <a:p>
            <a:pPr marL="26841">
              <a:spcBef>
                <a:spcPts val="190"/>
              </a:spcBef>
            </a:pPr>
            <a:r>
              <a:rPr sz="2325" i="1" spc="85" dirty="0">
                <a:solidFill>
                  <a:srgbClr val="22373A"/>
                </a:solidFill>
                <a:latin typeface="Calibri"/>
                <a:cs typeface="Calibri"/>
              </a:rPr>
              <a:t>y</a:t>
            </a:r>
            <a:r>
              <a:rPr sz="2325" i="1" spc="190" dirty="0">
                <a:solidFill>
                  <a:srgbClr val="22373A"/>
                </a:solidFill>
                <a:latin typeface="Calibri"/>
                <a:cs typeface="Calibri"/>
              </a:rPr>
              <a:t> </a:t>
            </a:r>
            <a:r>
              <a:rPr sz="2325" spc="-317" dirty="0">
                <a:solidFill>
                  <a:srgbClr val="22373A"/>
                </a:solidFill>
                <a:latin typeface="Lucida Sans Unicode"/>
                <a:cs typeface="Lucida Sans Unicode"/>
              </a:rPr>
              <a:t>∈</a:t>
            </a:r>
            <a:r>
              <a:rPr sz="2325" spc="-95" dirty="0">
                <a:solidFill>
                  <a:srgbClr val="22373A"/>
                </a:solidFill>
                <a:latin typeface="Lucida Sans Unicode"/>
                <a:cs typeface="Lucida Sans Unicode"/>
              </a:rPr>
              <a:t> </a:t>
            </a:r>
            <a:r>
              <a:rPr sz="2325" spc="380" dirty="0">
                <a:solidFill>
                  <a:srgbClr val="22373A"/>
                </a:solidFill>
                <a:latin typeface="Lucida Sans Unicode"/>
                <a:cs typeface="Lucida Sans Unicode"/>
              </a:rPr>
              <a:t>{</a:t>
            </a:r>
            <a:r>
              <a:rPr sz="2325" spc="-42" dirty="0">
                <a:solidFill>
                  <a:srgbClr val="22373A"/>
                </a:solidFill>
                <a:latin typeface="Calibri"/>
                <a:cs typeface="Calibri"/>
              </a:rPr>
              <a:t>0</a:t>
            </a:r>
            <a:r>
              <a:rPr sz="2325" i="1" spc="53" dirty="0">
                <a:solidFill>
                  <a:srgbClr val="22373A"/>
                </a:solidFill>
                <a:latin typeface="Calibri"/>
                <a:cs typeface="Calibri"/>
              </a:rPr>
              <a:t>,</a:t>
            </a:r>
            <a:r>
              <a:rPr sz="2325" i="1" spc="-148" dirty="0">
                <a:solidFill>
                  <a:srgbClr val="22373A"/>
                </a:solidFill>
                <a:latin typeface="Calibri"/>
                <a:cs typeface="Calibri"/>
              </a:rPr>
              <a:t> </a:t>
            </a:r>
            <a:r>
              <a:rPr sz="2325" spc="-42" dirty="0">
                <a:solidFill>
                  <a:srgbClr val="22373A"/>
                </a:solidFill>
                <a:latin typeface="Calibri"/>
                <a:cs typeface="Calibri"/>
              </a:rPr>
              <a:t>1</a:t>
            </a:r>
            <a:r>
              <a:rPr sz="2325" spc="391" dirty="0">
                <a:solidFill>
                  <a:srgbClr val="22373A"/>
                </a:solidFill>
                <a:latin typeface="Lucida Sans Unicode"/>
                <a:cs typeface="Lucida Sans Unicode"/>
              </a:rPr>
              <a:t>}</a:t>
            </a:r>
            <a:endParaRPr sz="2325">
              <a:latin typeface="Lucida Sans Unicode"/>
              <a:cs typeface="Lucida Sans Unicode"/>
            </a:endParaRPr>
          </a:p>
        </p:txBody>
      </p:sp>
      <p:sp>
        <p:nvSpPr>
          <p:cNvPr id="10" name="object 10"/>
          <p:cNvSpPr txBox="1"/>
          <p:nvPr/>
        </p:nvSpPr>
        <p:spPr>
          <a:xfrm>
            <a:off x="1945205" y="4265683"/>
            <a:ext cx="193259" cy="382183"/>
          </a:xfrm>
          <a:prstGeom prst="rect">
            <a:avLst/>
          </a:prstGeom>
        </p:spPr>
        <p:txBody>
          <a:bodyPr vert="horz" wrap="square" lIns="0" tIns="24157" rIns="0" bIns="0" rtlCol="0">
            <a:spAutoFit/>
          </a:bodyPr>
          <a:lstStyle/>
          <a:p>
            <a:pPr marL="26841">
              <a:spcBef>
                <a:spcPts val="190"/>
              </a:spcBef>
            </a:pPr>
            <a:r>
              <a:rPr sz="2325" i="1" spc="-106" dirty="0">
                <a:solidFill>
                  <a:srgbClr val="22373A"/>
                </a:solidFill>
                <a:latin typeface="Calibri"/>
                <a:cs typeface="Calibri"/>
              </a:rPr>
              <a:t>g</a:t>
            </a:r>
            <a:endParaRPr sz="2325">
              <a:latin typeface="Calibri"/>
              <a:cs typeface="Calibri"/>
            </a:endParaRPr>
          </a:p>
        </p:txBody>
      </p:sp>
      <p:sp>
        <p:nvSpPr>
          <p:cNvPr id="11" name="object 11"/>
          <p:cNvSpPr txBox="1"/>
          <p:nvPr/>
        </p:nvSpPr>
        <p:spPr>
          <a:xfrm>
            <a:off x="1932831" y="3543459"/>
            <a:ext cx="197285" cy="382183"/>
          </a:xfrm>
          <a:prstGeom prst="rect">
            <a:avLst/>
          </a:prstGeom>
        </p:spPr>
        <p:txBody>
          <a:bodyPr vert="horz" wrap="square" lIns="0" tIns="24157" rIns="0" bIns="0" rtlCol="0">
            <a:spAutoFit/>
          </a:bodyPr>
          <a:lstStyle/>
          <a:p>
            <a:pPr marL="26841">
              <a:spcBef>
                <a:spcPts val="190"/>
              </a:spcBef>
            </a:pPr>
            <a:r>
              <a:rPr sz="2325" i="1" spc="412" dirty="0">
                <a:solidFill>
                  <a:srgbClr val="22373A"/>
                </a:solidFill>
                <a:latin typeface="Calibri"/>
                <a:cs typeface="Calibri"/>
              </a:rPr>
              <a:t>f</a:t>
            </a:r>
            <a:endParaRPr sz="2325">
              <a:latin typeface="Calibri"/>
              <a:cs typeface="Calibri"/>
            </a:endParaRPr>
          </a:p>
        </p:txBody>
      </p:sp>
      <p:grpSp>
        <p:nvGrpSpPr>
          <p:cNvPr id="12" name="object 12"/>
          <p:cNvGrpSpPr/>
          <p:nvPr/>
        </p:nvGrpSpPr>
        <p:grpSpPr>
          <a:xfrm>
            <a:off x="1066328" y="2897958"/>
            <a:ext cx="2313736" cy="2681465"/>
            <a:chOff x="503120" y="343627"/>
            <a:chExt cx="1094740" cy="1268730"/>
          </a:xfrm>
        </p:grpSpPr>
        <p:sp>
          <p:nvSpPr>
            <p:cNvPr id="13" name="object 13"/>
            <p:cNvSpPr/>
            <p:nvPr/>
          </p:nvSpPr>
          <p:spPr>
            <a:xfrm>
              <a:off x="505651" y="1262216"/>
              <a:ext cx="278130" cy="314960"/>
            </a:xfrm>
            <a:custGeom>
              <a:avLst/>
              <a:gdLst/>
              <a:ahLst/>
              <a:cxnLst/>
              <a:rect l="l" t="t" r="r" b="b"/>
              <a:pathLst>
                <a:path w="278130" h="314959">
                  <a:moveTo>
                    <a:pt x="0" y="314522"/>
                  </a:moveTo>
                  <a:lnTo>
                    <a:pt x="277597" y="0"/>
                  </a:lnTo>
                </a:path>
              </a:pathLst>
            </a:custGeom>
            <a:ln w="5060">
              <a:solidFill>
                <a:srgbClr val="22373A"/>
              </a:solidFill>
            </a:ln>
          </p:spPr>
          <p:txBody>
            <a:bodyPr wrap="square" lIns="0" tIns="0" rIns="0" bIns="0" rtlCol="0"/>
            <a:lstStyle/>
            <a:p>
              <a:endParaRPr sz="3804"/>
            </a:p>
          </p:txBody>
        </p:sp>
        <p:sp>
          <p:nvSpPr>
            <p:cNvPr id="14" name="object 14"/>
            <p:cNvSpPr/>
            <p:nvPr/>
          </p:nvSpPr>
          <p:spPr>
            <a:xfrm>
              <a:off x="744690" y="1259952"/>
              <a:ext cx="45720" cy="40640"/>
            </a:xfrm>
            <a:custGeom>
              <a:avLst/>
              <a:gdLst/>
              <a:ahLst/>
              <a:cxnLst/>
              <a:rect l="l" t="t" r="r" b="b"/>
              <a:pathLst>
                <a:path w="45720" h="40640">
                  <a:moveTo>
                    <a:pt x="0" y="0"/>
                  </a:moveTo>
                  <a:lnTo>
                    <a:pt x="12021" y="4437"/>
                  </a:lnTo>
                  <a:lnTo>
                    <a:pt x="22761" y="5514"/>
                  </a:lnTo>
                  <a:lnTo>
                    <a:pt x="32180" y="3926"/>
                  </a:lnTo>
                  <a:lnTo>
                    <a:pt x="40235" y="364"/>
                  </a:lnTo>
                  <a:lnTo>
                    <a:pt x="37701" y="8799"/>
                  </a:lnTo>
                  <a:lnTo>
                    <a:pt x="37294" y="18342"/>
                  </a:lnTo>
                  <a:lnTo>
                    <a:pt x="39697" y="28865"/>
                  </a:lnTo>
                  <a:lnTo>
                    <a:pt x="45593" y="40243"/>
                  </a:lnTo>
                </a:path>
              </a:pathLst>
            </a:custGeom>
            <a:ln w="5067">
              <a:solidFill>
                <a:srgbClr val="22373A"/>
              </a:solidFill>
            </a:ln>
          </p:spPr>
          <p:txBody>
            <a:bodyPr wrap="square" lIns="0" tIns="0" rIns="0" bIns="0" rtlCol="0"/>
            <a:lstStyle/>
            <a:p>
              <a:endParaRPr sz="3804"/>
            </a:p>
          </p:txBody>
        </p:sp>
        <p:sp>
          <p:nvSpPr>
            <p:cNvPr id="15" name="object 15"/>
            <p:cNvSpPr/>
            <p:nvPr/>
          </p:nvSpPr>
          <p:spPr>
            <a:xfrm>
              <a:off x="739439" y="1298654"/>
              <a:ext cx="132715" cy="278130"/>
            </a:xfrm>
            <a:custGeom>
              <a:avLst/>
              <a:gdLst/>
              <a:ahLst/>
              <a:cxnLst/>
              <a:rect l="l" t="t" r="r" b="b"/>
              <a:pathLst>
                <a:path w="132715" h="278130">
                  <a:moveTo>
                    <a:pt x="0" y="278084"/>
                  </a:moveTo>
                  <a:lnTo>
                    <a:pt x="132201" y="0"/>
                  </a:lnTo>
                </a:path>
              </a:pathLst>
            </a:custGeom>
            <a:ln w="5060">
              <a:solidFill>
                <a:srgbClr val="22373A"/>
              </a:solidFill>
            </a:ln>
          </p:spPr>
          <p:txBody>
            <a:bodyPr wrap="square" lIns="0" tIns="0" rIns="0" bIns="0" rtlCol="0"/>
            <a:lstStyle/>
            <a:p>
              <a:endParaRPr sz="3804"/>
            </a:p>
          </p:txBody>
        </p:sp>
        <p:sp>
          <p:nvSpPr>
            <p:cNvPr id="16" name="object 16"/>
            <p:cNvSpPr/>
            <p:nvPr/>
          </p:nvSpPr>
          <p:spPr>
            <a:xfrm>
              <a:off x="833924" y="1296363"/>
              <a:ext cx="55244" cy="37465"/>
            </a:xfrm>
            <a:custGeom>
              <a:avLst/>
              <a:gdLst/>
              <a:ahLst/>
              <a:cxnLst/>
              <a:rect l="l" t="t" r="r" b="b"/>
              <a:pathLst>
                <a:path w="55244" h="37465">
                  <a:moveTo>
                    <a:pt x="0" y="10752"/>
                  </a:moveTo>
                  <a:lnTo>
                    <a:pt x="12788" y="11703"/>
                  </a:lnTo>
                  <a:lnTo>
                    <a:pt x="23417" y="9776"/>
                  </a:lnTo>
                  <a:lnTo>
                    <a:pt x="32039" y="5649"/>
                  </a:lnTo>
                  <a:lnTo>
                    <a:pt x="38804" y="0"/>
                  </a:lnTo>
                  <a:lnTo>
                    <a:pt x="38694" y="8813"/>
                  </a:lnTo>
                  <a:lnTo>
                    <a:pt x="40936" y="18104"/>
                  </a:lnTo>
                  <a:lnTo>
                    <a:pt x="46152" y="27564"/>
                  </a:lnTo>
                  <a:lnTo>
                    <a:pt x="54963" y="36882"/>
                  </a:lnTo>
                </a:path>
              </a:pathLst>
            </a:custGeom>
            <a:ln w="5071">
              <a:solidFill>
                <a:srgbClr val="22373A"/>
              </a:solidFill>
            </a:ln>
          </p:spPr>
          <p:txBody>
            <a:bodyPr wrap="square" lIns="0" tIns="0" rIns="0" bIns="0" rtlCol="0"/>
            <a:lstStyle/>
            <a:p>
              <a:endParaRPr sz="3804"/>
            </a:p>
          </p:txBody>
        </p:sp>
        <p:sp>
          <p:nvSpPr>
            <p:cNvPr id="17" name="object 17"/>
            <p:cNvSpPr/>
            <p:nvPr/>
          </p:nvSpPr>
          <p:spPr>
            <a:xfrm>
              <a:off x="967181" y="1310719"/>
              <a:ext cx="0" cy="299085"/>
            </a:xfrm>
            <a:custGeom>
              <a:avLst/>
              <a:gdLst/>
              <a:ahLst/>
              <a:cxnLst/>
              <a:rect l="l" t="t" r="r" b="b"/>
              <a:pathLst>
                <a:path h="299084">
                  <a:moveTo>
                    <a:pt x="0" y="298923"/>
                  </a:moveTo>
                  <a:lnTo>
                    <a:pt x="0" y="0"/>
                  </a:lnTo>
                </a:path>
              </a:pathLst>
            </a:custGeom>
            <a:ln w="5060">
              <a:solidFill>
                <a:srgbClr val="22373A"/>
              </a:solidFill>
            </a:ln>
          </p:spPr>
          <p:txBody>
            <a:bodyPr wrap="square" lIns="0" tIns="0" rIns="0" bIns="0" rtlCol="0"/>
            <a:lstStyle/>
            <a:p>
              <a:endParaRPr sz="3804"/>
            </a:p>
          </p:txBody>
        </p:sp>
        <p:sp>
          <p:nvSpPr>
            <p:cNvPr id="18" name="object 18"/>
            <p:cNvSpPr/>
            <p:nvPr/>
          </p:nvSpPr>
          <p:spPr>
            <a:xfrm>
              <a:off x="936815" y="1308189"/>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sp>
          <p:nvSpPr>
            <p:cNvPr id="19" name="object 19"/>
            <p:cNvSpPr/>
            <p:nvPr/>
          </p:nvSpPr>
          <p:spPr>
            <a:xfrm>
              <a:off x="1062721" y="1298654"/>
              <a:ext cx="147955" cy="311150"/>
            </a:xfrm>
            <a:custGeom>
              <a:avLst/>
              <a:gdLst/>
              <a:ahLst/>
              <a:cxnLst/>
              <a:rect l="l" t="t" r="r" b="b"/>
              <a:pathLst>
                <a:path w="147955" h="311150">
                  <a:moveTo>
                    <a:pt x="147839" y="310989"/>
                  </a:moveTo>
                  <a:lnTo>
                    <a:pt x="0" y="0"/>
                  </a:lnTo>
                </a:path>
              </a:pathLst>
            </a:custGeom>
            <a:ln w="5060">
              <a:solidFill>
                <a:srgbClr val="22373A"/>
              </a:solidFill>
            </a:ln>
          </p:spPr>
          <p:txBody>
            <a:bodyPr wrap="square" lIns="0" tIns="0" rIns="0" bIns="0" rtlCol="0"/>
            <a:lstStyle/>
            <a:p>
              <a:endParaRPr sz="3804"/>
            </a:p>
          </p:txBody>
        </p:sp>
        <p:sp>
          <p:nvSpPr>
            <p:cNvPr id="20" name="object 20"/>
            <p:cNvSpPr/>
            <p:nvPr/>
          </p:nvSpPr>
          <p:spPr>
            <a:xfrm>
              <a:off x="1045472" y="1296363"/>
              <a:ext cx="55244" cy="37465"/>
            </a:xfrm>
            <a:custGeom>
              <a:avLst/>
              <a:gdLst/>
              <a:ahLst/>
              <a:cxnLst/>
              <a:rect l="l" t="t" r="r" b="b"/>
              <a:pathLst>
                <a:path w="55244" h="37465">
                  <a:moveTo>
                    <a:pt x="0" y="36881"/>
                  </a:moveTo>
                  <a:lnTo>
                    <a:pt x="8810" y="27564"/>
                  </a:lnTo>
                  <a:lnTo>
                    <a:pt x="14026" y="18104"/>
                  </a:lnTo>
                  <a:lnTo>
                    <a:pt x="16269" y="8812"/>
                  </a:lnTo>
                  <a:lnTo>
                    <a:pt x="16159" y="0"/>
                  </a:lnTo>
                  <a:lnTo>
                    <a:pt x="22925" y="5649"/>
                  </a:lnTo>
                  <a:lnTo>
                    <a:pt x="31546" y="9776"/>
                  </a:lnTo>
                  <a:lnTo>
                    <a:pt x="42175" y="11704"/>
                  </a:lnTo>
                  <a:lnTo>
                    <a:pt x="54963" y="10754"/>
                  </a:lnTo>
                </a:path>
              </a:pathLst>
            </a:custGeom>
            <a:ln w="5071">
              <a:solidFill>
                <a:srgbClr val="22373A"/>
              </a:solidFill>
            </a:ln>
          </p:spPr>
          <p:txBody>
            <a:bodyPr wrap="square" lIns="0" tIns="0" rIns="0" bIns="0" rtlCol="0"/>
            <a:lstStyle/>
            <a:p>
              <a:endParaRPr sz="3804"/>
            </a:p>
          </p:txBody>
        </p:sp>
        <p:sp>
          <p:nvSpPr>
            <p:cNvPr id="21" name="object 21"/>
            <p:cNvSpPr/>
            <p:nvPr/>
          </p:nvSpPr>
          <p:spPr>
            <a:xfrm>
              <a:off x="1152022" y="1261175"/>
              <a:ext cx="443230" cy="287020"/>
            </a:xfrm>
            <a:custGeom>
              <a:avLst/>
              <a:gdLst/>
              <a:ahLst/>
              <a:cxnLst/>
              <a:rect l="l" t="t" r="r" b="b"/>
              <a:pathLst>
                <a:path w="443230" h="287019">
                  <a:moveTo>
                    <a:pt x="442831" y="286507"/>
                  </a:moveTo>
                  <a:lnTo>
                    <a:pt x="0" y="0"/>
                  </a:lnTo>
                </a:path>
              </a:pathLst>
            </a:custGeom>
            <a:ln w="5060">
              <a:solidFill>
                <a:srgbClr val="22373A"/>
              </a:solidFill>
            </a:ln>
          </p:spPr>
          <p:txBody>
            <a:bodyPr wrap="square" lIns="0" tIns="0" rIns="0" bIns="0" rtlCol="0"/>
            <a:lstStyle/>
            <a:p>
              <a:endParaRPr sz="3804"/>
            </a:p>
          </p:txBody>
        </p:sp>
        <p:sp>
          <p:nvSpPr>
            <p:cNvPr id="22" name="object 22"/>
            <p:cNvSpPr/>
            <p:nvPr/>
          </p:nvSpPr>
          <p:spPr>
            <a:xfrm>
              <a:off x="1149891" y="1248560"/>
              <a:ext cx="38735" cy="51435"/>
            </a:xfrm>
            <a:custGeom>
              <a:avLst/>
              <a:gdLst/>
              <a:ahLst/>
              <a:cxnLst/>
              <a:rect l="l" t="t" r="r" b="b"/>
              <a:pathLst>
                <a:path w="38734" h="51434">
                  <a:moveTo>
                    <a:pt x="5618" y="51153"/>
                  </a:moveTo>
                  <a:lnTo>
                    <a:pt x="8228" y="38583"/>
                  </a:lnTo>
                  <a:lnTo>
                    <a:pt x="7699" y="27781"/>
                  </a:lnTo>
                  <a:lnTo>
                    <a:pt x="4725" y="18686"/>
                  </a:lnTo>
                  <a:lnTo>
                    <a:pt x="0" y="11235"/>
                  </a:lnTo>
                  <a:lnTo>
                    <a:pt x="8733" y="12492"/>
                  </a:lnTo>
                  <a:lnTo>
                    <a:pt x="18248" y="11476"/>
                  </a:lnTo>
                  <a:lnTo>
                    <a:pt x="28317" y="7531"/>
                  </a:lnTo>
                  <a:lnTo>
                    <a:pt x="38714" y="0"/>
                  </a:lnTo>
                </a:path>
              </a:pathLst>
            </a:custGeom>
            <a:ln w="5077">
              <a:solidFill>
                <a:srgbClr val="22373A"/>
              </a:solidFill>
            </a:ln>
          </p:spPr>
          <p:txBody>
            <a:bodyPr wrap="square" lIns="0" tIns="0" rIns="0" bIns="0" rtlCol="0"/>
            <a:lstStyle/>
            <a:p>
              <a:endParaRPr sz="3804"/>
            </a:p>
          </p:txBody>
        </p:sp>
        <p:sp>
          <p:nvSpPr>
            <p:cNvPr id="23" name="object 23"/>
            <p:cNvSpPr/>
            <p:nvPr/>
          </p:nvSpPr>
          <p:spPr>
            <a:xfrm>
              <a:off x="967181" y="348688"/>
              <a:ext cx="0" cy="237490"/>
            </a:xfrm>
            <a:custGeom>
              <a:avLst/>
              <a:gdLst/>
              <a:ahLst/>
              <a:cxnLst/>
              <a:rect l="l" t="t" r="r" b="b"/>
              <a:pathLst>
                <a:path h="237490">
                  <a:moveTo>
                    <a:pt x="0" y="236962"/>
                  </a:moveTo>
                  <a:lnTo>
                    <a:pt x="0" y="0"/>
                  </a:lnTo>
                </a:path>
              </a:pathLst>
            </a:custGeom>
            <a:ln w="5060">
              <a:solidFill>
                <a:srgbClr val="22373A"/>
              </a:solidFill>
            </a:ln>
          </p:spPr>
          <p:txBody>
            <a:bodyPr wrap="square" lIns="0" tIns="0" rIns="0" bIns="0" rtlCol="0"/>
            <a:lstStyle/>
            <a:p>
              <a:endParaRPr sz="3804"/>
            </a:p>
          </p:txBody>
        </p:sp>
        <p:sp>
          <p:nvSpPr>
            <p:cNvPr id="24" name="object 24"/>
            <p:cNvSpPr/>
            <p:nvPr/>
          </p:nvSpPr>
          <p:spPr>
            <a:xfrm>
              <a:off x="936815" y="346157"/>
              <a:ext cx="60960" cy="26670"/>
            </a:xfrm>
            <a:custGeom>
              <a:avLst/>
              <a:gdLst/>
              <a:ahLst/>
              <a:cxnLst/>
              <a:rect l="l" t="t" r="r" b="b"/>
              <a:pathLst>
                <a:path w="60959" h="26670">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grpSp>
      <p:sp>
        <p:nvSpPr>
          <p:cNvPr id="25" name="object 25"/>
          <p:cNvSpPr txBox="1"/>
          <p:nvPr/>
        </p:nvSpPr>
        <p:spPr>
          <a:xfrm>
            <a:off x="5541359" y="584673"/>
            <a:ext cx="6192331" cy="3212591"/>
          </a:xfrm>
          <a:prstGeom prst="rect">
            <a:avLst/>
          </a:prstGeom>
        </p:spPr>
        <p:txBody>
          <a:bodyPr vert="horz" wrap="square" lIns="0" tIns="26841" rIns="0" bIns="0" rtlCol="0">
            <a:spAutoFit/>
          </a:bodyPr>
          <a:lstStyle/>
          <a:p>
            <a:pPr marL="304650" marR="64419" indent="-225468" algn="just">
              <a:lnSpc>
                <a:spcPct val="118000"/>
              </a:lnSpc>
              <a:spcBef>
                <a:spcPts val="211"/>
              </a:spcBef>
              <a:buClr>
                <a:srgbClr val="FFFFFF"/>
              </a:buClr>
              <a:buChar char="•"/>
              <a:tabLst>
                <a:tab pos="305993" algn="l"/>
              </a:tabLst>
            </a:pPr>
            <a:r>
              <a:rPr sz="2325" spc="-116" dirty="0">
                <a:solidFill>
                  <a:srgbClr val="22373A"/>
                </a:solidFill>
                <a:latin typeface="Arial MT"/>
                <a:cs typeface="Arial MT"/>
              </a:rPr>
              <a:t>McCulloch</a:t>
            </a:r>
            <a:r>
              <a:rPr sz="2325" spc="-106" dirty="0">
                <a:solidFill>
                  <a:srgbClr val="22373A"/>
                </a:solidFill>
                <a:latin typeface="Arial MT"/>
                <a:cs typeface="Arial MT"/>
              </a:rPr>
              <a:t> </a:t>
            </a:r>
            <a:r>
              <a:rPr sz="2325" spc="-85" dirty="0">
                <a:solidFill>
                  <a:srgbClr val="22373A"/>
                </a:solidFill>
                <a:latin typeface="Arial MT"/>
                <a:cs typeface="Arial MT"/>
              </a:rPr>
              <a:t>(neuroscientist)</a:t>
            </a:r>
            <a:r>
              <a:rPr sz="2325" spc="-74" dirty="0">
                <a:solidFill>
                  <a:srgbClr val="22373A"/>
                </a:solidFill>
                <a:latin typeface="Arial MT"/>
                <a:cs typeface="Arial MT"/>
              </a:rPr>
              <a:t> </a:t>
            </a:r>
            <a:r>
              <a:rPr sz="2325" spc="-148" dirty="0">
                <a:solidFill>
                  <a:srgbClr val="22373A"/>
                </a:solidFill>
                <a:latin typeface="Arial MT"/>
                <a:cs typeface="Arial MT"/>
              </a:rPr>
              <a:t>and</a:t>
            </a:r>
            <a:r>
              <a:rPr sz="2325" spc="-137" dirty="0">
                <a:solidFill>
                  <a:srgbClr val="22373A"/>
                </a:solidFill>
                <a:latin typeface="Arial MT"/>
                <a:cs typeface="Arial MT"/>
              </a:rPr>
              <a:t> </a:t>
            </a:r>
            <a:r>
              <a:rPr sz="2325" spc="-74" dirty="0">
                <a:solidFill>
                  <a:srgbClr val="22373A"/>
                </a:solidFill>
                <a:latin typeface="Arial MT"/>
                <a:cs typeface="Arial MT"/>
              </a:rPr>
              <a:t>Pitts</a:t>
            </a:r>
            <a:r>
              <a:rPr sz="2325" spc="-63" dirty="0">
                <a:solidFill>
                  <a:srgbClr val="22373A"/>
                </a:solidFill>
                <a:latin typeface="Arial MT"/>
                <a:cs typeface="Arial MT"/>
              </a:rPr>
              <a:t> </a:t>
            </a:r>
            <a:r>
              <a:rPr sz="2325" spc="-74" dirty="0">
                <a:solidFill>
                  <a:srgbClr val="22373A"/>
                </a:solidFill>
                <a:latin typeface="Arial MT"/>
                <a:cs typeface="Arial MT"/>
              </a:rPr>
              <a:t>(logician) </a:t>
            </a:r>
            <a:r>
              <a:rPr sz="2325" spc="-63" dirty="0">
                <a:solidFill>
                  <a:srgbClr val="22373A"/>
                </a:solidFill>
                <a:latin typeface="Arial MT"/>
                <a:cs typeface="Arial MT"/>
              </a:rPr>
              <a:t> </a:t>
            </a:r>
            <a:r>
              <a:rPr sz="2325" spc="-95" dirty="0">
                <a:solidFill>
                  <a:srgbClr val="22373A"/>
                </a:solidFill>
                <a:latin typeface="Arial MT"/>
                <a:cs typeface="Arial MT"/>
              </a:rPr>
              <a:t>p</a:t>
            </a:r>
            <a:r>
              <a:rPr sz="2325" spc="-127" dirty="0">
                <a:solidFill>
                  <a:srgbClr val="22373A"/>
                </a:solidFill>
                <a:latin typeface="Arial MT"/>
                <a:cs typeface="Arial MT"/>
              </a:rPr>
              <a:t>r</a:t>
            </a:r>
            <a:r>
              <a:rPr sz="2325" spc="-137" dirty="0">
                <a:solidFill>
                  <a:srgbClr val="22373A"/>
                </a:solidFill>
                <a:latin typeface="Arial MT"/>
                <a:cs typeface="Arial MT"/>
              </a:rPr>
              <a:t>oposed</a:t>
            </a:r>
            <a:r>
              <a:rPr sz="2325" spc="-190" dirty="0">
                <a:solidFill>
                  <a:srgbClr val="22373A"/>
                </a:solidFill>
                <a:latin typeface="Arial MT"/>
                <a:cs typeface="Arial MT"/>
              </a:rPr>
              <a:t> </a:t>
            </a:r>
            <a:r>
              <a:rPr sz="2325" spc="-232" dirty="0">
                <a:solidFill>
                  <a:srgbClr val="22373A"/>
                </a:solidFill>
                <a:latin typeface="Arial MT"/>
                <a:cs typeface="Arial MT"/>
              </a:rPr>
              <a:t>a</a:t>
            </a:r>
            <a:r>
              <a:rPr sz="2325" spc="-190" dirty="0">
                <a:solidFill>
                  <a:srgbClr val="22373A"/>
                </a:solidFill>
                <a:latin typeface="Arial MT"/>
                <a:cs typeface="Arial MT"/>
              </a:rPr>
              <a:t> </a:t>
            </a:r>
            <a:r>
              <a:rPr sz="2325" spc="-95" dirty="0">
                <a:solidFill>
                  <a:srgbClr val="22373A"/>
                </a:solidFill>
                <a:latin typeface="Arial MT"/>
                <a:cs typeface="Arial MT"/>
              </a:rPr>
              <a:t>highly</a:t>
            </a:r>
            <a:r>
              <a:rPr sz="2325" spc="-190" dirty="0">
                <a:solidFill>
                  <a:srgbClr val="22373A"/>
                </a:solidFill>
                <a:latin typeface="Arial MT"/>
                <a:cs typeface="Arial MT"/>
              </a:rPr>
              <a:t> </a:t>
            </a:r>
            <a:r>
              <a:rPr sz="2325" spc="-95" dirty="0">
                <a:solidFill>
                  <a:srgbClr val="22373A"/>
                </a:solidFill>
                <a:latin typeface="Arial MT"/>
                <a:cs typeface="Arial MT"/>
              </a:rPr>
              <a:t>simplified</a:t>
            </a:r>
            <a:r>
              <a:rPr sz="2325" spc="-190" dirty="0">
                <a:solidFill>
                  <a:srgbClr val="22373A"/>
                </a:solidFill>
                <a:latin typeface="Arial MT"/>
                <a:cs typeface="Arial MT"/>
              </a:rPr>
              <a:t> </a:t>
            </a:r>
            <a:r>
              <a:rPr sz="2325" spc="-74" dirty="0">
                <a:solidFill>
                  <a:srgbClr val="22373A"/>
                </a:solidFill>
                <a:latin typeface="Arial MT"/>
                <a:cs typeface="Arial MT"/>
              </a:rPr>
              <a:t>computational</a:t>
            </a:r>
            <a:r>
              <a:rPr sz="2325" spc="-190" dirty="0">
                <a:solidFill>
                  <a:srgbClr val="22373A"/>
                </a:solidFill>
                <a:latin typeface="Arial MT"/>
                <a:cs typeface="Arial MT"/>
              </a:rPr>
              <a:t> </a:t>
            </a:r>
            <a:r>
              <a:rPr sz="2325" spc="-106" dirty="0">
                <a:solidFill>
                  <a:srgbClr val="22373A"/>
                </a:solidFill>
                <a:latin typeface="Arial MT"/>
                <a:cs typeface="Arial MT"/>
              </a:rPr>
              <a:t>model  </a:t>
            </a:r>
            <a:r>
              <a:rPr sz="2325" spc="-42" dirty="0">
                <a:solidFill>
                  <a:srgbClr val="22373A"/>
                </a:solidFill>
                <a:latin typeface="Arial MT"/>
                <a:cs typeface="Arial MT"/>
              </a:rPr>
              <a:t>o</a:t>
            </a:r>
            <a:r>
              <a:rPr sz="2325" spc="42" dirty="0">
                <a:solidFill>
                  <a:srgbClr val="22373A"/>
                </a:solidFill>
                <a:latin typeface="Arial MT"/>
                <a:cs typeface="Arial MT"/>
              </a:rPr>
              <a:t>f</a:t>
            </a:r>
            <a:r>
              <a:rPr sz="2325" spc="-116" dirty="0">
                <a:solidFill>
                  <a:srgbClr val="22373A"/>
                </a:solidFill>
                <a:latin typeface="Arial MT"/>
                <a:cs typeface="Arial MT"/>
              </a:rPr>
              <a:t> </a:t>
            </a:r>
            <a:r>
              <a:rPr sz="2325" spc="-63" dirty="0">
                <a:solidFill>
                  <a:srgbClr val="22373A"/>
                </a:solidFill>
                <a:latin typeface="Arial MT"/>
                <a:cs typeface="Arial MT"/>
              </a:rPr>
              <a:t>the</a:t>
            </a:r>
            <a:r>
              <a:rPr sz="2325" spc="-116" dirty="0">
                <a:solidFill>
                  <a:srgbClr val="22373A"/>
                </a:solidFill>
                <a:latin typeface="Arial MT"/>
                <a:cs typeface="Arial MT"/>
              </a:rPr>
              <a:t> </a:t>
            </a:r>
            <a:r>
              <a:rPr sz="2325" spc="-127" dirty="0">
                <a:solidFill>
                  <a:srgbClr val="22373A"/>
                </a:solidFill>
                <a:latin typeface="Arial MT"/>
                <a:cs typeface="Arial MT"/>
              </a:rPr>
              <a:t>neu</a:t>
            </a:r>
            <a:r>
              <a:rPr sz="2325" spc="-148" dirty="0">
                <a:solidFill>
                  <a:srgbClr val="22373A"/>
                </a:solidFill>
                <a:latin typeface="Arial MT"/>
                <a:cs typeface="Arial MT"/>
              </a:rPr>
              <a:t>r</a:t>
            </a:r>
            <a:r>
              <a:rPr sz="2325" spc="-95" dirty="0">
                <a:solidFill>
                  <a:srgbClr val="22373A"/>
                </a:solidFill>
                <a:latin typeface="Arial MT"/>
                <a:cs typeface="Arial MT"/>
              </a:rPr>
              <a:t>on</a:t>
            </a:r>
            <a:r>
              <a:rPr sz="2325" spc="-116" dirty="0">
                <a:solidFill>
                  <a:srgbClr val="22373A"/>
                </a:solidFill>
                <a:latin typeface="Arial MT"/>
                <a:cs typeface="Arial MT"/>
              </a:rPr>
              <a:t> </a:t>
            </a:r>
            <a:r>
              <a:rPr sz="2325" spc="-53" dirty="0">
                <a:solidFill>
                  <a:srgbClr val="22373A"/>
                </a:solidFill>
                <a:latin typeface="Arial MT"/>
                <a:cs typeface="Arial MT"/>
              </a:rPr>
              <a:t>(1943)</a:t>
            </a:r>
            <a:endParaRPr sz="2325" dirty="0">
              <a:latin typeface="Arial MT"/>
              <a:cs typeface="Arial MT"/>
            </a:endParaRPr>
          </a:p>
          <a:p>
            <a:pPr marL="304650" marR="64419" indent="-225468" algn="just">
              <a:lnSpc>
                <a:spcPct val="118000"/>
              </a:lnSpc>
              <a:spcBef>
                <a:spcPts val="634"/>
              </a:spcBef>
              <a:buClr>
                <a:srgbClr val="FFFFFF"/>
              </a:buClr>
              <a:buFont typeface="Arial MT"/>
              <a:buChar char="•"/>
              <a:tabLst>
                <a:tab pos="305993" algn="l"/>
              </a:tabLst>
            </a:pPr>
            <a:r>
              <a:rPr sz="2325" i="1" spc="-106" dirty="0">
                <a:solidFill>
                  <a:srgbClr val="22373A"/>
                </a:solidFill>
                <a:latin typeface="Calibri"/>
                <a:cs typeface="Calibri"/>
              </a:rPr>
              <a:t>g</a:t>
            </a:r>
            <a:r>
              <a:rPr sz="2325" i="1" spc="127" dirty="0">
                <a:solidFill>
                  <a:srgbClr val="22373A"/>
                </a:solidFill>
                <a:latin typeface="Calibri"/>
                <a:cs typeface="Calibri"/>
              </a:rPr>
              <a:t> </a:t>
            </a:r>
            <a:r>
              <a:rPr sz="2325" spc="-127" dirty="0">
                <a:solidFill>
                  <a:srgbClr val="22373A"/>
                </a:solidFill>
                <a:latin typeface="Arial MT"/>
                <a:cs typeface="Arial MT"/>
              </a:rPr>
              <a:t>aggregates</a:t>
            </a:r>
            <a:r>
              <a:rPr sz="2325" spc="-85" dirty="0">
                <a:solidFill>
                  <a:srgbClr val="22373A"/>
                </a:solidFill>
                <a:latin typeface="Arial MT"/>
                <a:cs typeface="Arial MT"/>
              </a:rPr>
              <a:t> </a:t>
            </a:r>
            <a:r>
              <a:rPr sz="2325" spc="-63" dirty="0">
                <a:solidFill>
                  <a:srgbClr val="22373A"/>
                </a:solidFill>
                <a:latin typeface="Arial MT"/>
                <a:cs typeface="Arial MT"/>
              </a:rPr>
              <a:t>the</a:t>
            </a:r>
            <a:r>
              <a:rPr sz="2325" spc="-85" dirty="0">
                <a:solidFill>
                  <a:srgbClr val="22373A"/>
                </a:solidFill>
                <a:latin typeface="Arial MT"/>
                <a:cs typeface="Arial MT"/>
              </a:rPr>
              <a:t> </a:t>
            </a:r>
            <a:r>
              <a:rPr sz="2325" spc="-63" dirty="0">
                <a:solidFill>
                  <a:srgbClr val="22373A"/>
                </a:solidFill>
                <a:latin typeface="Arial MT"/>
                <a:cs typeface="Arial MT"/>
              </a:rPr>
              <a:t>inputs</a:t>
            </a:r>
            <a:r>
              <a:rPr sz="2325" spc="-85" dirty="0">
                <a:solidFill>
                  <a:srgbClr val="22373A"/>
                </a:solidFill>
                <a:latin typeface="Arial MT"/>
                <a:cs typeface="Arial MT"/>
              </a:rPr>
              <a:t> </a:t>
            </a:r>
            <a:r>
              <a:rPr sz="2325" spc="-148" dirty="0">
                <a:solidFill>
                  <a:srgbClr val="22373A"/>
                </a:solidFill>
                <a:latin typeface="Arial MT"/>
                <a:cs typeface="Arial MT"/>
              </a:rPr>
              <a:t>and</a:t>
            </a:r>
            <a:r>
              <a:rPr sz="2325" spc="-85" dirty="0">
                <a:solidFill>
                  <a:srgbClr val="22373A"/>
                </a:solidFill>
                <a:latin typeface="Arial MT"/>
                <a:cs typeface="Arial MT"/>
              </a:rPr>
              <a:t> </a:t>
            </a:r>
            <a:r>
              <a:rPr sz="2325" spc="-63" dirty="0">
                <a:solidFill>
                  <a:srgbClr val="22373A"/>
                </a:solidFill>
                <a:latin typeface="Arial MT"/>
                <a:cs typeface="Arial MT"/>
              </a:rPr>
              <a:t>the</a:t>
            </a:r>
            <a:r>
              <a:rPr sz="2325" spc="-85" dirty="0">
                <a:solidFill>
                  <a:srgbClr val="22373A"/>
                </a:solidFill>
                <a:latin typeface="Arial MT"/>
                <a:cs typeface="Arial MT"/>
              </a:rPr>
              <a:t> </a:t>
            </a:r>
            <a:r>
              <a:rPr sz="2325" spc="-42" dirty="0">
                <a:solidFill>
                  <a:srgbClr val="22373A"/>
                </a:solidFill>
                <a:latin typeface="Arial MT"/>
                <a:cs typeface="Arial MT"/>
              </a:rPr>
              <a:t>function</a:t>
            </a:r>
            <a:r>
              <a:rPr sz="2325" spc="-85" dirty="0">
                <a:solidFill>
                  <a:srgbClr val="22373A"/>
                </a:solidFill>
                <a:latin typeface="Arial MT"/>
                <a:cs typeface="Arial MT"/>
              </a:rPr>
              <a:t> </a:t>
            </a:r>
            <a:r>
              <a:rPr sz="2325" i="1" spc="412" dirty="0">
                <a:solidFill>
                  <a:srgbClr val="22373A"/>
                </a:solidFill>
                <a:latin typeface="Calibri"/>
                <a:cs typeface="Calibri"/>
              </a:rPr>
              <a:t>f</a:t>
            </a:r>
            <a:r>
              <a:rPr sz="2325" i="1" dirty="0">
                <a:solidFill>
                  <a:srgbClr val="22373A"/>
                </a:solidFill>
                <a:latin typeface="Calibri"/>
                <a:cs typeface="Calibri"/>
              </a:rPr>
              <a:t> </a:t>
            </a:r>
            <a:r>
              <a:rPr sz="2325" i="1" spc="-241" dirty="0">
                <a:solidFill>
                  <a:srgbClr val="22373A"/>
                </a:solidFill>
                <a:latin typeface="Calibri"/>
                <a:cs typeface="Calibri"/>
              </a:rPr>
              <a:t> </a:t>
            </a:r>
            <a:r>
              <a:rPr sz="2325" spc="-106" dirty="0">
                <a:solidFill>
                  <a:srgbClr val="22373A"/>
                </a:solidFill>
                <a:latin typeface="Arial MT"/>
                <a:cs typeface="Arial MT"/>
              </a:rPr>
              <a:t>takes  </a:t>
            </a:r>
            <a:r>
              <a:rPr sz="2325" spc="-232" dirty="0">
                <a:solidFill>
                  <a:srgbClr val="22373A"/>
                </a:solidFill>
                <a:latin typeface="Arial MT"/>
                <a:cs typeface="Arial MT"/>
              </a:rPr>
              <a:t>a</a:t>
            </a:r>
            <a:r>
              <a:rPr sz="2325" spc="-116" dirty="0">
                <a:solidFill>
                  <a:srgbClr val="22373A"/>
                </a:solidFill>
                <a:latin typeface="Arial MT"/>
                <a:cs typeface="Arial MT"/>
              </a:rPr>
              <a:t> decision </a:t>
            </a:r>
            <a:r>
              <a:rPr sz="2325" spc="-180" dirty="0">
                <a:solidFill>
                  <a:srgbClr val="22373A"/>
                </a:solidFill>
                <a:latin typeface="Arial MT"/>
                <a:cs typeface="Arial MT"/>
              </a:rPr>
              <a:t>based</a:t>
            </a:r>
            <a:r>
              <a:rPr sz="2325" spc="-116" dirty="0">
                <a:solidFill>
                  <a:srgbClr val="22373A"/>
                </a:solidFill>
                <a:latin typeface="Arial MT"/>
                <a:cs typeface="Arial MT"/>
              </a:rPr>
              <a:t> </a:t>
            </a:r>
            <a:r>
              <a:rPr sz="2325" spc="-95" dirty="0">
                <a:solidFill>
                  <a:srgbClr val="22373A"/>
                </a:solidFill>
                <a:latin typeface="Arial MT"/>
                <a:cs typeface="Arial MT"/>
              </a:rPr>
              <a:t>on</a:t>
            </a:r>
            <a:r>
              <a:rPr sz="2325" spc="-116" dirty="0">
                <a:solidFill>
                  <a:srgbClr val="22373A"/>
                </a:solidFill>
                <a:latin typeface="Arial MT"/>
                <a:cs typeface="Arial MT"/>
              </a:rPr>
              <a:t> </a:t>
            </a:r>
            <a:r>
              <a:rPr sz="2325" spc="-53" dirty="0">
                <a:solidFill>
                  <a:srgbClr val="22373A"/>
                </a:solidFill>
                <a:latin typeface="Arial MT"/>
                <a:cs typeface="Arial MT"/>
              </a:rPr>
              <a:t>this</a:t>
            </a:r>
            <a:r>
              <a:rPr sz="2325" spc="-116" dirty="0">
                <a:solidFill>
                  <a:srgbClr val="22373A"/>
                </a:solidFill>
                <a:latin typeface="Arial MT"/>
                <a:cs typeface="Arial MT"/>
              </a:rPr>
              <a:t> </a:t>
            </a:r>
            <a:r>
              <a:rPr sz="2325" spc="-95" dirty="0">
                <a:solidFill>
                  <a:srgbClr val="22373A"/>
                </a:solidFill>
                <a:latin typeface="Arial MT"/>
                <a:cs typeface="Arial MT"/>
              </a:rPr>
              <a:t>aggregation</a:t>
            </a:r>
            <a:endParaRPr sz="2325" dirty="0">
              <a:latin typeface="Arial MT"/>
              <a:cs typeface="Arial MT"/>
            </a:endParaRPr>
          </a:p>
          <a:p>
            <a:pPr marL="304650" indent="-225468" algn="just">
              <a:spcBef>
                <a:spcPts val="1131"/>
              </a:spcBef>
              <a:buClr>
                <a:srgbClr val="FFFFFF"/>
              </a:buClr>
              <a:buChar char="•"/>
              <a:tabLst>
                <a:tab pos="305993" algn="l"/>
              </a:tabLst>
            </a:pPr>
            <a:r>
              <a:rPr sz="2325" spc="-232" dirty="0">
                <a:solidFill>
                  <a:srgbClr val="22373A"/>
                </a:solidFill>
                <a:latin typeface="Arial MT"/>
                <a:cs typeface="Arial MT"/>
              </a:rPr>
              <a:t>The</a:t>
            </a:r>
            <a:r>
              <a:rPr sz="2325" spc="-116" dirty="0">
                <a:solidFill>
                  <a:srgbClr val="22373A"/>
                </a:solidFill>
                <a:latin typeface="Arial MT"/>
                <a:cs typeface="Arial MT"/>
              </a:rPr>
              <a:t> </a:t>
            </a:r>
            <a:r>
              <a:rPr sz="2325" spc="-63" dirty="0">
                <a:solidFill>
                  <a:srgbClr val="22373A"/>
                </a:solidFill>
                <a:latin typeface="Arial MT"/>
                <a:cs typeface="Arial MT"/>
              </a:rPr>
              <a:t>inputs</a:t>
            </a:r>
            <a:r>
              <a:rPr sz="2325" spc="-116" dirty="0">
                <a:solidFill>
                  <a:srgbClr val="22373A"/>
                </a:solidFill>
                <a:latin typeface="Arial MT"/>
                <a:cs typeface="Arial MT"/>
              </a:rPr>
              <a:t> </a:t>
            </a:r>
            <a:r>
              <a:rPr sz="2325" spc="-159" dirty="0">
                <a:solidFill>
                  <a:srgbClr val="22373A"/>
                </a:solidFill>
                <a:latin typeface="Arial MT"/>
                <a:cs typeface="Arial MT"/>
              </a:rPr>
              <a:t>can</a:t>
            </a:r>
            <a:r>
              <a:rPr sz="2325" spc="-116" dirty="0">
                <a:solidFill>
                  <a:srgbClr val="22373A"/>
                </a:solidFill>
                <a:latin typeface="Arial MT"/>
                <a:cs typeface="Arial MT"/>
              </a:rPr>
              <a:t> </a:t>
            </a:r>
            <a:r>
              <a:rPr sz="2325" spc="-169" dirty="0">
                <a:solidFill>
                  <a:srgbClr val="22373A"/>
                </a:solidFill>
                <a:latin typeface="Arial MT"/>
                <a:cs typeface="Arial MT"/>
              </a:rPr>
              <a:t>be</a:t>
            </a:r>
            <a:r>
              <a:rPr sz="2325" spc="-116" dirty="0">
                <a:solidFill>
                  <a:srgbClr val="22373A"/>
                </a:solidFill>
                <a:latin typeface="Arial MT"/>
                <a:cs typeface="Arial MT"/>
              </a:rPr>
              <a:t> </a:t>
            </a:r>
            <a:r>
              <a:rPr sz="2325" spc="-159" dirty="0">
                <a:solidFill>
                  <a:srgbClr val="22373A"/>
                </a:solidFill>
                <a:latin typeface="Arial MT"/>
                <a:cs typeface="Arial MT"/>
              </a:rPr>
              <a:t>exc</a:t>
            </a:r>
            <a:r>
              <a:rPr sz="2325" spc="-32" dirty="0">
                <a:solidFill>
                  <a:srgbClr val="22373A"/>
                </a:solidFill>
                <a:latin typeface="Arial MT"/>
                <a:cs typeface="Arial MT"/>
              </a:rPr>
              <a:t>i</a:t>
            </a:r>
            <a:r>
              <a:rPr sz="2325" spc="32" dirty="0">
                <a:solidFill>
                  <a:srgbClr val="22373A"/>
                </a:solidFill>
                <a:latin typeface="Arial MT"/>
                <a:cs typeface="Arial MT"/>
              </a:rPr>
              <a:t>ta</a:t>
            </a:r>
            <a:r>
              <a:rPr sz="2325" spc="-11" dirty="0">
                <a:solidFill>
                  <a:srgbClr val="22373A"/>
                </a:solidFill>
                <a:latin typeface="Arial MT"/>
                <a:cs typeface="Arial MT"/>
              </a:rPr>
              <a:t>t</a:t>
            </a:r>
            <a:r>
              <a:rPr sz="2325" spc="-95" dirty="0">
                <a:solidFill>
                  <a:srgbClr val="22373A"/>
                </a:solidFill>
                <a:latin typeface="Arial MT"/>
                <a:cs typeface="Arial MT"/>
              </a:rPr>
              <a:t>ory</a:t>
            </a:r>
            <a:r>
              <a:rPr sz="2325" spc="-116" dirty="0">
                <a:solidFill>
                  <a:srgbClr val="22373A"/>
                </a:solidFill>
                <a:latin typeface="Arial MT"/>
                <a:cs typeface="Arial MT"/>
              </a:rPr>
              <a:t> </a:t>
            </a:r>
            <a:r>
              <a:rPr sz="2325" spc="-74" dirty="0">
                <a:solidFill>
                  <a:srgbClr val="22373A"/>
                </a:solidFill>
                <a:latin typeface="Arial MT"/>
                <a:cs typeface="Arial MT"/>
              </a:rPr>
              <a:t>or</a:t>
            </a:r>
            <a:r>
              <a:rPr sz="2325" spc="-116" dirty="0">
                <a:solidFill>
                  <a:srgbClr val="22373A"/>
                </a:solidFill>
                <a:latin typeface="Arial MT"/>
                <a:cs typeface="Arial MT"/>
              </a:rPr>
              <a:t> </a:t>
            </a:r>
            <a:r>
              <a:rPr sz="2325" spc="-85" dirty="0">
                <a:solidFill>
                  <a:srgbClr val="22373A"/>
                </a:solidFill>
                <a:latin typeface="Arial MT"/>
                <a:cs typeface="Arial MT"/>
              </a:rPr>
              <a:t>inhib</a:t>
            </a:r>
            <a:r>
              <a:rPr sz="2325" dirty="0">
                <a:solidFill>
                  <a:srgbClr val="22373A"/>
                </a:solidFill>
                <a:latin typeface="Arial MT"/>
                <a:cs typeface="Arial MT"/>
              </a:rPr>
              <a:t>i</a:t>
            </a:r>
            <a:r>
              <a:rPr sz="2325" spc="127" dirty="0">
                <a:solidFill>
                  <a:srgbClr val="22373A"/>
                </a:solidFill>
                <a:latin typeface="Arial MT"/>
                <a:cs typeface="Arial MT"/>
              </a:rPr>
              <a:t>t</a:t>
            </a:r>
            <a:r>
              <a:rPr sz="2325" spc="-95" dirty="0">
                <a:solidFill>
                  <a:srgbClr val="22373A"/>
                </a:solidFill>
                <a:latin typeface="Arial MT"/>
                <a:cs typeface="Arial MT"/>
              </a:rPr>
              <a:t>ory</a:t>
            </a:r>
            <a:endParaRPr sz="2325" dirty="0">
              <a:latin typeface="Arial MT"/>
              <a:cs typeface="Arial MT"/>
            </a:endParaRPr>
          </a:p>
          <a:p>
            <a:pPr marL="304650" indent="-225468" algn="just">
              <a:spcBef>
                <a:spcPts val="1141"/>
              </a:spcBef>
              <a:buClr>
                <a:srgbClr val="FFFFFF"/>
              </a:buClr>
              <a:buFont typeface="Arial MT"/>
              <a:buChar char="•"/>
              <a:tabLst>
                <a:tab pos="305993" algn="l"/>
              </a:tabLst>
            </a:pPr>
            <a:r>
              <a:rPr sz="2325" i="1" spc="85" dirty="0">
                <a:solidFill>
                  <a:srgbClr val="22373A"/>
                </a:solidFill>
                <a:latin typeface="Calibri"/>
                <a:cs typeface="Calibri"/>
              </a:rPr>
              <a:t>y</a:t>
            </a:r>
            <a:r>
              <a:rPr sz="2325" i="1" spc="190" dirty="0">
                <a:solidFill>
                  <a:srgbClr val="22373A"/>
                </a:solidFill>
                <a:latin typeface="Calibri"/>
                <a:cs typeface="Calibri"/>
              </a:rPr>
              <a:t> </a:t>
            </a:r>
            <a:r>
              <a:rPr sz="2325" spc="623" dirty="0">
                <a:solidFill>
                  <a:srgbClr val="22373A"/>
                </a:solidFill>
                <a:latin typeface="Calibri"/>
                <a:cs typeface="Calibri"/>
              </a:rPr>
              <a:t>=</a:t>
            </a:r>
            <a:r>
              <a:rPr sz="2325" spc="116" dirty="0">
                <a:solidFill>
                  <a:srgbClr val="22373A"/>
                </a:solidFill>
                <a:latin typeface="Calibri"/>
                <a:cs typeface="Calibri"/>
              </a:rPr>
              <a:t> </a:t>
            </a:r>
            <a:r>
              <a:rPr sz="2325" spc="-32" dirty="0">
                <a:solidFill>
                  <a:srgbClr val="22373A"/>
                </a:solidFill>
                <a:latin typeface="Calibri"/>
                <a:cs typeface="Calibri"/>
              </a:rPr>
              <a:t>0</a:t>
            </a:r>
            <a:r>
              <a:rPr sz="2325" dirty="0">
                <a:solidFill>
                  <a:srgbClr val="22373A"/>
                </a:solidFill>
                <a:latin typeface="Calibri"/>
                <a:cs typeface="Calibri"/>
              </a:rPr>
              <a:t> </a:t>
            </a:r>
            <a:r>
              <a:rPr sz="2325" spc="11" dirty="0">
                <a:solidFill>
                  <a:srgbClr val="22373A"/>
                </a:solidFill>
                <a:latin typeface="Arial MT"/>
                <a:cs typeface="Arial MT"/>
              </a:rPr>
              <a:t>if</a:t>
            </a:r>
            <a:r>
              <a:rPr sz="2325" spc="-116" dirty="0">
                <a:solidFill>
                  <a:srgbClr val="22373A"/>
                </a:solidFill>
                <a:latin typeface="Arial MT"/>
                <a:cs typeface="Arial MT"/>
              </a:rPr>
              <a:t> </a:t>
            </a:r>
            <a:r>
              <a:rPr sz="2325" spc="-159" dirty="0">
                <a:solidFill>
                  <a:srgbClr val="22373A"/>
                </a:solidFill>
                <a:latin typeface="Arial MT"/>
                <a:cs typeface="Arial MT"/>
              </a:rPr>
              <a:t>any</a:t>
            </a:r>
            <a:r>
              <a:rPr sz="2325" spc="-116" dirty="0">
                <a:solidFill>
                  <a:srgbClr val="22373A"/>
                </a:solidFill>
                <a:latin typeface="Arial MT"/>
                <a:cs typeface="Arial MT"/>
              </a:rPr>
              <a:t> </a:t>
            </a:r>
            <a:r>
              <a:rPr sz="2325" i="1" spc="306" dirty="0">
                <a:solidFill>
                  <a:srgbClr val="22373A"/>
                </a:solidFill>
                <a:latin typeface="Calibri"/>
                <a:cs typeface="Calibri"/>
              </a:rPr>
              <a:t>x</a:t>
            </a:r>
            <a:r>
              <a:rPr sz="2536" i="1" spc="317" baseline="-10416" dirty="0">
                <a:solidFill>
                  <a:srgbClr val="22373A"/>
                </a:solidFill>
                <a:latin typeface="Calibri"/>
                <a:cs typeface="Calibri"/>
              </a:rPr>
              <a:t>i</a:t>
            </a:r>
            <a:r>
              <a:rPr sz="2536" i="1" baseline="-10416" dirty="0">
                <a:solidFill>
                  <a:srgbClr val="22373A"/>
                </a:solidFill>
                <a:latin typeface="Calibri"/>
                <a:cs typeface="Calibri"/>
              </a:rPr>
              <a:t> </a:t>
            </a:r>
            <a:r>
              <a:rPr sz="2536" i="1" spc="-205" baseline="-10416" dirty="0">
                <a:solidFill>
                  <a:srgbClr val="22373A"/>
                </a:solidFill>
                <a:latin typeface="Calibri"/>
                <a:cs typeface="Calibri"/>
              </a:rPr>
              <a:t> </a:t>
            </a:r>
            <a:r>
              <a:rPr sz="2325" spc="-127" dirty="0">
                <a:solidFill>
                  <a:srgbClr val="22373A"/>
                </a:solidFill>
                <a:latin typeface="Arial MT"/>
                <a:cs typeface="Arial MT"/>
              </a:rPr>
              <a:t>is</a:t>
            </a:r>
            <a:r>
              <a:rPr sz="2325" spc="-116" dirty="0">
                <a:solidFill>
                  <a:srgbClr val="22373A"/>
                </a:solidFill>
                <a:latin typeface="Arial MT"/>
                <a:cs typeface="Arial MT"/>
              </a:rPr>
              <a:t> </a:t>
            </a:r>
            <a:r>
              <a:rPr sz="2325" spc="-85" dirty="0">
                <a:solidFill>
                  <a:srgbClr val="22373A"/>
                </a:solidFill>
                <a:latin typeface="Arial MT"/>
                <a:cs typeface="Arial MT"/>
              </a:rPr>
              <a:t>inhib</a:t>
            </a:r>
            <a:r>
              <a:rPr sz="2325" dirty="0">
                <a:solidFill>
                  <a:srgbClr val="22373A"/>
                </a:solidFill>
                <a:latin typeface="Arial MT"/>
                <a:cs typeface="Arial MT"/>
              </a:rPr>
              <a:t>i</a:t>
            </a:r>
            <a:r>
              <a:rPr sz="2325" spc="127" dirty="0">
                <a:solidFill>
                  <a:srgbClr val="22373A"/>
                </a:solidFill>
                <a:latin typeface="Arial MT"/>
                <a:cs typeface="Arial MT"/>
              </a:rPr>
              <a:t>t</a:t>
            </a:r>
            <a:r>
              <a:rPr sz="2325" spc="-106" dirty="0">
                <a:solidFill>
                  <a:srgbClr val="22373A"/>
                </a:solidFill>
                <a:latin typeface="Arial MT"/>
                <a:cs typeface="Arial MT"/>
              </a:rPr>
              <a:t>ory,</a:t>
            </a:r>
            <a:r>
              <a:rPr sz="2325" spc="-116" dirty="0">
                <a:solidFill>
                  <a:srgbClr val="22373A"/>
                </a:solidFill>
                <a:latin typeface="Arial MT"/>
                <a:cs typeface="Arial MT"/>
              </a:rPr>
              <a:t> </a:t>
            </a:r>
            <a:r>
              <a:rPr sz="2325" spc="-169" dirty="0">
                <a:solidFill>
                  <a:srgbClr val="22373A"/>
                </a:solidFill>
                <a:latin typeface="Arial MT"/>
                <a:cs typeface="Arial MT"/>
              </a:rPr>
              <a:t>else</a:t>
            </a:r>
            <a:endParaRPr sz="2325" dirty="0">
              <a:latin typeface="Arial MT"/>
              <a:cs typeface="Arial MT"/>
            </a:endParaRPr>
          </a:p>
        </p:txBody>
      </p:sp>
      <p:sp>
        <p:nvSpPr>
          <p:cNvPr id="26" name="object 26"/>
          <p:cNvSpPr txBox="1"/>
          <p:nvPr/>
        </p:nvSpPr>
        <p:spPr>
          <a:xfrm>
            <a:off x="9933769" y="3818681"/>
            <a:ext cx="191917" cy="285947"/>
          </a:xfrm>
          <a:prstGeom prst="rect">
            <a:avLst/>
          </a:prstGeom>
        </p:spPr>
        <p:txBody>
          <a:bodyPr vert="horz" wrap="square" lIns="0" tIns="25499" rIns="0" bIns="0" rtlCol="0">
            <a:spAutoFit/>
          </a:bodyPr>
          <a:lstStyle/>
          <a:p>
            <a:pPr marL="26841">
              <a:spcBef>
                <a:spcPts val="201"/>
              </a:spcBef>
            </a:pPr>
            <a:r>
              <a:rPr sz="1691" i="1" spc="211" dirty="0">
                <a:solidFill>
                  <a:srgbClr val="22373A"/>
                </a:solidFill>
                <a:latin typeface="Calibri"/>
                <a:cs typeface="Calibri"/>
              </a:rPr>
              <a:t>n</a:t>
            </a:r>
            <a:endParaRPr sz="1691" dirty="0">
              <a:latin typeface="Calibri"/>
              <a:cs typeface="Calibri"/>
            </a:endParaRPr>
          </a:p>
        </p:txBody>
      </p:sp>
      <p:sp>
        <p:nvSpPr>
          <p:cNvPr id="27" name="object 27"/>
          <p:cNvSpPr txBox="1"/>
          <p:nvPr/>
        </p:nvSpPr>
        <p:spPr>
          <a:xfrm>
            <a:off x="9824143" y="4144755"/>
            <a:ext cx="477778" cy="382183"/>
          </a:xfrm>
          <a:prstGeom prst="rect">
            <a:avLst/>
          </a:prstGeom>
        </p:spPr>
        <p:txBody>
          <a:bodyPr vert="horz" wrap="square" lIns="0" tIns="24157" rIns="0" bIns="0" rtlCol="0">
            <a:spAutoFit/>
          </a:bodyPr>
          <a:lstStyle/>
          <a:p>
            <a:pPr marL="26841">
              <a:spcBef>
                <a:spcPts val="190"/>
              </a:spcBef>
            </a:pPr>
            <a:r>
              <a:rPr sz="2325" spc="1942" dirty="0">
                <a:solidFill>
                  <a:srgbClr val="22373A"/>
                </a:solidFill>
                <a:latin typeface="Lucida Sans Unicode"/>
                <a:cs typeface="Lucida Sans Unicode"/>
              </a:rPr>
              <a:t>Σ</a:t>
            </a:r>
            <a:endParaRPr sz="2325" dirty="0">
              <a:latin typeface="Lucida Sans Unicode"/>
              <a:cs typeface="Lucida Sans Unicode"/>
            </a:endParaRPr>
          </a:p>
        </p:txBody>
      </p:sp>
      <p:sp>
        <p:nvSpPr>
          <p:cNvPr id="28" name="object 28"/>
          <p:cNvSpPr txBox="1"/>
          <p:nvPr/>
        </p:nvSpPr>
        <p:spPr>
          <a:xfrm>
            <a:off x="9818808" y="4535967"/>
            <a:ext cx="422753" cy="285947"/>
          </a:xfrm>
          <a:prstGeom prst="rect">
            <a:avLst/>
          </a:prstGeom>
        </p:spPr>
        <p:txBody>
          <a:bodyPr vert="horz" wrap="square" lIns="0" tIns="25499" rIns="0" bIns="0" rtlCol="0">
            <a:spAutoFit/>
          </a:bodyPr>
          <a:lstStyle/>
          <a:p>
            <a:pPr marL="26841">
              <a:spcBef>
                <a:spcPts val="201"/>
              </a:spcBef>
            </a:pPr>
            <a:r>
              <a:rPr sz="1691" i="1" spc="211" dirty="0">
                <a:solidFill>
                  <a:srgbClr val="22373A"/>
                </a:solidFill>
                <a:latin typeface="Calibri"/>
                <a:cs typeface="Calibri"/>
              </a:rPr>
              <a:t>i</a:t>
            </a:r>
            <a:r>
              <a:rPr sz="1691" spc="285" dirty="0">
                <a:solidFill>
                  <a:srgbClr val="22373A"/>
                </a:solidFill>
                <a:latin typeface="Calibri"/>
                <a:cs typeface="Calibri"/>
              </a:rPr>
              <a:t>=1</a:t>
            </a:r>
            <a:endParaRPr sz="1691">
              <a:latin typeface="Calibri"/>
              <a:cs typeface="Calibri"/>
            </a:endParaRPr>
          </a:p>
        </p:txBody>
      </p:sp>
      <p:sp>
        <p:nvSpPr>
          <p:cNvPr id="29" name="object 29"/>
          <p:cNvSpPr txBox="1"/>
          <p:nvPr/>
        </p:nvSpPr>
        <p:spPr>
          <a:xfrm>
            <a:off x="6535045" y="4105806"/>
            <a:ext cx="3949725" cy="382183"/>
          </a:xfrm>
          <a:prstGeom prst="rect">
            <a:avLst/>
          </a:prstGeom>
        </p:spPr>
        <p:txBody>
          <a:bodyPr vert="horz" wrap="square" lIns="0" tIns="24157" rIns="0" bIns="0" rtlCol="0">
            <a:spAutoFit/>
          </a:bodyPr>
          <a:lstStyle/>
          <a:p>
            <a:pPr marL="26841">
              <a:spcBef>
                <a:spcPts val="190"/>
              </a:spcBef>
              <a:tabLst>
                <a:tab pos="3753777" algn="l"/>
              </a:tabLst>
            </a:pPr>
            <a:r>
              <a:rPr sz="2325" i="1" spc="-21" dirty="0">
                <a:solidFill>
                  <a:srgbClr val="22373A"/>
                </a:solidFill>
                <a:latin typeface="Calibri"/>
                <a:cs typeface="Calibri"/>
              </a:rPr>
              <a:t>g</a:t>
            </a:r>
            <a:r>
              <a:rPr sz="2325" spc="180" dirty="0">
                <a:solidFill>
                  <a:srgbClr val="22373A"/>
                </a:solidFill>
                <a:latin typeface="Calibri"/>
                <a:cs typeface="Calibri"/>
              </a:rPr>
              <a:t>(</a:t>
            </a:r>
            <a:r>
              <a:rPr sz="2325" i="1" spc="306" dirty="0">
                <a:solidFill>
                  <a:srgbClr val="22373A"/>
                </a:solidFill>
                <a:latin typeface="Calibri"/>
                <a:cs typeface="Calibri"/>
              </a:rPr>
              <a:t>x</a:t>
            </a:r>
            <a:r>
              <a:rPr sz="2325" i="1" dirty="0">
                <a:solidFill>
                  <a:srgbClr val="22373A"/>
                </a:solidFill>
                <a:latin typeface="Calibri"/>
                <a:cs typeface="Calibri"/>
              </a:rPr>
              <a:t> </a:t>
            </a:r>
            <a:r>
              <a:rPr sz="2325" i="1" spc="-53" dirty="0">
                <a:solidFill>
                  <a:srgbClr val="22373A"/>
                </a:solidFill>
                <a:latin typeface="Calibri"/>
                <a:cs typeface="Calibri"/>
              </a:rPr>
              <a:t> </a:t>
            </a:r>
            <a:r>
              <a:rPr sz="2325" i="1" spc="53" dirty="0">
                <a:solidFill>
                  <a:srgbClr val="22373A"/>
                </a:solidFill>
                <a:latin typeface="Calibri"/>
                <a:cs typeface="Calibri"/>
              </a:rPr>
              <a:t>,</a:t>
            </a:r>
            <a:r>
              <a:rPr sz="2325" i="1" spc="-148" dirty="0">
                <a:solidFill>
                  <a:srgbClr val="22373A"/>
                </a:solidFill>
                <a:latin typeface="Calibri"/>
                <a:cs typeface="Calibri"/>
              </a:rPr>
              <a:t> </a:t>
            </a:r>
            <a:r>
              <a:rPr sz="2325" i="1" spc="306" dirty="0">
                <a:solidFill>
                  <a:srgbClr val="22373A"/>
                </a:solidFill>
                <a:latin typeface="Calibri"/>
                <a:cs typeface="Calibri"/>
              </a:rPr>
              <a:t>x</a:t>
            </a:r>
            <a:r>
              <a:rPr sz="2325" i="1" dirty="0">
                <a:solidFill>
                  <a:srgbClr val="22373A"/>
                </a:solidFill>
                <a:latin typeface="Calibri"/>
                <a:cs typeface="Calibri"/>
              </a:rPr>
              <a:t> </a:t>
            </a:r>
            <a:r>
              <a:rPr sz="2325" i="1" spc="-53" dirty="0">
                <a:solidFill>
                  <a:srgbClr val="22373A"/>
                </a:solidFill>
                <a:latin typeface="Calibri"/>
                <a:cs typeface="Calibri"/>
              </a:rPr>
              <a:t> </a:t>
            </a:r>
            <a:r>
              <a:rPr sz="2325" i="1" spc="53" dirty="0">
                <a:solidFill>
                  <a:srgbClr val="22373A"/>
                </a:solidFill>
                <a:latin typeface="Calibri"/>
                <a:cs typeface="Calibri"/>
              </a:rPr>
              <a:t>,</a:t>
            </a:r>
            <a:r>
              <a:rPr sz="2325" i="1" spc="-148" dirty="0">
                <a:solidFill>
                  <a:srgbClr val="22373A"/>
                </a:solidFill>
                <a:latin typeface="Calibri"/>
                <a:cs typeface="Calibri"/>
              </a:rPr>
              <a:t> </a:t>
            </a:r>
            <a:r>
              <a:rPr sz="2325" i="1" spc="53" dirty="0">
                <a:solidFill>
                  <a:srgbClr val="22373A"/>
                </a:solidFill>
                <a:latin typeface="Calibri"/>
                <a:cs typeface="Calibri"/>
              </a:rPr>
              <a:t>...,</a:t>
            </a:r>
            <a:r>
              <a:rPr sz="2325" i="1" spc="-148" dirty="0">
                <a:solidFill>
                  <a:srgbClr val="22373A"/>
                </a:solidFill>
                <a:latin typeface="Calibri"/>
                <a:cs typeface="Calibri"/>
              </a:rPr>
              <a:t> </a:t>
            </a:r>
            <a:r>
              <a:rPr sz="2325" i="1" spc="306" dirty="0">
                <a:solidFill>
                  <a:srgbClr val="22373A"/>
                </a:solidFill>
                <a:latin typeface="Calibri"/>
                <a:cs typeface="Calibri"/>
              </a:rPr>
              <a:t>x</a:t>
            </a:r>
            <a:r>
              <a:rPr sz="2325" i="1" dirty="0">
                <a:solidFill>
                  <a:srgbClr val="22373A"/>
                </a:solidFill>
                <a:latin typeface="Calibri"/>
                <a:cs typeface="Calibri"/>
              </a:rPr>
              <a:t> </a:t>
            </a:r>
            <a:r>
              <a:rPr sz="2325" i="1" spc="137" dirty="0">
                <a:solidFill>
                  <a:srgbClr val="22373A"/>
                </a:solidFill>
                <a:latin typeface="Calibri"/>
                <a:cs typeface="Calibri"/>
              </a:rPr>
              <a:t> </a:t>
            </a:r>
            <a:r>
              <a:rPr sz="2325" spc="180" dirty="0">
                <a:solidFill>
                  <a:srgbClr val="22373A"/>
                </a:solidFill>
                <a:latin typeface="Calibri"/>
                <a:cs typeface="Calibri"/>
              </a:rPr>
              <a:t>)</a:t>
            </a:r>
            <a:r>
              <a:rPr sz="2325" spc="116" dirty="0">
                <a:solidFill>
                  <a:srgbClr val="22373A"/>
                </a:solidFill>
                <a:latin typeface="Calibri"/>
                <a:cs typeface="Calibri"/>
              </a:rPr>
              <a:t> </a:t>
            </a:r>
            <a:r>
              <a:rPr sz="2325" spc="623" dirty="0">
                <a:solidFill>
                  <a:srgbClr val="22373A"/>
                </a:solidFill>
                <a:latin typeface="Calibri"/>
                <a:cs typeface="Calibri"/>
              </a:rPr>
              <a:t>=</a:t>
            </a:r>
            <a:r>
              <a:rPr sz="2325" spc="116" dirty="0">
                <a:solidFill>
                  <a:srgbClr val="22373A"/>
                </a:solidFill>
                <a:latin typeface="Calibri"/>
                <a:cs typeface="Calibri"/>
              </a:rPr>
              <a:t> </a:t>
            </a:r>
            <a:r>
              <a:rPr sz="2325" i="1" spc="-21" dirty="0">
                <a:solidFill>
                  <a:srgbClr val="22373A"/>
                </a:solidFill>
                <a:latin typeface="Calibri"/>
                <a:cs typeface="Calibri"/>
              </a:rPr>
              <a:t>g</a:t>
            </a:r>
            <a:r>
              <a:rPr sz="2325" spc="180" dirty="0">
                <a:solidFill>
                  <a:srgbClr val="22373A"/>
                </a:solidFill>
                <a:latin typeface="Calibri"/>
                <a:cs typeface="Calibri"/>
              </a:rPr>
              <a:t>(</a:t>
            </a:r>
            <a:r>
              <a:rPr sz="2325" b="1" spc="328" dirty="0">
                <a:solidFill>
                  <a:srgbClr val="22373A"/>
                </a:solidFill>
                <a:latin typeface="Calibri"/>
                <a:cs typeface="Calibri"/>
              </a:rPr>
              <a:t>x</a:t>
            </a:r>
            <a:r>
              <a:rPr sz="2325" spc="180" dirty="0">
                <a:solidFill>
                  <a:srgbClr val="22373A"/>
                </a:solidFill>
                <a:latin typeface="Calibri"/>
                <a:cs typeface="Calibri"/>
              </a:rPr>
              <a:t>)</a:t>
            </a:r>
            <a:r>
              <a:rPr sz="2325" spc="116" dirty="0">
                <a:solidFill>
                  <a:srgbClr val="22373A"/>
                </a:solidFill>
                <a:latin typeface="Calibri"/>
                <a:cs typeface="Calibri"/>
              </a:rPr>
              <a:t> </a:t>
            </a:r>
            <a:r>
              <a:rPr sz="2325" spc="623" dirty="0">
                <a:solidFill>
                  <a:srgbClr val="22373A"/>
                </a:solidFill>
                <a:latin typeface="Calibri"/>
                <a:cs typeface="Calibri"/>
              </a:rPr>
              <a:t>=</a:t>
            </a:r>
            <a:r>
              <a:rPr sz="2325" dirty="0">
                <a:solidFill>
                  <a:srgbClr val="22373A"/>
                </a:solidFill>
                <a:latin typeface="Calibri"/>
                <a:cs typeface="Calibri"/>
              </a:rPr>
              <a:t>	</a:t>
            </a:r>
            <a:r>
              <a:rPr sz="2325" i="1" spc="306" dirty="0">
                <a:solidFill>
                  <a:srgbClr val="22373A"/>
                </a:solidFill>
                <a:latin typeface="Calibri"/>
                <a:cs typeface="Calibri"/>
              </a:rPr>
              <a:t>x</a:t>
            </a:r>
            <a:endParaRPr sz="2325">
              <a:latin typeface="Calibri"/>
              <a:cs typeface="Calibri"/>
            </a:endParaRPr>
          </a:p>
        </p:txBody>
      </p:sp>
      <p:sp>
        <p:nvSpPr>
          <p:cNvPr id="30" name="object 30"/>
          <p:cNvSpPr txBox="1"/>
          <p:nvPr/>
        </p:nvSpPr>
        <p:spPr>
          <a:xfrm>
            <a:off x="6966442" y="4228603"/>
            <a:ext cx="3595415" cy="285947"/>
          </a:xfrm>
          <a:prstGeom prst="rect">
            <a:avLst/>
          </a:prstGeom>
        </p:spPr>
        <p:txBody>
          <a:bodyPr vert="horz" wrap="square" lIns="0" tIns="25499" rIns="0" bIns="0" rtlCol="0">
            <a:spAutoFit/>
          </a:bodyPr>
          <a:lstStyle/>
          <a:p>
            <a:pPr marL="26841">
              <a:spcBef>
                <a:spcPts val="201"/>
              </a:spcBef>
              <a:tabLst>
                <a:tab pos="450936" algn="l"/>
                <a:tab pos="1249469" algn="l"/>
                <a:tab pos="3489389" algn="l"/>
              </a:tabLst>
            </a:pPr>
            <a:r>
              <a:rPr sz="1691" spc="32" dirty="0">
                <a:solidFill>
                  <a:srgbClr val="22373A"/>
                </a:solidFill>
                <a:latin typeface="Calibri"/>
                <a:cs typeface="Calibri"/>
              </a:rPr>
              <a:t>1	2	</a:t>
            </a:r>
            <a:r>
              <a:rPr sz="1691" i="1" spc="211" dirty="0">
                <a:solidFill>
                  <a:srgbClr val="22373A"/>
                </a:solidFill>
                <a:latin typeface="Calibri"/>
                <a:cs typeface="Calibri"/>
              </a:rPr>
              <a:t>n	i</a:t>
            </a:r>
            <a:endParaRPr sz="1691">
              <a:latin typeface="Calibri"/>
              <a:cs typeface="Calibri"/>
            </a:endParaRPr>
          </a:p>
        </p:txBody>
      </p:sp>
      <p:sp>
        <p:nvSpPr>
          <p:cNvPr id="31" name="object 31"/>
          <p:cNvSpPr txBox="1"/>
          <p:nvPr/>
        </p:nvSpPr>
        <p:spPr>
          <a:xfrm>
            <a:off x="5612128" y="4739020"/>
            <a:ext cx="5379034" cy="1975165"/>
          </a:xfrm>
          <a:prstGeom prst="rect">
            <a:avLst/>
          </a:prstGeom>
        </p:spPr>
        <p:txBody>
          <a:bodyPr vert="horz" wrap="square" lIns="0" tIns="170443" rIns="0" bIns="0" rtlCol="0">
            <a:spAutoFit/>
          </a:bodyPr>
          <a:lstStyle/>
          <a:p>
            <a:pPr marL="1366230">
              <a:spcBef>
                <a:spcPts val="1342"/>
              </a:spcBef>
              <a:tabLst>
                <a:tab pos="3698752" algn="l"/>
                <a:tab pos="4266446" algn="l"/>
              </a:tabLst>
            </a:pPr>
            <a:r>
              <a:rPr sz="2325" i="1" spc="85" dirty="0">
                <a:solidFill>
                  <a:srgbClr val="22373A"/>
                </a:solidFill>
                <a:latin typeface="Calibri"/>
                <a:cs typeface="Calibri"/>
              </a:rPr>
              <a:t>y</a:t>
            </a:r>
            <a:r>
              <a:rPr sz="2325" i="1" spc="190" dirty="0">
                <a:solidFill>
                  <a:srgbClr val="22373A"/>
                </a:solidFill>
                <a:latin typeface="Calibri"/>
                <a:cs typeface="Calibri"/>
              </a:rPr>
              <a:t> </a:t>
            </a:r>
            <a:r>
              <a:rPr sz="2325" spc="623" dirty="0">
                <a:solidFill>
                  <a:srgbClr val="22373A"/>
                </a:solidFill>
                <a:latin typeface="Calibri"/>
                <a:cs typeface="Calibri"/>
              </a:rPr>
              <a:t>=</a:t>
            </a:r>
            <a:r>
              <a:rPr sz="2325" spc="116" dirty="0">
                <a:solidFill>
                  <a:srgbClr val="22373A"/>
                </a:solidFill>
                <a:latin typeface="Calibri"/>
                <a:cs typeface="Calibri"/>
              </a:rPr>
              <a:t> </a:t>
            </a:r>
            <a:r>
              <a:rPr sz="2325" i="1" spc="412" dirty="0">
                <a:solidFill>
                  <a:srgbClr val="22373A"/>
                </a:solidFill>
                <a:latin typeface="Calibri"/>
                <a:cs typeface="Calibri"/>
              </a:rPr>
              <a:t>f</a:t>
            </a:r>
            <a:r>
              <a:rPr sz="2325" i="1" spc="-285" dirty="0">
                <a:solidFill>
                  <a:srgbClr val="22373A"/>
                </a:solidFill>
                <a:latin typeface="Calibri"/>
                <a:cs typeface="Calibri"/>
              </a:rPr>
              <a:t> </a:t>
            </a:r>
            <a:r>
              <a:rPr sz="2325" spc="180" dirty="0">
                <a:solidFill>
                  <a:srgbClr val="22373A"/>
                </a:solidFill>
                <a:latin typeface="Calibri"/>
                <a:cs typeface="Calibri"/>
              </a:rPr>
              <a:t>(</a:t>
            </a:r>
            <a:r>
              <a:rPr sz="2325" i="1" spc="-21" dirty="0">
                <a:solidFill>
                  <a:srgbClr val="22373A"/>
                </a:solidFill>
                <a:latin typeface="Calibri"/>
                <a:cs typeface="Calibri"/>
              </a:rPr>
              <a:t>g</a:t>
            </a:r>
            <a:r>
              <a:rPr sz="2325" spc="180" dirty="0">
                <a:solidFill>
                  <a:srgbClr val="22373A"/>
                </a:solidFill>
                <a:latin typeface="Calibri"/>
                <a:cs typeface="Calibri"/>
              </a:rPr>
              <a:t>(</a:t>
            </a:r>
            <a:r>
              <a:rPr sz="2325" b="1" spc="328" dirty="0">
                <a:solidFill>
                  <a:srgbClr val="22373A"/>
                </a:solidFill>
                <a:latin typeface="Calibri"/>
                <a:cs typeface="Calibri"/>
              </a:rPr>
              <a:t>x</a:t>
            </a:r>
            <a:r>
              <a:rPr sz="2325" spc="180" dirty="0">
                <a:solidFill>
                  <a:srgbClr val="22373A"/>
                </a:solidFill>
                <a:latin typeface="Calibri"/>
                <a:cs typeface="Calibri"/>
              </a:rPr>
              <a:t>))</a:t>
            </a:r>
            <a:r>
              <a:rPr sz="2325" spc="116" dirty="0">
                <a:solidFill>
                  <a:srgbClr val="22373A"/>
                </a:solidFill>
                <a:latin typeface="Calibri"/>
                <a:cs typeface="Calibri"/>
              </a:rPr>
              <a:t> </a:t>
            </a:r>
            <a:r>
              <a:rPr sz="2325" spc="623" dirty="0">
                <a:solidFill>
                  <a:srgbClr val="22373A"/>
                </a:solidFill>
                <a:latin typeface="Calibri"/>
                <a:cs typeface="Calibri"/>
              </a:rPr>
              <a:t>=</a:t>
            </a:r>
            <a:r>
              <a:rPr sz="2325" spc="116" dirty="0">
                <a:solidFill>
                  <a:srgbClr val="22373A"/>
                </a:solidFill>
                <a:latin typeface="Calibri"/>
                <a:cs typeface="Calibri"/>
              </a:rPr>
              <a:t> </a:t>
            </a:r>
            <a:r>
              <a:rPr sz="2325" spc="-32" dirty="0">
                <a:solidFill>
                  <a:srgbClr val="22373A"/>
                </a:solidFill>
                <a:latin typeface="Calibri"/>
                <a:cs typeface="Calibri"/>
              </a:rPr>
              <a:t>1</a:t>
            </a:r>
            <a:r>
              <a:rPr sz="2325" dirty="0">
                <a:solidFill>
                  <a:srgbClr val="22373A"/>
                </a:solidFill>
                <a:latin typeface="Calibri"/>
                <a:cs typeface="Calibri"/>
              </a:rPr>
              <a:t>	</a:t>
            </a:r>
            <a:r>
              <a:rPr sz="2325" i="1" spc="338" dirty="0">
                <a:solidFill>
                  <a:srgbClr val="22373A"/>
                </a:solidFill>
                <a:latin typeface="Calibri"/>
                <a:cs typeface="Calibri"/>
              </a:rPr>
              <a:t>if</a:t>
            </a:r>
            <a:r>
              <a:rPr sz="2325" i="1" dirty="0">
                <a:solidFill>
                  <a:srgbClr val="22373A"/>
                </a:solidFill>
                <a:latin typeface="Calibri"/>
                <a:cs typeface="Calibri"/>
              </a:rPr>
              <a:t>	</a:t>
            </a:r>
            <a:r>
              <a:rPr sz="2325" i="1" spc="-32" dirty="0">
                <a:solidFill>
                  <a:srgbClr val="22373A"/>
                </a:solidFill>
                <a:latin typeface="Calibri"/>
                <a:cs typeface="Calibri"/>
              </a:rPr>
              <a:t>g</a:t>
            </a:r>
            <a:r>
              <a:rPr sz="2325" spc="180" dirty="0">
                <a:solidFill>
                  <a:srgbClr val="22373A"/>
                </a:solidFill>
                <a:latin typeface="Calibri"/>
                <a:cs typeface="Calibri"/>
              </a:rPr>
              <a:t>(</a:t>
            </a:r>
            <a:r>
              <a:rPr sz="2325" b="1" spc="328" dirty="0">
                <a:solidFill>
                  <a:srgbClr val="22373A"/>
                </a:solidFill>
                <a:latin typeface="Calibri"/>
                <a:cs typeface="Calibri"/>
              </a:rPr>
              <a:t>x</a:t>
            </a:r>
            <a:r>
              <a:rPr sz="2325" spc="180" dirty="0">
                <a:solidFill>
                  <a:srgbClr val="22373A"/>
                </a:solidFill>
                <a:latin typeface="Calibri"/>
                <a:cs typeface="Calibri"/>
              </a:rPr>
              <a:t>)</a:t>
            </a:r>
            <a:r>
              <a:rPr sz="2325" spc="116" dirty="0">
                <a:solidFill>
                  <a:srgbClr val="22373A"/>
                </a:solidFill>
                <a:latin typeface="Calibri"/>
                <a:cs typeface="Calibri"/>
              </a:rPr>
              <a:t> </a:t>
            </a:r>
            <a:r>
              <a:rPr sz="2325" spc="-63" dirty="0">
                <a:solidFill>
                  <a:srgbClr val="22373A"/>
                </a:solidFill>
                <a:latin typeface="Lucida Sans Unicode"/>
                <a:cs typeface="Lucida Sans Unicode"/>
              </a:rPr>
              <a:t>≥</a:t>
            </a:r>
            <a:r>
              <a:rPr sz="2325" spc="-95" dirty="0">
                <a:solidFill>
                  <a:srgbClr val="22373A"/>
                </a:solidFill>
                <a:latin typeface="Lucida Sans Unicode"/>
                <a:cs typeface="Lucida Sans Unicode"/>
              </a:rPr>
              <a:t> </a:t>
            </a:r>
            <a:r>
              <a:rPr sz="2325" i="1" spc="-222" dirty="0">
                <a:solidFill>
                  <a:srgbClr val="22373A"/>
                </a:solidFill>
                <a:latin typeface="Calibri"/>
                <a:cs typeface="Calibri"/>
              </a:rPr>
              <a:t>θ</a:t>
            </a:r>
            <a:endParaRPr sz="2325" dirty="0">
              <a:latin typeface="Calibri"/>
              <a:cs typeface="Calibri"/>
            </a:endParaRPr>
          </a:p>
          <a:p>
            <a:pPr marL="2949875">
              <a:spcBef>
                <a:spcPts val="1141"/>
              </a:spcBef>
              <a:tabLst>
                <a:tab pos="3698752" algn="l"/>
                <a:tab pos="4266446" algn="l"/>
              </a:tabLst>
            </a:pPr>
            <a:r>
              <a:rPr sz="2325" spc="623" dirty="0">
                <a:solidFill>
                  <a:srgbClr val="22373A"/>
                </a:solidFill>
                <a:latin typeface="Calibri"/>
                <a:cs typeface="Calibri"/>
              </a:rPr>
              <a:t>=</a:t>
            </a:r>
            <a:r>
              <a:rPr sz="2325" spc="116" dirty="0">
                <a:solidFill>
                  <a:srgbClr val="22373A"/>
                </a:solidFill>
                <a:latin typeface="Calibri"/>
                <a:cs typeface="Calibri"/>
              </a:rPr>
              <a:t> </a:t>
            </a:r>
            <a:r>
              <a:rPr sz="2325" spc="-32" dirty="0">
                <a:solidFill>
                  <a:srgbClr val="22373A"/>
                </a:solidFill>
                <a:latin typeface="Calibri"/>
                <a:cs typeface="Calibri"/>
              </a:rPr>
              <a:t>0	</a:t>
            </a:r>
            <a:r>
              <a:rPr sz="2325" i="1" spc="338" dirty="0">
                <a:solidFill>
                  <a:srgbClr val="22373A"/>
                </a:solidFill>
                <a:latin typeface="Calibri"/>
                <a:cs typeface="Calibri"/>
              </a:rPr>
              <a:t>if	</a:t>
            </a:r>
            <a:r>
              <a:rPr sz="2325" i="1" spc="169" dirty="0">
                <a:solidFill>
                  <a:srgbClr val="22373A"/>
                </a:solidFill>
                <a:latin typeface="Calibri"/>
                <a:cs typeface="Calibri"/>
              </a:rPr>
              <a:t>g</a:t>
            </a:r>
            <a:r>
              <a:rPr sz="2325" spc="169" dirty="0">
                <a:solidFill>
                  <a:srgbClr val="22373A"/>
                </a:solidFill>
                <a:latin typeface="Calibri"/>
                <a:cs typeface="Calibri"/>
              </a:rPr>
              <a:t>(</a:t>
            </a:r>
            <a:r>
              <a:rPr sz="2325" b="1" spc="169" dirty="0">
                <a:solidFill>
                  <a:srgbClr val="22373A"/>
                </a:solidFill>
                <a:latin typeface="Calibri"/>
                <a:cs typeface="Calibri"/>
              </a:rPr>
              <a:t>x</a:t>
            </a:r>
            <a:r>
              <a:rPr sz="2325" spc="169" dirty="0">
                <a:solidFill>
                  <a:srgbClr val="22373A"/>
                </a:solidFill>
                <a:latin typeface="Calibri"/>
                <a:cs typeface="Calibri"/>
              </a:rPr>
              <a:t>)</a:t>
            </a:r>
            <a:r>
              <a:rPr sz="2325" spc="21" dirty="0">
                <a:solidFill>
                  <a:srgbClr val="22373A"/>
                </a:solidFill>
                <a:latin typeface="Calibri"/>
                <a:cs typeface="Calibri"/>
              </a:rPr>
              <a:t> </a:t>
            </a:r>
            <a:r>
              <a:rPr sz="2325" i="1" spc="623" dirty="0">
                <a:solidFill>
                  <a:srgbClr val="22373A"/>
                </a:solidFill>
                <a:latin typeface="Calibri"/>
                <a:cs typeface="Calibri"/>
              </a:rPr>
              <a:t>&lt;</a:t>
            </a:r>
            <a:r>
              <a:rPr sz="2325" i="1" spc="21" dirty="0">
                <a:solidFill>
                  <a:srgbClr val="22373A"/>
                </a:solidFill>
                <a:latin typeface="Calibri"/>
                <a:cs typeface="Calibri"/>
              </a:rPr>
              <a:t> </a:t>
            </a:r>
            <a:r>
              <a:rPr sz="2325" i="1" spc="-222" dirty="0">
                <a:solidFill>
                  <a:srgbClr val="22373A"/>
                </a:solidFill>
                <a:latin typeface="Calibri"/>
                <a:cs typeface="Calibri"/>
              </a:rPr>
              <a:t>θ</a:t>
            </a:r>
            <a:endParaRPr sz="2325" dirty="0">
              <a:latin typeface="Calibri"/>
              <a:cs typeface="Calibri"/>
            </a:endParaRPr>
          </a:p>
          <a:p>
            <a:pPr marL="250968" indent="-225468">
              <a:spcBef>
                <a:spcPts val="655"/>
              </a:spcBef>
              <a:buClr>
                <a:srgbClr val="FFFFFF"/>
              </a:buClr>
              <a:buFont typeface="Arial MT"/>
              <a:buChar char="•"/>
              <a:tabLst>
                <a:tab pos="252310" algn="l"/>
              </a:tabLst>
            </a:pPr>
            <a:r>
              <a:rPr sz="2325" i="1" spc="-222" dirty="0">
                <a:solidFill>
                  <a:srgbClr val="22373A"/>
                </a:solidFill>
                <a:latin typeface="Calibri"/>
                <a:cs typeface="Calibri"/>
              </a:rPr>
              <a:t>θ</a:t>
            </a:r>
            <a:r>
              <a:rPr sz="2325" i="1" spc="63" dirty="0">
                <a:solidFill>
                  <a:srgbClr val="22373A"/>
                </a:solidFill>
                <a:latin typeface="Calibri"/>
                <a:cs typeface="Calibri"/>
              </a:rPr>
              <a:t> </a:t>
            </a:r>
            <a:r>
              <a:rPr sz="2325" spc="-127" dirty="0">
                <a:solidFill>
                  <a:srgbClr val="22373A"/>
                </a:solidFill>
                <a:latin typeface="Arial MT"/>
                <a:cs typeface="Arial MT"/>
              </a:rPr>
              <a:t>is</a:t>
            </a:r>
            <a:r>
              <a:rPr sz="2325" spc="-116" dirty="0">
                <a:solidFill>
                  <a:srgbClr val="22373A"/>
                </a:solidFill>
                <a:latin typeface="Arial MT"/>
                <a:cs typeface="Arial MT"/>
              </a:rPr>
              <a:t> </a:t>
            </a:r>
            <a:r>
              <a:rPr sz="2325" spc="-127" dirty="0">
                <a:solidFill>
                  <a:srgbClr val="22373A"/>
                </a:solidFill>
                <a:latin typeface="Arial MT"/>
                <a:cs typeface="Arial MT"/>
              </a:rPr>
              <a:t>called</a:t>
            </a:r>
            <a:r>
              <a:rPr sz="2325" spc="-116" dirty="0">
                <a:solidFill>
                  <a:srgbClr val="22373A"/>
                </a:solidFill>
                <a:latin typeface="Arial MT"/>
                <a:cs typeface="Arial MT"/>
              </a:rPr>
              <a:t> </a:t>
            </a:r>
            <a:r>
              <a:rPr sz="2325" spc="-63" dirty="0">
                <a:solidFill>
                  <a:srgbClr val="22373A"/>
                </a:solidFill>
                <a:latin typeface="Arial MT"/>
                <a:cs typeface="Arial MT"/>
              </a:rPr>
              <a:t>the</a:t>
            </a:r>
            <a:r>
              <a:rPr sz="2325" spc="-116" dirty="0">
                <a:solidFill>
                  <a:srgbClr val="22373A"/>
                </a:solidFill>
                <a:latin typeface="Arial MT"/>
                <a:cs typeface="Arial MT"/>
              </a:rPr>
              <a:t> </a:t>
            </a:r>
            <a:r>
              <a:rPr sz="2325" spc="-85" dirty="0">
                <a:solidFill>
                  <a:srgbClr val="22373A"/>
                </a:solidFill>
                <a:latin typeface="Arial MT"/>
                <a:cs typeface="Arial MT"/>
              </a:rPr>
              <a:t>thresholding</a:t>
            </a:r>
            <a:r>
              <a:rPr sz="2325" spc="-116" dirty="0">
                <a:solidFill>
                  <a:srgbClr val="22373A"/>
                </a:solidFill>
                <a:latin typeface="Arial MT"/>
                <a:cs typeface="Arial MT"/>
              </a:rPr>
              <a:t> </a:t>
            </a:r>
            <a:r>
              <a:rPr sz="2325" spc="-127" dirty="0">
                <a:solidFill>
                  <a:srgbClr val="22373A"/>
                </a:solidFill>
                <a:latin typeface="Arial MT"/>
                <a:cs typeface="Arial MT"/>
              </a:rPr>
              <a:t>parameter</a:t>
            </a:r>
            <a:endParaRPr sz="2325" dirty="0">
              <a:latin typeface="Arial MT"/>
              <a:cs typeface="Arial MT"/>
            </a:endParaRPr>
          </a:p>
          <a:p>
            <a:pPr marL="250968" indent="-225468">
              <a:spcBef>
                <a:spcPts val="1141"/>
              </a:spcBef>
              <a:buClr>
                <a:srgbClr val="FFFFFF"/>
              </a:buClr>
              <a:buChar char="•"/>
              <a:tabLst>
                <a:tab pos="252310" algn="l"/>
              </a:tabLst>
            </a:pPr>
            <a:r>
              <a:rPr sz="2325" spc="-190" dirty="0">
                <a:solidFill>
                  <a:srgbClr val="22373A"/>
                </a:solidFill>
                <a:latin typeface="Arial MT"/>
                <a:cs typeface="Arial MT"/>
              </a:rPr>
              <a:t>This</a:t>
            </a:r>
            <a:r>
              <a:rPr sz="2325" spc="-116" dirty="0">
                <a:solidFill>
                  <a:srgbClr val="22373A"/>
                </a:solidFill>
                <a:latin typeface="Arial MT"/>
                <a:cs typeface="Arial MT"/>
              </a:rPr>
              <a:t> </a:t>
            </a:r>
            <a:r>
              <a:rPr sz="2325" spc="-127" dirty="0">
                <a:solidFill>
                  <a:srgbClr val="22373A"/>
                </a:solidFill>
                <a:latin typeface="Arial MT"/>
                <a:cs typeface="Arial MT"/>
              </a:rPr>
              <a:t>is</a:t>
            </a:r>
            <a:r>
              <a:rPr sz="2325" spc="-116" dirty="0">
                <a:solidFill>
                  <a:srgbClr val="22373A"/>
                </a:solidFill>
                <a:latin typeface="Arial MT"/>
                <a:cs typeface="Arial MT"/>
              </a:rPr>
              <a:t> </a:t>
            </a:r>
            <a:r>
              <a:rPr sz="2325" spc="-127" dirty="0">
                <a:solidFill>
                  <a:srgbClr val="22373A"/>
                </a:solidFill>
                <a:latin typeface="Arial MT"/>
                <a:cs typeface="Arial MT"/>
              </a:rPr>
              <a:t>called</a:t>
            </a:r>
            <a:r>
              <a:rPr sz="2325" spc="-116" dirty="0">
                <a:solidFill>
                  <a:srgbClr val="22373A"/>
                </a:solidFill>
                <a:latin typeface="Arial MT"/>
                <a:cs typeface="Arial MT"/>
              </a:rPr>
              <a:t> </a:t>
            </a:r>
            <a:r>
              <a:rPr sz="2325" spc="-127" dirty="0">
                <a:solidFill>
                  <a:srgbClr val="22373A"/>
                </a:solidFill>
                <a:latin typeface="Arial MT"/>
                <a:cs typeface="Arial MT"/>
              </a:rPr>
              <a:t>Thresholding</a:t>
            </a:r>
            <a:r>
              <a:rPr sz="2325" spc="-116" dirty="0">
                <a:solidFill>
                  <a:srgbClr val="22373A"/>
                </a:solidFill>
                <a:latin typeface="Arial MT"/>
                <a:cs typeface="Arial MT"/>
              </a:rPr>
              <a:t> </a:t>
            </a:r>
            <a:r>
              <a:rPr sz="2325" spc="-137" dirty="0">
                <a:solidFill>
                  <a:srgbClr val="22373A"/>
                </a:solidFill>
                <a:latin typeface="Arial MT"/>
                <a:cs typeface="Arial MT"/>
              </a:rPr>
              <a:t>Logic</a:t>
            </a:r>
            <a:endParaRPr sz="2325" dirty="0">
              <a:latin typeface="Arial MT"/>
              <a:cs typeface="Arial MT"/>
            </a:endParaRPr>
          </a:p>
        </p:txBody>
      </p:sp>
      <p:sp>
        <p:nvSpPr>
          <p:cNvPr id="33" name="Title 32">
            <a:extLst>
              <a:ext uri="{FF2B5EF4-FFF2-40B4-BE49-F238E27FC236}">
                <a16:creationId xmlns:a16="http://schemas.microsoft.com/office/drawing/2014/main" id="{EB478EBB-16C2-1110-DE19-847416C93868}"/>
              </a:ext>
            </a:extLst>
          </p:cNvPr>
          <p:cNvSpPr>
            <a:spLocks noGrp="1"/>
          </p:cNvSpPr>
          <p:nvPr>
            <p:ph type="title"/>
          </p:nvPr>
        </p:nvSpPr>
        <p:spPr/>
        <p:txBody>
          <a:bodyPr/>
          <a:lstStyle/>
          <a:p>
            <a:r>
              <a:rPr lang="en-IN" sz="4400" spc="-116" dirty="0">
                <a:cs typeface="Arial MT"/>
              </a:rPr>
              <a:t>McCulloch Neurons</a:t>
            </a:r>
            <a:endParaRPr lang="en-IN" dirty="0"/>
          </a:p>
        </p:txBody>
      </p:sp>
      <p:sp>
        <p:nvSpPr>
          <p:cNvPr id="34" name="Content Placeholder 33">
            <a:extLst>
              <a:ext uri="{FF2B5EF4-FFF2-40B4-BE49-F238E27FC236}">
                <a16:creationId xmlns:a16="http://schemas.microsoft.com/office/drawing/2014/main" id="{16B4BDC5-2A01-EE78-126E-142D4A1F4184}"/>
              </a:ext>
            </a:extLst>
          </p:cNvPr>
          <p:cNvSpPr>
            <a:spLocks noGrp="1"/>
          </p:cNvSpPr>
          <p:nvPr>
            <p:ph idx="1"/>
          </p:nvPr>
        </p:nvSpPr>
        <p:spPr>
          <a:xfrm>
            <a:off x="838200" y="1825625"/>
            <a:ext cx="10895490" cy="4888560"/>
          </a:xfrm>
        </p:spPr>
        <p:txBody>
          <a:bodyPr/>
          <a:lstStyle/>
          <a:p>
            <a:endParaRPr lang="en-IN" dirty="0"/>
          </a:p>
        </p:txBody>
      </p:sp>
    </p:spTree>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53520" y="1130348"/>
            <a:ext cx="760956" cy="760956"/>
            <a:chOff x="828263" y="357131"/>
            <a:chExt cx="360045" cy="360045"/>
          </a:xfrm>
        </p:grpSpPr>
        <p:sp>
          <p:nvSpPr>
            <p:cNvPr id="3" name="object 3"/>
            <p:cNvSpPr/>
            <p:nvPr/>
          </p:nvSpPr>
          <p:spPr>
            <a:xfrm>
              <a:off x="828263" y="357131"/>
              <a:ext cx="360045" cy="180340"/>
            </a:xfrm>
            <a:custGeom>
              <a:avLst/>
              <a:gdLst/>
              <a:ahLst/>
              <a:cxnLst/>
              <a:rect l="l" t="t" r="r" b="b"/>
              <a:pathLst>
                <a:path w="360044" h="180340">
                  <a:moveTo>
                    <a:pt x="180002" y="0"/>
                  </a:moveTo>
                  <a:lnTo>
                    <a:pt x="132149" y="6429"/>
                  </a:lnTo>
                  <a:lnTo>
                    <a:pt x="89151" y="24575"/>
                  </a:lnTo>
                  <a:lnTo>
                    <a:pt x="52720" y="52720"/>
                  </a:lnTo>
                  <a:lnTo>
                    <a:pt x="24575" y="89151"/>
                  </a:lnTo>
                  <a:lnTo>
                    <a:pt x="6429" y="132149"/>
                  </a:lnTo>
                  <a:lnTo>
                    <a:pt x="0" y="180002"/>
                  </a:lnTo>
                  <a:lnTo>
                    <a:pt x="360004" y="180002"/>
                  </a:lnTo>
                  <a:lnTo>
                    <a:pt x="353574" y="132149"/>
                  </a:lnTo>
                  <a:lnTo>
                    <a:pt x="335428" y="89151"/>
                  </a:lnTo>
                  <a:lnTo>
                    <a:pt x="307283" y="52720"/>
                  </a:lnTo>
                  <a:lnTo>
                    <a:pt x="270853" y="24575"/>
                  </a:lnTo>
                  <a:lnTo>
                    <a:pt x="227854" y="6429"/>
                  </a:lnTo>
                  <a:lnTo>
                    <a:pt x="180002" y="0"/>
                  </a:lnTo>
                  <a:close/>
                </a:path>
              </a:pathLst>
            </a:custGeom>
            <a:solidFill>
              <a:srgbClr val="7F7F7F"/>
            </a:solidFill>
          </p:spPr>
          <p:txBody>
            <a:bodyPr wrap="square" lIns="0" tIns="0" rIns="0" bIns="0" rtlCol="0"/>
            <a:lstStyle/>
            <a:p>
              <a:endParaRPr sz="3804"/>
            </a:p>
          </p:txBody>
        </p:sp>
        <p:sp>
          <p:nvSpPr>
            <p:cNvPr id="4" name="object 4"/>
            <p:cNvSpPr/>
            <p:nvPr/>
          </p:nvSpPr>
          <p:spPr>
            <a:xfrm>
              <a:off x="828263" y="537133"/>
              <a:ext cx="360045" cy="180340"/>
            </a:xfrm>
            <a:custGeom>
              <a:avLst/>
              <a:gdLst/>
              <a:ahLst/>
              <a:cxnLst/>
              <a:rect l="l" t="t" r="r" b="b"/>
              <a:pathLst>
                <a:path w="360044" h="180340">
                  <a:moveTo>
                    <a:pt x="360004" y="0"/>
                  </a:moveTo>
                  <a:lnTo>
                    <a:pt x="0" y="0"/>
                  </a:lnTo>
                  <a:lnTo>
                    <a:pt x="6429" y="47852"/>
                  </a:lnTo>
                  <a:lnTo>
                    <a:pt x="24575" y="90851"/>
                  </a:lnTo>
                  <a:lnTo>
                    <a:pt x="52720" y="127281"/>
                  </a:lnTo>
                  <a:lnTo>
                    <a:pt x="89151" y="155426"/>
                  </a:lnTo>
                  <a:lnTo>
                    <a:pt x="132149" y="173572"/>
                  </a:lnTo>
                  <a:lnTo>
                    <a:pt x="180002" y="180002"/>
                  </a:lnTo>
                  <a:lnTo>
                    <a:pt x="227854" y="173572"/>
                  </a:lnTo>
                  <a:lnTo>
                    <a:pt x="270853" y="155426"/>
                  </a:lnTo>
                  <a:lnTo>
                    <a:pt x="307283" y="127281"/>
                  </a:lnTo>
                  <a:lnTo>
                    <a:pt x="335428" y="90851"/>
                  </a:lnTo>
                  <a:lnTo>
                    <a:pt x="353574" y="47852"/>
                  </a:lnTo>
                  <a:lnTo>
                    <a:pt x="360004" y="0"/>
                  </a:lnTo>
                  <a:close/>
                </a:path>
              </a:pathLst>
            </a:custGeom>
            <a:solidFill>
              <a:srgbClr val="FFFFFF"/>
            </a:solidFill>
          </p:spPr>
          <p:txBody>
            <a:bodyPr wrap="square" lIns="0" tIns="0" rIns="0" bIns="0" rtlCol="0"/>
            <a:lstStyle/>
            <a:p>
              <a:endParaRPr sz="3804"/>
            </a:p>
          </p:txBody>
        </p:sp>
        <p:sp>
          <p:nvSpPr>
            <p:cNvPr id="5" name="object 5"/>
            <p:cNvSpPr/>
            <p:nvPr/>
          </p:nvSpPr>
          <p:spPr>
            <a:xfrm>
              <a:off x="828263" y="357131"/>
              <a:ext cx="360045" cy="360045"/>
            </a:xfrm>
            <a:custGeom>
              <a:avLst/>
              <a:gdLst/>
              <a:ahLst/>
              <a:cxnLst/>
              <a:rect l="l" t="t" r="r" b="b"/>
              <a:pathLst>
                <a:path w="360044" h="360045">
                  <a:moveTo>
                    <a:pt x="360004" y="180002"/>
                  </a:moveTo>
                  <a:lnTo>
                    <a:pt x="353574" y="132149"/>
                  </a:lnTo>
                  <a:lnTo>
                    <a:pt x="335428" y="89151"/>
                  </a:lnTo>
                  <a:lnTo>
                    <a:pt x="307283" y="52720"/>
                  </a:lnTo>
                  <a:lnTo>
                    <a:pt x="270853" y="24575"/>
                  </a:lnTo>
                  <a:lnTo>
                    <a:pt x="227854" y="6429"/>
                  </a:lnTo>
                  <a:lnTo>
                    <a:pt x="180002" y="0"/>
                  </a:lnTo>
                  <a:lnTo>
                    <a:pt x="132149" y="6429"/>
                  </a:lnTo>
                  <a:lnTo>
                    <a:pt x="89151" y="24575"/>
                  </a:lnTo>
                  <a:lnTo>
                    <a:pt x="52720" y="52720"/>
                  </a:lnTo>
                  <a:lnTo>
                    <a:pt x="24575" y="89151"/>
                  </a:lnTo>
                  <a:lnTo>
                    <a:pt x="6429" y="132149"/>
                  </a:lnTo>
                  <a:lnTo>
                    <a:pt x="0" y="180002"/>
                  </a:lnTo>
                  <a:lnTo>
                    <a:pt x="6429" y="227854"/>
                  </a:lnTo>
                  <a:lnTo>
                    <a:pt x="24575" y="270853"/>
                  </a:lnTo>
                  <a:lnTo>
                    <a:pt x="52720" y="307283"/>
                  </a:lnTo>
                  <a:lnTo>
                    <a:pt x="89151" y="335428"/>
                  </a:lnTo>
                  <a:lnTo>
                    <a:pt x="132149" y="353574"/>
                  </a:lnTo>
                  <a:lnTo>
                    <a:pt x="180002" y="360004"/>
                  </a:lnTo>
                  <a:lnTo>
                    <a:pt x="227854" y="353574"/>
                  </a:lnTo>
                  <a:lnTo>
                    <a:pt x="270853" y="335428"/>
                  </a:lnTo>
                  <a:lnTo>
                    <a:pt x="307283" y="307283"/>
                  </a:lnTo>
                  <a:lnTo>
                    <a:pt x="335428" y="270853"/>
                  </a:lnTo>
                  <a:lnTo>
                    <a:pt x="353574" y="227854"/>
                  </a:lnTo>
                  <a:lnTo>
                    <a:pt x="360004" y="180002"/>
                  </a:lnTo>
                  <a:close/>
                </a:path>
                <a:path w="360044" h="360045">
                  <a:moveTo>
                    <a:pt x="0" y="180002"/>
                  </a:moveTo>
                  <a:lnTo>
                    <a:pt x="360004" y="180002"/>
                  </a:lnTo>
                </a:path>
              </a:pathLst>
            </a:custGeom>
            <a:ln w="3175">
              <a:solidFill>
                <a:srgbClr val="CCCCCC"/>
              </a:solidFill>
            </a:ln>
          </p:spPr>
          <p:txBody>
            <a:bodyPr wrap="square" lIns="0" tIns="0" rIns="0" bIns="0" rtlCol="0"/>
            <a:lstStyle/>
            <a:p>
              <a:endParaRPr sz="3804"/>
            </a:p>
          </p:txBody>
        </p:sp>
      </p:grpSp>
      <p:sp>
        <p:nvSpPr>
          <p:cNvPr id="6" name="object 6"/>
          <p:cNvSpPr txBox="1">
            <a:spLocks noGrp="1"/>
          </p:cNvSpPr>
          <p:nvPr>
            <p:ph type="title"/>
          </p:nvPr>
        </p:nvSpPr>
        <p:spPr>
          <a:xfrm>
            <a:off x="555605" y="56776"/>
            <a:ext cx="10515600" cy="578391"/>
          </a:xfrm>
          <a:prstGeom prst="rect">
            <a:avLst/>
          </a:prstGeom>
        </p:spPr>
        <p:txBody>
          <a:bodyPr vert="horz" wrap="square" lIns="0" tIns="24157" rIns="0" bIns="0" rtlCol="0" anchor="ctr">
            <a:spAutoFit/>
          </a:bodyPr>
          <a:lstStyle/>
          <a:p>
            <a:pPr marL="26841">
              <a:lnSpc>
                <a:spcPct val="100000"/>
              </a:lnSpc>
              <a:spcBef>
                <a:spcPts val="190"/>
              </a:spcBef>
            </a:pPr>
            <a:r>
              <a:rPr lang="en-IN" sz="3600" spc="-116" dirty="0"/>
              <a:t>McCulloch Neurons with Boolean functions</a:t>
            </a:r>
            <a:endParaRPr sz="3600" spc="-116" dirty="0"/>
          </a:p>
        </p:txBody>
      </p:sp>
      <p:sp>
        <p:nvSpPr>
          <p:cNvPr id="7" name="object 7"/>
          <p:cNvSpPr txBox="1"/>
          <p:nvPr/>
        </p:nvSpPr>
        <p:spPr>
          <a:xfrm>
            <a:off x="2034320" y="1483025"/>
            <a:ext cx="191917" cy="382183"/>
          </a:xfrm>
          <a:prstGeom prst="rect">
            <a:avLst/>
          </a:prstGeom>
        </p:spPr>
        <p:txBody>
          <a:bodyPr vert="horz" wrap="square" lIns="0" tIns="24157" rIns="0" bIns="0" rtlCol="0">
            <a:spAutoFit/>
          </a:bodyPr>
          <a:lstStyle/>
          <a:p>
            <a:pPr marL="26841">
              <a:spcBef>
                <a:spcPts val="190"/>
              </a:spcBef>
            </a:pPr>
            <a:r>
              <a:rPr sz="2325" i="1" spc="-222" dirty="0">
                <a:solidFill>
                  <a:srgbClr val="22373A"/>
                </a:solidFill>
                <a:latin typeface="Calibri"/>
                <a:cs typeface="Calibri"/>
              </a:rPr>
              <a:t>θ</a:t>
            </a:r>
            <a:endParaRPr sz="2325">
              <a:latin typeface="Calibri"/>
              <a:cs typeface="Calibri"/>
            </a:endParaRPr>
          </a:p>
        </p:txBody>
      </p:sp>
      <p:grpSp>
        <p:nvGrpSpPr>
          <p:cNvPr id="8" name="object 8"/>
          <p:cNvGrpSpPr/>
          <p:nvPr/>
        </p:nvGrpSpPr>
        <p:grpSpPr>
          <a:xfrm>
            <a:off x="1710105" y="809047"/>
            <a:ext cx="848191" cy="1470914"/>
            <a:chOff x="807722" y="205109"/>
            <a:chExt cx="401320" cy="695960"/>
          </a:xfrm>
        </p:grpSpPr>
        <p:pic>
          <p:nvPicPr>
            <p:cNvPr id="9" name="object 9"/>
            <p:cNvPicPr/>
            <p:nvPr/>
          </p:nvPicPr>
          <p:blipFill>
            <a:blip r:embed="rId2" cstate="print"/>
            <a:stretch>
              <a:fillRect/>
            </a:stretch>
          </p:blipFill>
          <p:spPr>
            <a:xfrm>
              <a:off x="807722" y="710776"/>
              <a:ext cx="401085" cy="189968"/>
            </a:xfrm>
            <a:prstGeom prst="rect">
              <a:avLst/>
            </a:prstGeom>
          </p:spPr>
        </p:pic>
        <p:sp>
          <p:nvSpPr>
            <p:cNvPr id="10" name="object 10"/>
            <p:cNvSpPr/>
            <p:nvPr/>
          </p:nvSpPr>
          <p:spPr>
            <a:xfrm>
              <a:off x="1008265" y="210170"/>
              <a:ext cx="0" cy="147320"/>
            </a:xfrm>
            <a:custGeom>
              <a:avLst/>
              <a:gdLst/>
              <a:ahLst/>
              <a:cxnLst/>
              <a:rect l="l" t="t" r="r" b="b"/>
              <a:pathLst>
                <a:path h="147320">
                  <a:moveTo>
                    <a:pt x="0" y="146960"/>
                  </a:moveTo>
                  <a:lnTo>
                    <a:pt x="0" y="0"/>
                  </a:lnTo>
                </a:path>
              </a:pathLst>
            </a:custGeom>
            <a:ln w="5060">
              <a:solidFill>
                <a:srgbClr val="22373A"/>
              </a:solidFill>
            </a:ln>
          </p:spPr>
          <p:txBody>
            <a:bodyPr wrap="square" lIns="0" tIns="0" rIns="0" bIns="0" rtlCol="0"/>
            <a:lstStyle/>
            <a:p>
              <a:endParaRPr sz="3804"/>
            </a:p>
          </p:txBody>
        </p:sp>
        <p:sp>
          <p:nvSpPr>
            <p:cNvPr id="11" name="object 11"/>
            <p:cNvSpPr/>
            <p:nvPr/>
          </p:nvSpPr>
          <p:spPr>
            <a:xfrm>
              <a:off x="977899" y="207640"/>
              <a:ext cx="60960" cy="26670"/>
            </a:xfrm>
            <a:custGeom>
              <a:avLst/>
              <a:gdLst/>
              <a:ahLst/>
              <a:cxnLst/>
              <a:rect l="l" t="t" r="r" b="b"/>
              <a:pathLst>
                <a:path w="60959" h="26670">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grpSp>
      <p:sp>
        <p:nvSpPr>
          <p:cNvPr id="12" name="object 12"/>
          <p:cNvSpPr txBox="1"/>
          <p:nvPr/>
        </p:nvSpPr>
        <p:spPr>
          <a:xfrm>
            <a:off x="891113" y="2183292"/>
            <a:ext cx="2553968" cy="964009"/>
          </a:xfrm>
          <a:prstGeom prst="rect">
            <a:avLst/>
          </a:prstGeom>
        </p:spPr>
        <p:txBody>
          <a:bodyPr vert="horz" wrap="square" lIns="0" tIns="24157" rIns="0" bIns="0" rtlCol="0">
            <a:spAutoFit/>
          </a:bodyPr>
          <a:lstStyle/>
          <a:p>
            <a:pPr marR="64419" algn="ctr">
              <a:spcBef>
                <a:spcPts val="190"/>
              </a:spcBef>
              <a:tabLst>
                <a:tab pos="570381" algn="l"/>
                <a:tab pos="1140762" algn="l"/>
              </a:tabLst>
            </a:pPr>
            <a:r>
              <a:rPr sz="2325" i="1" spc="169" dirty="0">
                <a:solidFill>
                  <a:srgbClr val="22373A"/>
                </a:solidFill>
                <a:latin typeface="Calibri"/>
                <a:cs typeface="Calibri"/>
              </a:rPr>
              <a:t>x</a:t>
            </a:r>
            <a:r>
              <a:rPr sz="2536" spc="254" baseline="-10416" dirty="0">
                <a:solidFill>
                  <a:srgbClr val="22373A"/>
                </a:solidFill>
                <a:latin typeface="Calibri"/>
                <a:cs typeface="Calibri"/>
              </a:rPr>
              <a:t>1	</a:t>
            </a:r>
            <a:r>
              <a:rPr sz="2325" i="1" spc="169" dirty="0">
                <a:solidFill>
                  <a:srgbClr val="22373A"/>
                </a:solidFill>
                <a:latin typeface="Calibri"/>
                <a:cs typeface="Calibri"/>
              </a:rPr>
              <a:t>x</a:t>
            </a:r>
            <a:r>
              <a:rPr sz="2536" spc="254" baseline="-10416" dirty="0">
                <a:solidFill>
                  <a:srgbClr val="22373A"/>
                </a:solidFill>
                <a:latin typeface="Calibri"/>
                <a:cs typeface="Calibri"/>
              </a:rPr>
              <a:t>2	</a:t>
            </a:r>
            <a:r>
              <a:rPr sz="2325" i="1" spc="169" dirty="0">
                <a:solidFill>
                  <a:srgbClr val="22373A"/>
                </a:solidFill>
                <a:latin typeface="Calibri"/>
                <a:cs typeface="Calibri"/>
              </a:rPr>
              <a:t>x</a:t>
            </a:r>
            <a:r>
              <a:rPr sz="2536" spc="254" baseline="-10416" dirty="0">
                <a:solidFill>
                  <a:srgbClr val="22373A"/>
                </a:solidFill>
                <a:latin typeface="Calibri"/>
                <a:cs typeface="Calibri"/>
              </a:rPr>
              <a:t>3</a:t>
            </a:r>
            <a:endParaRPr sz="2536" baseline="-10416">
              <a:latin typeface="Calibri"/>
              <a:cs typeface="Calibri"/>
            </a:endParaRPr>
          </a:p>
          <a:p>
            <a:pPr algn="ctr">
              <a:spcBef>
                <a:spcPts val="2040"/>
              </a:spcBef>
            </a:pPr>
            <a:r>
              <a:rPr sz="2114" spc="-254" dirty="0">
                <a:solidFill>
                  <a:srgbClr val="22373A"/>
                </a:solidFill>
                <a:latin typeface="Arial MT"/>
                <a:cs typeface="Arial MT"/>
              </a:rPr>
              <a:t>A</a:t>
            </a:r>
            <a:r>
              <a:rPr sz="2114" spc="-106" dirty="0">
                <a:solidFill>
                  <a:srgbClr val="22373A"/>
                </a:solidFill>
                <a:latin typeface="Arial MT"/>
                <a:cs typeface="Arial MT"/>
              </a:rPr>
              <a:t> McCulloch </a:t>
            </a:r>
            <a:r>
              <a:rPr sz="2114" spc="-285" dirty="0">
                <a:solidFill>
                  <a:srgbClr val="22373A"/>
                </a:solidFill>
                <a:latin typeface="Arial MT"/>
                <a:cs typeface="Arial MT"/>
              </a:rPr>
              <a:t>P</a:t>
            </a:r>
            <a:r>
              <a:rPr sz="2114" spc="-63" dirty="0">
                <a:solidFill>
                  <a:srgbClr val="22373A"/>
                </a:solidFill>
                <a:latin typeface="Arial MT"/>
                <a:cs typeface="Arial MT"/>
              </a:rPr>
              <a:t>i</a:t>
            </a:r>
            <a:r>
              <a:rPr sz="2114" spc="74" dirty="0">
                <a:solidFill>
                  <a:srgbClr val="22373A"/>
                </a:solidFill>
                <a:latin typeface="Arial MT"/>
                <a:cs typeface="Arial MT"/>
              </a:rPr>
              <a:t>t</a:t>
            </a:r>
            <a:r>
              <a:rPr sz="2114" spc="-21" dirty="0">
                <a:solidFill>
                  <a:srgbClr val="22373A"/>
                </a:solidFill>
                <a:latin typeface="Arial MT"/>
                <a:cs typeface="Arial MT"/>
              </a:rPr>
              <a:t>ts</a:t>
            </a:r>
            <a:r>
              <a:rPr sz="2114" spc="-106" dirty="0">
                <a:solidFill>
                  <a:srgbClr val="22373A"/>
                </a:solidFill>
                <a:latin typeface="Arial MT"/>
                <a:cs typeface="Arial MT"/>
              </a:rPr>
              <a:t> </a:t>
            </a:r>
            <a:r>
              <a:rPr sz="2114" spc="-85" dirty="0">
                <a:solidFill>
                  <a:srgbClr val="22373A"/>
                </a:solidFill>
                <a:latin typeface="Arial MT"/>
                <a:cs typeface="Arial MT"/>
              </a:rPr>
              <a:t>un</a:t>
            </a:r>
            <a:r>
              <a:rPr sz="2114" dirty="0">
                <a:solidFill>
                  <a:srgbClr val="22373A"/>
                </a:solidFill>
                <a:latin typeface="Arial MT"/>
                <a:cs typeface="Arial MT"/>
              </a:rPr>
              <a:t>i</a:t>
            </a:r>
            <a:r>
              <a:rPr sz="2114" spc="148" dirty="0">
                <a:solidFill>
                  <a:srgbClr val="22373A"/>
                </a:solidFill>
                <a:latin typeface="Arial MT"/>
                <a:cs typeface="Arial MT"/>
              </a:rPr>
              <a:t>t</a:t>
            </a:r>
            <a:endParaRPr sz="2114">
              <a:latin typeface="Arial MT"/>
              <a:cs typeface="Arial MT"/>
            </a:endParaRPr>
          </a:p>
        </p:txBody>
      </p:sp>
      <p:grpSp>
        <p:nvGrpSpPr>
          <p:cNvPr id="13" name="object 13"/>
          <p:cNvGrpSpPr/>
          <p:nvPr/>
        </p:nvGrpSpPr>
        <p:grpSpPr>
          <a:xfrm>
            <a:off x="1710105" y="3907952"/>
            <a:ext cx="848191" cy="1470914"/>
            <a:chOff x="807722" y="1671350"/>
            <a:chExt cx="401320" cy="695960"/>
          </a:xfrm>
        </p:grpSpPr>
        <p:sp>
          <p:nvSpPr>
            <p:cNvPr id="14" name="object 14"/>
            <p:cNvSpPr/>
            <p:nvPr/>
          </p:nvSpPr>
          <p:spPr>
            <a:xfrm>
              <a:off x="828263" y="1823372"/>
              <a:ext cx="360045" cy="180340"/>
            </a:xfrm>
            <a:custGeom>
              <a:avLst/>
              <a:gdLst/>
              <a:ahLst/>
              <a:cxnLst/>
              <a:rect l="l" t="t" r="r" b="b"/>
              <a:pathLst>
                <a:path w="360044" h="180339">
                  <a:moveTo>
                    <a:pt x="180002" y="0"/>
                  </a:moveTo>
                  <a:lnTo>
                    <a:pt x="132149" y="6429"/>
                  </a:lnTo>
                  <a:lnTo>
                    <a:pt x="89151" y="24575"/>
                  </a:lnTo>
                  <a:lnTo>
                    <a:pt x="52720" y="52720"/>
                  </a:lnTo>
                  <a:lnTo>
                    <a:pt x="24575" y="89151"/>
                  </a:lnTo>
                  <a:lnTo>
                    <a:pt x="6429" y="132149"/>
                  </a:lnTo>
                  <a:lnTo>
                    <a:pt x="0" y="180002"/>
                  </a:lnTo>
                  <a:lnTo>
                    <a:pt x="360004" y="180002"/>
                  </a:lnTo>
                  <a:lnTo>
                    <a:pt x="353574" y="132149"/>
                  </a:lnTo>
                  <a:lnTo>
                    <a:pt x="335428" y="89151"/>
                  </a:lnTo>
                  <a:lnTo>
                    <a:pt x="307283" y="52720"/>
                  </a:lnTo>
                  <a:lnTo>
                    <a:pt x="270853" y="24575"/>
                  </a:lnTo>
                  <a:lnTo>
                    <a:pt x="227854" y="6429"/>
                  </a:lnTo>
                  <a:lnTo>
                    <a:pt x="180002" y="0"/>
                  </a:lnTo>
                  <a:close/>
                </a:path>
              </a:pathLst>
            </a:custGeom>
            <a:solidFill>
              <a:srgbClr val="7F7F7F"/>
            </a:solidFill>
          </p:spPr>
          <p:txBody>
            <a:bodyPr wrap="square" lIns="0" tIns="0" rIns="0" bIns="0" rtlCol="0"/>
            <a:lstStyle/>
            <a:p>
              <a:endParaRPr sz="3804"/>
            </a:p>
          </p:txBody>
        </p:sp>
        <p:sp>
          <p:nvSpPr>
            <p:cNvPr id="15" name="object 15"/>
            <p:cNvSpPr/>
            <p:nvPr/>
          </p:nvSpPr>
          <p:spPr>
            <a:xfrm>
              <a:off x="828263" y="2003374"/>
              <a:ext cx="360045" cy="180340"/>
            </a:xfrm>
            <a:custGeom>
              <a:avLst/>
              <a:gdLst/>
              <a:ahLst/>
              <a:cxnLst/>
              <a:rect l="l" t="t" r="r" b="b"/>
              <a:pathLst>
                <a:path w="360044" h="180339">
                  <a:moveTo>
                    <a:pt x="360004" y="0"/>
                  </a:moveTo>
                  <a:lnTo>
                    <a:pt x="0" y="0"/>
                  </a:lnTo>
                  <a:lnTo>
                    <a:pt x="6429" y="47852"/>
                  </a:lnTo>
                  <a:lnTo>
                    <a:pt x="24575" y="90851"/>
                  </a:lnTo>
                  <a:lnTo>
                    <a:pt x="52720" y="127281"/>
                  </a:lnTo>
                  <a:lnTo>
                    <a:pt x="89151" y="155426"/>
                  </a:lnTo>
                  <a:lnTo>
                    <a:pt x="132149" y="173572"/>
                  </a:lnTo>
                  <a:lnTo>
                    <a:pt x="180002" y="180002"/>
                  </a:lnTo>
                  <a:lnTo>
                    <a:pt x="227854" y="173572"/>
                  </a:lnTo>
                  <a:lnTo>
                    <a:pt x="270853" y="155426"/>
                  </a:lnTo>
                  <a:lnTo>
                    <a:pt x="307283" y="127281"/>
                  </a:lnTo>
                  <a:lnTo>
                    <a:pt x="335428" y="90851"/>
                  </a:lnTo>
                  <a:lnTo>
                    <a:pt x="353574" y="47852"/>
                  </a:lnTo>
                  <a:lnTo>
                    <a:pt x="360004" y="0"/>
                  </a:lnTo>
                  <a:close/>
                </a:path>
              </a:pathLst>
            </a:custGeom>
            <a:solidFill>
              <a:srgbClr val="FFFFFF"/>
            </a:solidFill>
          </p:spPr>
          <p:txBody>
            <a:bodyPr wrap="square" lIns="0" tIns="0" rIns="0" bIns="0" rtlCol="0"/>
            <a:lstStyle/>
            <a:p>
              <a:endParaRPr sz="3804"/>
            </a:p>
          </p:txBody>
        </p:sp>
        <p:sp>
          <p:nvSpPr>
            <p:cNvPr id="16" name="object 16"/>
            <p:cNvSpPr/>
            <p:nvPr/>
          </p:nvSpPr>
          <p:spPr>
            <a:xfrm>
              <a:off x="828263" y="1823372"/>
              <a:ext cx="360045" cy="360045"/>
            </a:xfrm>
            <a:custGeom>
              <a:avLst/>
              <a:gdLst/>
              <a:ahLst/>
              <a:cxnLst/>
              <a:rect l="l" t="t" r="r" b="b"/>
              <a:pathLst>
                <a:path w="360044" h="360044">
                  <a:moveTo>
                    <a:pt x="360004" y="180002"/>
                  </a:moveTo>
                  <a:lnTo>
                    <a:pt x="353574" y="132149"/>
                  </a:lnTo>
                  <a:lnTo>
                    <a:pt x="335428" y="89151"/>
                  </a:lnTo>
                  <a:lnTo>
                    <a:pt x="307283" y="52720"/>
                  </a:lnTo>
                  <a:lnTo>
                    <a:pt x="270853" y="24575"/>
                  </a:lnTo>
                  <a:lnTo>
                    <a:pt x="227854" y="6429"/>
                  </a:lnTo>
                  <a:lnTo>
                    <a:pt x="180002" y="0"/>
                  </a:lnTo>
                  <a:lnTo>
                    <a:pt x="132149" y="6429"/>
                  </a:lnTo>
                  <a:lnTo>
                    <a:pt x="89151" y="24575"/>
                  </a:lnTo>
                  <a:lnTo>
                    <a:pt x="52720" y="52720"/>
                  </a:lnTo>
                  <a:lnTo>
                    <a:pt x="24575" y="89151"/>
                  </a:lnTo>
                  <a:lnTo>
                    <a:pt x="6429" y="132149"/>
                  </a:lnTo>
                  <a:lnTo>
                    <a:pt x="0" y="180002"/>
                  </a:lnTo>
                  <a:lnTo>
                    <a:pt x="6429" y="227854"/>
                  </a:lnTo>
                  <a:lnTo>
                    <a:pt x="24575" y="270853"/>
                  </a:lnTo>
                  <a:lnTo>
                    <a:pt x="52720" y="307283"/>
                  </a:lnTo>
                  <a:lnTo>
                    <a:pt x="89151" y="335428"/>
                  </a:lnTo>
                  <a:lnTo>
                    <a:pt x="132149" y="353574"/>
                  </a:lnTo>
                  <a:lnTo>
                    <a:pt x="180002" y="360004"/>
                  </a:lnTo>
                  <a:lnTo>
                    <a:pt x="227854" y="353574"/>
                  </a:lnTo>
                  <a:lnTo>
                    <a:pt x="270853" y="335428"/>
                  </a:lnTo>
                  <a:lnTo>
                    <a:pt x="307283" y="307283"/>
                  </a:lnTo>
                  <a:lnTo>
                    <a:pt x="335428" y="270853"/>
                  </a:lnTo>
                  <a:lnTo>
                    <a:pt x="353574" y="227854"/>
                  </a:lnTo>
                  <a:lnTo>
                    <a:pt x="360004" y="180002"/>
                  </a:lnTo>
                  <a:close/>
                </a:path>
                <a:path w="360044" h="360044">
                  <a:moveTo>
                    <a:pt x="0" y="180002"/>
                  </a:moveTo>
                  <a:lnTo>
                    <a:pt x="360004" y="180002"/>
                  </a:lnTo>
                </a:path>
              </a:pathLst>
            </a:custGeom>
            <a:ln w="3175">
              <a:solidFill>
                <a:srgbClr val="CCCCCC"/>
              </a:solidFill>
            </a:ln>
          </p:spPr>
          <p:txBody>
            <a:bodyPr wrap="square" lIns="0" tIns="0" rIns="0" bIns="0" rtlCol="0"/>
            <a:lstStyle/>
            <a:p>
              <a:endParaRPr sz="3804"/>
            </a:p>
          </p:txBody>
        </p:sp>
        <p:pic>
          <p:nvPicPr>
            <p:cNvPr id="17" name="object 17"/>
            <p:cNvPicPr/>
            <p:nvPr/>
          </p:nvPicPr>
          <p:blipFill>
            <a:blip r:embed="rId3" cstate="print"/>
            <a:stretch>
              <a:fillRect/>
            </a:stretch>
          </p:blipFill>
          <p:spPr>
            <a:xfrm>
              <a:off x="807722" y="2177016"/>
              <a:ext cx="161873" cy="189968"/>
            </a:xfrm>
            <a:prstGeom prst="rect">
              <a:avLst/>
            </a:prstGeom>
          </p:spPr>
        </p:pic>
        <p:pic>
          <p:nvPicPr>
            <p:cNvPr id="18" name="object 18"/>
            <p:cNvPicPr/>
            <p:nvPr/>
          </p:nvPicPr>
          <p:blipFill>
            <a:blip r:embed="rId4" cstate="print"/>
            <a:stretch>
              <a:fillRect/>
            </a:stretch>
          </p:blipFill>
          <p:spPr>
            <a:xfrm>
              <a:off x="1037471" y="2159938"/>
              <a:ext cx="171336" cy="207046"/>
            </a:xfrm>
            <a:prstGeom prst="rect">
              <a:avLst/>
            </a:prstGeom>
          </p:spPr>
        </p:pic>
        <p:sp>
          <p:nvSpPr>
            <p:cNvPr id="19" name="object 19"/>
            <p:cNvSpPr/>
            <p:nvPr/>
          </p:nvSpPr>
          <p:spPr>
            <a:xfrm>
              <a:off x="1008265" y="1676411"/>
              <a:ext cx="0" cy="147320"/>
            </a:xfrm>
            <a:custGeom>
              <a:avLst/>
              <a:gdLst/>
              <a:ahLst/>
              <a:cxnLst/>
              <a:rect l="l" t="t" r="r" b="b"/>
              <a:pathLst>
                <a:path h="147319">
                  <a:moveTo>
                    <a:pt x="0" y="146960"/>
                  </a:moveTo>
                  <a:lnTo>
                    <a:pt x="0" y="0"/>
                  </a:lnTo>
                </a:path>
              </a:pathLst>
            </a:custGeom>
            <a:ln w="5060">
              <a:solidFill>
                <a:srgbClr val="22373A"/>
              </a:solidFill>
            </a:ln>
          </p:spPr>
          <p:txBody>
            <a:bodyPr wrap="square" lIns="0" tIns="0" rIns="0" bIns="0" rtlCol="0"/>
            <a:lstStyle/>
            <a:p>
              <a:endParaRPr sz="3804"/>
            </a:p>
          </p:txBody>
        </p:sp>
        <p:sp>
          <p:nvSpPr>
            <p:cNvPr id="20" name="object 20"/>
            <p:cNvSpPr/>
            <p:nvPr/>
          </p:nvSpPr>
          <p:spPr>
            <a:xfrm>
              <a:off x="977899" y="1673880"/>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grpSp>
      <p:sp>
        <p:nvSpPr>
          <p:cNvPr id="21" name="object 21"/>
          <p:cNvSpPr txBox="1"/>
          <p:nvPr/>
        </p:nvSpPr>
        <p:spPr>
          <a:xfrm>
            <a:off x="1493248" y="3412150"/>
            <a:ext cx="1281681" cy="382183"/>
          </a:xfrm>
          <a:prstGeom prst="rect">
            <a:avLst/>
          </a:prstGeom>
        </p:spPr>
        <p:txBody>
          <a:bodyPr vert="horz" wrap="square" lIns="0" tIns="24157" rIns="0" bIns="0" rtlCol="0">
            <a:spAutoFit/>
          </a:bodyPr>
          <a:lstStyle/>
          <a:p>
            <a:pPr marL="26841">
              <a:spcBef>
                <a:spcPts val="190"/>
              </a:spcBef>
            </a:pPr>
            <a:r>
              <a:rPr sz="2325" i="1" spc="85" dirty="0">
                <a:solidFill>
                  <a:srgbClr val="22373A"/>
                </a:solidFill>
                <a:latin typeface="Calibri"/>
                <a:cs typeface="Calibri"/>
              </a:rPr>
              <a:t>y</a:t>
            </a:r>
            <a:r>
              <a:rPr sz="2325" i="1" spc="190" dirty="0">
                <a:solidFill>
                  <a:srgbClr val="22373A"/>
                </a:solidFill>
                <a:latin typeface="Calibri"/>
                <a:cs typeface="Calibri"/>
              </a:rPr>
              <a:t> </a:t>
            </a:r>
            <a:r>
              <a:rPr sz="2325" spc="-317" dirty="0">
                <a:solidFill>
                  <a:srgbClr val="22373A"/>
                </a:solidFill>
                <a:latin typeface="Lucida Sans Unicode"/>
                <a:cs typeface="Lucida Sans Unicode"/>
              </a:rPr>
              <a:t>∈</a:t>
            </a:r>
            <a:r>
              <a:rPr sz="2325" spc="-95" dirty="0">
                <a:solidFill>
                  <a:srgbClr val="22373A"/>
                </a:solidFill>
                <a:latin typeface="Lucida Sans Unicode"/>
                <a:cs typeface="Lucida Sans Unicode"/>
              </a:rPr>
              <a:t> </a:t>
            </a:r>
            <a:r>
              <a:rPr sz="2325" spc="380" dirty="0">
                <a:solidFill>
                  <a:srgbClr val="22373A"/>
                </a:solidFill>
                <a:latin typeface="Lucida Sans Unicode"/>
                <a:cs typeface="Lucida Sans Unicode"/>
              </a:rPr>
              <a:t>{</a:t>
            </a:r>
            <a:r>
              <a:rPr sz="2325" spc="-42" dirty="0">
                <a:solidFill>
                  <a:srgbClr val="22373A"/>
                </a:solidFill>
                <a:latin typeface="Calibri"/>
                <a:cs typeface="Calibri"/>
              </a:rPr>
              <a:t>0</a:t>
            </a:r>
            <a:r>
              <a:rPr sz="2325" i="1" spc="53" dirty="0">
                <a:solidFill>
                  <a:srgbClr val="22373A"/>
                </a:solidFill>
                <a:latin typeface="Calibri"/>
                <a:cs typeface="Calibri"/>
              </a:rPr>
              <a:t>,</a:t>
            </a:r>
            <a:r>
              <a:rPr sz="2325" i="1" spc="-148" dirty="0">
                <a:solidFill>
                  <a:srgbClr val="22373A"/>
                </a:solidFill>
                <a:latin typeface="Calibri"/>
                <a:cs typeface="Calibri"/>
              </a:rPr>
              <a:t> </a:t>
            </a:r>
            <a:r>
              <a:rPr sz="2325" spc="-42" dirty="0">
                <a:solidFill>
                  <a:srgbClr val="22373A"/>
                </a:solidFill>
                <a:latin typeface="Calibri"/>
                <a:cs typeface="Calibri"/>
              </a:rPr>
              <a:t>1</a:t>
            </a:r>
            <a:r>
              <a:rPr sz="2325" spc="391" dirty="0">
                <a:solidFill>
                  <a:srgbClr val="22373A"/>
                </a:solidFill>
                <a:latin typeface="Lucida Sans Unicode"/>
                <a:cs typeface="Lucida Sans Unicode"/>
              </a:rPr>
              <a:t>}</a:t>
            </a:r>
            <a:endParaRPr sz="2325">
              <a:latin typeface="Lucida Sans Unicode"/>
              <a:cs typeface="Lucida Sans Unicode"/>
            </a:endParaRPr>
          </a:p>
        </p:txBody>
      </p:sp>
      <p:sp>
        <p:nvSpPr>
          <p:cNvPr id="22" name="object 22"/>
          <p:cNvSpPr/>
          <p:nvPr/>
        </p:nvSpPr>
        <p:spPr>
          <a:xfrm>
            <a:off x="410033" y="6263510"/>
            <a:ext cx="3865174" cy="0"/>
          </a:xfrm>
          <a:custGeom>
            <a:avLst/>
            <a:gdLst/>
            <a:ahLst/>
            <a:cxnLst/>
            <a:rect l="l" t="t" r="r" b="b"/>
            <a:pathLst>
              <a:path w="1828800">
                <a:moveTo>
                  <a:pt x="0" y="0"/>
                </a:moveTo>
                <a:lnTo>
                  <a:pt x="1828800" y="0"/>
                </a:lnTo>
              </a:path>
            </a:pathLst>
          </a:custGeom>
          <a:ln w="5054">
            <a:solidFill>
              <a:srgbClr val="22373A"/>
            </a:solidFill>
          </a:ln>
        </p:spPr>
        <p:txBody>
          <a:bodyPr wrap="square" lIns="0" tIns="0" rIns="0" bIns="0" rtlCol="0"/>
          <a:lstStyle/>
          <a:p>
            <a:endParaRPr sz="3804"/>
          </a:p>
        </p:txBody>
      </p:sp>
      <p:grpSp>
        <p:nvGrpSpPr>
          <p:cNvPr id="23" name="object 23"/>
          <p:cNvGrpSpPr/>
          <p:nvPr/>
        </p:nvGrpSpPr>
        <p:grpSpPr>
          <a:xfrm>
            <a:off x="5675759" y="1130348"/>
            <a:ext cx="760956" cy="760956"/>
            <a:chOff x="2684063" y="357131"/>
            <a:chExt cx="360045" cy="360045"/>
          </a:xfrm>
        </p:grpSpPr>
        <p:sp>
          <p:nvSpPr>
            <p:cNvPr id="24" name="object 24"/>
            <p:cNvSpPr/>
            <p:nvPr/>
          </p:nvSpPr>
          <p:spPr>
            <a:xfrm>
              <a:off x="2684063" y="357131"/>
              <a:ext cx="360045" cy="180340"/>
            </a:xfrm>
            <a:custGeom>
              <a:avLst/>
              <a:gdLst/>
              <a:ahLst/>
              <a:cxnLst/>
              <a:rect l="l" t="t" r="r" b="b"/>
              <a:pathLst>
                <a:path w="360044" h="180340">
                  <a:moveTo>
                    <a:pt x="180002" y="0"/>
                  </a:moveTo>
                  <a:lnTo>
                    <a:pt x="132149" y="6429"/>
                  </a:lnTo>
                  <a:lnTo>
                    <a:pt x="89151" y="24575"/>
                  </a:lnTo>
                  <a:lnTo>
                    <a:pt x="52720" y="52720"/>
                  </a:lnTo>
                  <a:lnTo>
                    <a:pt x="24575" y="89151"/>
                  </a:lnTo>
                  <a:lnTo>
                    <a:pt x="6429" y="132149"/>
                  </a:lnTo>
                  <a:lnTo>
                    <a:pt x="0" y="180002"/>
                  </a:lnTo>
                  <a:lnTo>
                    <a:pt x="360004" y="180002"/>
                  </a:lnTo>
                  <a:lnTo>
                    <a:pt x="353574" y="132149"/>
                  </a:lnTo>
                  <a:lnTo>
                    <a:pt x="335428" y="89151"/>
                  </a:lnTo>
                  <a:lnTo>
                    <a:pt x="307283" y="52720"/>
                  </a:lnTo>
                  <a:lnTo>
                    <a:pt x="270853" y="24575"/>
                  </a:lnTo>
                  <a:lnTo>
                    <a:pt x="227854" y="6429"/>
                  </a:lnTo>
                  <a:lnTo>
                    <a:pt x="180002" y="0"/>
                  </a:lnTo>
                  <a:close/>
                </a:path>
              </a:pathLst>
            </a:custGeom>
            <a:solidFill>
              <a:srgbClr val="7F7F7F"/>
            </a:solidFill>
          </p:spPr>
          <p:txBody>
            <a:bodyPr wrap="square" lIns="0" tIns="0" rIns="0" bIns="0" rtlCol="0"/>
            <a:lstStyle/>
            <a:p>
              <a:endParaRPr sz="3804"/>
            </a:p>
          </p:txBody>
        </p:sp>
        <p:sp>
          <p:nvSpPr>
            <p:cNvPr id="25" name="object 25"/>
            <p:cNvSpPr/>
            <p:nvPr/>
          </p:nvSpPr>
          <p:spPr>
            <a:xfrm>
              <a:off x="2684063" y="537133"/>
              <a:ext cx="360045" cy="180340"/>
            </a:xfrm>
            <a:custGeom>
              <a:avLst/>
              <a:gdLst/>
              <a:ahLst/>
              <a:cxnLst/>
              <a:rect l="l" t="t" r="r" b="b"/>
              <a:pathLst>
                <a:path w="360044" h="180340">
                  <a:moveTo>
                    <a:pt x="360004" y="0"/>
                  </a:moveTo>
                  <a:lnTo>
                    <a:pt x="0" y="0"/>
                  </a:lnTo>
                  <a:lnTo>
                    <a:pt x="6429" y="47852"/>
                  </a:lnTo>
                  <a:lnTo>
                    <a:pt x="24575" y="90851"/>
                  </a:lnTo>
                  <a:lnTo>
                    <a:pt x="52720" y="127281"/>
                  </a:lnTo>
                  <a:lnTo>
                    <a:pt x="89151" y="155426"/>
                  </a:lnTo>
                  <a:lnTo>
                    <a:pt x="132149" y="173572"/>
                  </a:lnTo>
                  <a:lnTo>
                    <a:pt x="180002" y="180002"/>
                  </a:lnTo>
                  <a:lnTo>
                    <a:pt x="227854" y="173572"/>
                  </a:lnTo>
                  <a:lnTo>
                    <a:pt x="270853" y="155426"/>
                  </a:lnTo>
                  <a:lnTo>
                    <a:pt x="307283" y="127281"/>
                  </a:lnTo>
                  <a:lnTo>
                    <a:pt x="335428" y="90851"/>
                  </a:lnTo>
                  <a:lnTo>
                    <a:pt x="353574" y="47852"/>
                  </a:lnTo>
                  <a:lnTo>
                    <a:pt x="360004" y="0"/>
                  </a:lnTo>
                  <a:close/>
                </a:path>
              </a:pathLst>
            </a:custGeom>
            <a:solidFill>
              <a:srgbClr val="FFFFFF"/>
            </a:solidFill>
          </p:spPr>
          <p:txBody>
            <a:bodyPr wrap="square" lIns="0" tIns="0" rIns="0" bIns="0" rtlCol="0"/>
            <a:lstStyle/>
            <a:p>
              <a:endParaRPr sz="3804"/>
            </a:p>
          </p:txBody>
        </p:sp>
        <p:sp>
          <p:nvSpPr>
            <p:cNvPr id="26" name="object 26"/>
            <p:cNvSpPr/>
            <p:nvPr/>
          </p:nvSpPr>
          <p:spPr>
            <a:xfrm>
              <a:off x="2684063" y="357131"/>
              <a:ext cx="360045" cy="360045"/>
            </a:xfrm>
            <a:custGeom>
              <a:avLst/>
              <a:gdLst/>
              <a:ahLst/>
              <a:cxnLst/>
              <a:rect l="l" t="t" r="r" b="b"/>
              <a:pathLst>
                <a:path w="360044" h="360045">
                  <a:moveTo>
                    <a:pt x="360004" y="180002"/>
                  </a:moveTo>
                  <a:lnTo>
                    <a:pt x="353574" y="132149"/>
                  </a:lnTo>
                  <a:lnTo>
                    <a:pt x="335428" y="89151"/>
                  </a:lnTo>
                  <a:lnTo>
                    <a:pt x="307283" y="52720"/>
                  </a:lnTo>
                  <a:lnTo>
                    <a:pt x="270853" y="24575"/>
                  </a:lnTo>
                  <a:lnTo>
                    <a:pt x="227854" y="6429"/>
                  </a:lnTo>
                  <a:lnTo>
                    <a:pt x="180002" y="0"/>
                  </a:lnTo>
                  <a:lnTo>
                    <a:pt x="132149" y="6429"/>
                  </a:lnTo>
                  <a:lnTo>
                    <a:pt x="89151" y="24575"/>
                  </a:lnTo>
                  <a:lnTo>
                    <a:pt x="52720" y="52720"/>
                  </a:lnTo>
                  <a:lnTo>
                    <a:pt x="24575" y="89151"/>
                  </a:lnTo>
                  <a:lnTo>
                    <a:pt x="6429" y="132149"/>
                  </a:lnTo>
                  <a:lnTo>
                    <a:pt x="0" y="180002"/>
                  </a:lnTo>
                  <a:lnTo>
                    <a:pt x="6429" y="227854"/>
                  </a:lnTo>
                  <a:lnTo>
                    <a:pt x="24575" y="270853"/>
                  </a:lnTo>
                  <a:lnTo>
                    <a:pt x="52720" y="307283"/>
                  </a:lnTo>
                  <a:lnTo>
                    <a:pt x="89151" y="335428"/>
                  </a:lnTo>
                  <a:lnTo>
                    <a:pt x="132149" y="353574"/>
                  </a:lnTo>
                  <a:lnTo>
                    <a:pt x="180002" y="360004"/>
                  </a:lnTo>
                  <a:lnTo>
                    <a:pt x="227854" y="353574"/>
                  </a:lnTo>
                  <a:lnTo>
                    <a:pt x="270853" y="335428"/>
                  </a:lnTo>
                  <a:lnTo>
                    <a:pt x="307283" y="307283"/>
                  </a:lnTo>
                  <a:lnTo>
                    <a:pt x="335428" y="270853"/>
                  </a:lnTo>
                  <a:lnTo>
                    <a:pt x="353574" y="227854"/>
                  </a:lnTo>
                  <a:lnTo>
                    <a:pt x="360004" y="180002"/>
                  </a:lnTo>
                  <a:close/>
                </a:path>
                <a:path w="360044" h="360045">
                  <a:moveTo>
                    <a:pt x="0" y="180002"/>
                  </a:moveTo>
                  <a:lnTo>
                    <a:pt x="360004" y="180002"/>
                  </a:lnTo>
                </a:path>
              </a:pathLst>
            </a:custGeom>
            <a:ln w="3175">
              <a:solidFill>
                <a:srgbClr val="CCCCCC"/>
              </a:solidFill>
            </a:ln>
          </p:spPr>
          <p:txBody>
            <a:bodyPr wrap="square" lIns="0" tIns="0" rIns="0" bIns="0" rtlCol="0"/>
            <a:lstStyle/>
            <a:p>
              <a:endParaRPr sz="3804"/>
            </a:p>
          </p:txBody>
        </p:sp>
      </p:grpSp>
      <p:sp>
        <p:nvSpPr>
          <p:cNvPr id="27" name="object 27"/>
          <p:cNvSpPr txBox="1"/>
          <p:nvPr/>
        </p:nvSpPr>
        <p:spPr>
          <a:xfrm>
            <a:off x="5415487" y="390662"/>
            <a:ext cx="1281681" cy="382183"/>
          </a:xfrm>
          <a:prstGeom prst="rect">
            <a:avLst/>
          </a:prstGeom>
        </p:spPr>
        <p:txBody>
          <a:bodyPr vert="horz" wrap="square" lIns="0" tIns="24157" rIns="0" bIns="0" rtlCol="0">
            <a:spAutoFit/>
          </a:bodyPr>
          <a:lstStyle/>
          <a:p>
            <a:pPr marL="26841">
              <a:spcBef>
                <a:spcPts val="190"/>
              </a:spcBef>
            </a:pPr>
            <a:r>
              <a:rPr sz="2325" i="1" spc="85" dirty="0">
                <a:solidFill>
                  <a:srgbClr val="22373A"/>
                </a:solidFill>
                <a:latin typeface="Calibri"/>
                <a:cs typeface="Calibri"/>
              </a:rPr>
              <a:t>y</a:t>
            </a:r>
            <a:r>
              <a:rPr sz="2325" i="1" spc="190" dirty="0">
                <a:solidFill>
                  <a:srgbClr val="22373A"/>
                </a:solidFill>
                <a:latin typeface="Calibri"/>
                <a:cs typeface="Calibri"/>
              </a:rPr>
              <a:t> </a:t>
            </a:r>
            <a:r>
              <a:rPr sz="2325" spc="-317" dirty="0">
                <a:solidFill>
                  <a:srgbClr val="22373A"/>
                </a:solidFill>
                <a:latin typeface="Lucida Sans Unicode"/>
                <a:cs typeface="Lucida Sans Unicode"/>
              </a:rPr>
              <a:t>∈</a:t>
            </a:r>
            <a:r>
              <a:rPr sz="2325" spc="-95" dirty="0">
                <a:solidFill>
                  <a:srgbClr val="22373A"/>
                </a:solidFill>
                <a:latin typeface="Lucida Sans Unicode"/>
                <a:cs typeface="Lucida Sans Unicode"/>
              </a:rPr>
              <a:t> </a:t>
            </a:r>
            <a:r>
              <a:rPr sz="2325" spc="380" dirty="0">
                <a:solidFill>
                  <a:srgbClr val="22373A"/>
                </a:solidFill>
                <a:latin typeface="Lucida Sans Unicode"/>
                <a:cs typeface="Lucida Sans Unicode"/>
              </a:rPr>
              <a:t>{</a:t>
            </a:r>
            <a:r>
              <a:rPr sz="2325" spc="-42" dirty="0">
                <a:solidFill>
                  <a:srgbClr val="22373A"/>
                </a:solidFill>
                <a:latin typeface="Calibri"/>
                <a:cs typeface="Calibri"/>
              </a:rPr>
              <a:t>0</a:t>
            </a:r>
            <a:r>
              <a:rPr sz="2325" i="1" spc="53" dirty="0">
                <a:solidFill>
                  <a:srgbClr val="22373A"/>
                </a:solidFill>
                <a:latin typeface="Calibri"/>
                <a:cs typeface="Calibri"/>
              </a:rPr>
              <a:t>,</a:t>
            </a:r>
            <a:r>
              <a:rPr sz="2325" i="1" spc="-148" dirty="0">
                <a:solidFill>
                  <a:srgbClr val="22373A"/>
                </a:solidFill>
                <a:latin typeface="Calibri"/>
                <a:cs typeface="Calibri"/>
              </a:rPr>
              <a:t> </a:t>
            </a:r>
            <a:r>
              <a:rPr sz="2325" spc="-42" dirty="0">
                <a:solidFill>
                  <a:srgbClr val="22373A"/>
                </a:solidFill>
                <a:latin typeface="Calibri"/>
                <a:cs typeface="Calibri"/>
              </a:rPr>
              <a:t>1</a:t>
            </a:r>
            <a:r>
              <a:rPr sz="2325" spc="391" dirty="0">
                <a:solidFill>
                  <a:srgbClr val="22373A"/>
                </a:solidFill>
                <a:latin typeface="Lucida Sans Unicode"/>
                <a:cs typeface="Lucida Sans Unicode"/>
              </a:rPr>
              <a:t>}</a:t>
            </a:r>
            <a:endParaRPr sz="2325" dirty="0">
              <a:latin typeface="Lucida Sans Unicode"/>
              <a:cs typeface="Lucida Sans Unicode"/>
            </a:endParaRPr>
          </a:p>
        </p:txBody>
      </p:sp>
      <p:sp>
        <p:nvSpPr>
          <p:cNvPr id="28" name="object 28"/>
          <p:cNvSpPr txBox="1"/>
          <p:nvPr/>
        </p:nvSpPr>
        <p:spPr>
          <a:xfrm>
            <a:off x="5951029" y="1479159"/>
            <a:ext cx="210706" cy="382183"/>
          </a:xfrm>
          <a:prstGeom prst="rect">
            <a:avLst/>
          </a:prstGeom>
        </p:spPr>
        <p:txBody>
          <a:bodyPr vert="horz" wrap="square" lIns="0" tIns="24157" rIns="0" bIns="0" rtlCol="0">
            <a:spAutoFit/>
          </a:bodyPr>
          <a:lstStyle/>
          <a:p>
            <a:pPr marL="26841">
              <a:spcBef>
                <a:spcPts val="190"/>
              </a:spcBef>
            </a:pPr>
            <a:r>
              <a:rPr sz="2325" spc="-63" dirty="0">
                <a:solidFill>
                  <a:srgbClr val="22373A"/>
                </a:solidFill>
                <a:latin typeface="Arial MT"/>
                <a:cs typeface="Arial MT"/>
              </a:rPr>
              <a:t>3</a:t>
            </a:r>
            <a:endParaRPr sz="2325">
              <a:latin typeface="Arial MT"/>
              <a:cs typeface="Arial MT"/>
            </a:endParaRPr>
          </a:p>
        </p:txBody>
      </p:sp>
      <p:grpSp>
        <p:nvGrpSpPr>
          <p:cNvPr id="29" name="object 29"/>
          <p:cNvGrpSpPr/>
          <p:nvPr/>
        </p:nvGrpSpPr>
        <p:grpSpPr>
          <a:xfrm>
            <a:off x="5632346" y="809047"/>
            <a:ext cx="848191" cy="1470914"/>
            <a:chOff x="2663523" y="205109"/>
            <a:chExt cx="401320" cy="695960"/>
          </a:xfrm>
        </p:grpSpPr>
        <p:pic>
          <p:nvPicPr>
            <p:cNvPr id="30" name="object 30"/>
            <p:cNvPicPr/>
            <p:nvPr/>
          </p:nvPicPr>
          <p:blipFill>
            <a:blip r:embed="rId2" cstate="print"/>
            <a:stretch>
              <a:fillRect/>
            </a:stretch>
          </p:blipFill>
          <p:spPr>
            <a:xfrm>
              <a:off x="2663523" y="710776"/>
              <a:ext cx="401085" cy="189968"/>
            </a:xfrm>
            <a:prstGeom prst="rect">
              <a:avLst/>
            </a:prstGeom>
          </p:spPr>
        </p:pic>
        <p:sp>
          <p:nvSpPr>
            <p:cNvPr id="31" name="object 31"/>
            <p:cNvSpPr/>
            <p:nvPr/>
          </p:nvSpPr>
          <p:spPr>
            <a:xfrm>
              <a:off x="2864065" y="210170"/>
              <a:ext cx="0" cy="147320"/>
            </a:xfrm>
            <a:custGeom>
              <a:avLst/>
              <a:gdLst/>
              <a:ahLst/>
              <a:cxnLst/>
              <a:rect l="l" t="t" r="r" b="b"/>
              <a:pathLst>
                <a:path h="147320">
                  <a:moveTo>
                    <a:pt x="0" y="146960"/>
                  </a:moveTo>
                  <a:lnTo>
                    <a:pt x="0" y="0"/>
                  </a:lnTo>
                </a:path>
              </a:pathLst>
            </a:custGeom>
            <a:ln w="5060">
              <a:solidFill>
                <a:srgbClr val="22373A"/>
              </a:solidFill>
            </a:ln>
          </p:spPr>
          <p:txBody>
            <a:bodyPr wrap="square" lIns="0" tIns="0" rIns="0" bIns="0" rtlCol="0"/>
            <a:lstStyle/>
            <a:p>
              <a:endParaRPr sz="3804"/>
            </a:p>
          </p:txBody>
        </p:sp>
        <p:sp>
          <p:nvSpPr>
            <p:cNvPr id="32" name="object 32"/>
            <p:cNvSpPr/>
            <p:nvPr/>
          </p:nvSpPr>
          <p:spPr>
            <a:xfrm>
              <a:off x="2833699" y="207640"/>
              <a:ext cx="60960" cy="26670"/>
            </a:xfrm>
            <a:custGeom>
              <a:avLst/>
              <a:gdLst/>
              <a:ahLst/>
              <a:cxnLst/>
              <a:rect l="l" t="t" r="r" b="b"/>
              <a:pathLst>
                <a:path w="60960" h="26670">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grpSp>
      <p:sp>
        <p:nvSpPr>
          <p:cNvPr id="33" name="object 33"/>
          <p:cNvSpPr txBox="1"/>
          <p:nvPr/>
        </p:nvSpPr>
        <p:spPr>
          <a:xfrm>
            <a:off x="5257847" y="2183292"/>
            <a:ext cx="1641357" cy="964009"/>
          </a:xfrm>
          <a:prstGeom prst="rect">
            <a:avLst/>
          </a:prstGeom>
        </p:spPr>
        <p:txBody>
          <a:bodyPr vert="horz" wrap="square" lIns="0" tIns="24157" rIns="0" bIns="0" rtlCol="0">
            <a:spAutoFit/>
          </a:bodyPr>
          <a:lstStyle/>
          <a:p>
            <a:pPr marL="80524">
              <a:spcBef>
                <a:spcPts val="190"/>
              </a:spcBef>
              <a:tabLst>
                <a:tab pos="650905" algn="l"/>
                <a:tab pos="1221286" algn="l"/>
              </a:tabLst>
            </a:pPr>
            <a:r>
              <a:rPr sz="2325" i="1" spc="169" dirty="0">
                <a:solidFill>
                  <a:srgbClr val="22373A"/>
                </a:solidFill>
                <a:latin typeface="Calibri"/>
                <a:cs typeface="Calibri"/>
              </a:rPr>
              <a:t>x</a:t>
            </a:r>
            <a:r>
              <a:rPr sz="2536" spc="254" baseline="-10416" dirty="0">
                <a:solidFill>
                  <a:srgbClr val="22373A"/>
                </a:solidFill>
                <a:latin typeface="Calibri"/>
                <a:cs typeface="Calibri"/>
              </a:rPr>
              <a:t>1	</a:t>
            </a:r>
            <a:r>
              <a:rPr sz="2325" i="1" spc="169" dirty="0">
                <a:solidFill>
                  <a:srgbClr val="22373A"/>
                </a:solidFill>
                <a:latin typeface="Calibri"/>
                <a:cs typeface="Calibri"/>
              </a:rPr>
              <a:t>x</a:t>
            </a:r>
            <a:r>
              <a:rPr sz="2536" spc="254" baseline="-10416" dirty="0">
                <a:solidFill>
                  <a:srgbClr val="22373A"/>
                </a:solidFill>
                <a:latin typeface="Calibri"/>
                <a:cs typeface="Calibri"/>
              </a:rPr>
              <a:t>2	</a:t>
            </a:r>
            <a:r>
              <a:rPr sz="2325" i="1" spc="169" dirty="0">
                <a:solidFill>
                  <a:srgbClr val="22373A"/>
                </a:solidFill>
                <a:latin typeface="Calibri"/>
                <a:cs typeface="Calibri"/>
              </a:rPr>
              <a:t>x</a:t>
            </a:r>
            <a:r>
              <a:rPr sz="2536" spc="254" baseline="-10416" dirty="0">
                <a:solidFill>
                  <a:srgbClr val="22373A"/>
                </a:solidFill>
                <a:latin typeface="Calibri"/>
                <a:cs typeface="Calibri"/>
              </a:rPr>
              <a:t>3</a:t>
            </a:r>
            <a:endParaRPr sz="2536" baseline="-10416">
              <a:latin typeface="Calibri"/>
              <a:cs typeface="Calibri"/>
            </a:endParaRPr>
          </a:p>
          <a:p>
            <a:pPr marL="103340">
              <a:spcBef>
                <a:spcPts val="2040"/>
              </a:spcBef>
            </a:pPr>
            <a:r>
              <a:rPr sz="2114" spc="-222" dirty="0">
                <a:solidFill>
                  <a:srgbClr val="22373A"/>
                </a:solidFill>
                <a:latin typeface="Arial MT"/>
                <a:cs typeface="Arial MT"/>
              </a:rPr>
              <a:t>AND</a:t>
            </a:r>
            <a:r>
              <a:rPr sz="2114" spc="-106" dirty="0">
                <a:solidFill>
                  <a:srgbClr val="22373A"/>
                </a:solidFill>
                <a:latin typeface="Arial MT"/>
                <a:cs typeface="Arial MT"/>
              </a:rPr>
              <a:t> </a:t>
            </a:r>
            <a:r>
              <a:rPr sz="2114" spc="-32" dirty="0">
                <a:solidFill>
                  <a:srgbClr val="22373A"/>
                </a:solidFill>
                <a:latin typeface="Arial MT"/>
                <a:cs typeface="Arial MT"/>
              </a:rPr>
              <a:t>function</a:t>
            </a:r>
            <a:endParaRPr sz="2114">
              <a:latin typeface="Arial MT"/>
              <a:cs typeface="Arial MT"/>
            </a:endParaRPr>
          </a:p>
        </p:txBody>
      </p:sp>
      <p:grpSp>
        <p:nvGrpSpPr>
          <p:cNvPr id="34" name="object 34"/>
          <p:cNvGrpSpPr/>
          <p:nvPr/>
        </p:nvGrpSpPr>
        <p:grpSpPr>
          <a:xfrm>
            <a:off x="5632346" y="3907952"/>
            <a:ext cx="848191" cy="1470914"/>
            <a:chOff x="2663523" y="1671350"/>
            <a:chExt cx="401320" cy="695960"/>
          </a:xfrm>
        </p:grpSpPr>
        <p:sp>
          <p:nvSpPr>
            <p:cNvPr id="35" name="object 35"/>
            <p:cNvSpPr/>
            <p:nvPr/>
          </p:nvSpPr>
          <p:spPr>
            <a:xfrm>
              <a:off x="2684063" y="1823372"/>
              <a:ext cx="360045" cy="180340"/>
            </a:xfrm>
            <a:custGeom>
              <a:avLst/>
              <a:gdLst/>
              <a:ahLst/>
              <a:cxnLst/>
              <a:rect l="l" t="t" r="r" b="b"/>
              <a:pathLst>
                <a:path w="360044" h="180339">
                  <a:moveTo>
                    <a:pt x="180002" y="0"/>
                  </a:moveTo>
                  <a:lnTo>
                    <a:pt x="132149" y="6429"/>
                  </a:lnTo>
                  <a:lnTo>
                    <a:pt x="89151" y="24575"/>
                  </a:lnTo>
                  <a:lnTo>
                    <a:pt x="52720" y="52720"/>
                  </a:lnTo>
                  <a:lnTo>
                    <a:pt x="24575" y="89151"/>
                  </a:lnTo>
                  <a:lnTo>
                    <a:pt x="6429" y="132149"/>
                  </a:lnTo>
                  <a:lnTo>
                    <a:pt x="0" y="180002"/>
                  </a:lnTo>
                  <a:lnTo>
                    <a:pt x="360004" y="180002"/>
                  </a:lnTo>
                  <a:lnTo>
                    <a:pt x="353574" y="132149"/>
                  </a:lnTo>
                  <a:lnTo>
                    <a:pt x="335428" y="89151"/>
                  </a:lnTo>
                  <a:lnTo>
                    <a:pt x="307283" y="52720"/>
                  </a:lnTo>
                  <a:lnTo>
                    <a:pt x="270853" y="24575"/>
                  </a:lnTo>
                  <a:lnTo>
                    <a:pt x="227854" y="6429"/>
                  </a:lnTo>
                  <a:lnTo>
                    <a:pt x="180002" y="0"/>
                  </a:lnTo>
                  <a:close/>
                </a:path>
              </a:pathLst>
            </a:custGeom>
            <a:solidFill>
              <a:srgbClr val="7F7F7F"/>
            </a:solidFill>
          </p:spPr>
          <p:txBody>
            <a:bodyPr wrap="square" lIns="0" tIns="0" rIns="0" bIns="0" rtlCol="0"/>
            <a:lstStyle/>
            <a:p>
              <a:endParaRPr sz="3804"/>
            </a:p>
          </p:txBody>
        </p:sp>
        <p:sp>
          <p:nvSpPr>
            <p:cNvPr id="36" name="object 36"/>
            <p:cNvSpPr/>
            <p:nvPr/>
          </p:nvSpPr>
          <p:spPr>
            <a:xfrm>
              <a:off x="2684063" y="2003374"/>
              <a:ext cx="360045" cy="180340"/>
            </a:xfrm>
            <a:custGeom>
              <a:avLst/>
              <a:gdLst/>
              <a:ahLst/>
              <a:cxnLst/>
              <a:rect l="l" t="t" r="r" b="b"/>
              <a:pathLst>
                <a:path w="360044" h="180339">
                  <a:moveTo>
                    <a:pt x="360004" y="0"/>
                  </a:moveTo>
                  <a:lnTo>
                    <a:pt x="0" y="0"/>
                  </a:lnTo>
                  <a:lnTo>
                    <a:pt x="6429" y="47852"/>
                  </a:lnTo>
                  <a:lnTo>
                    <a:pt x="24575" y="90851"/>
                  </a:lnTo>
                  <a:lnTo>
                    <a:pt x="52720" y="127281"/>
                  </a:lnTo>
                  <a:lnTo>
                    <a:pt x="89151" y="155426"/>
                  </a:lnTo>
                  <a:lnTo>
                    <a:pt x="132149" y="173572"/>
                  </a:lnTo>
                  <a:lnTo>
                    <a:pt x="180002" y="180002"/>
                  </a:lnTo>
                  <a:lnTo>
                    <a:pt x="227854" y="173572"/>
                  </a:lnTo>
                  <a:lnTo>
                    <a:pt x="270853" y="155426"/>
                  </a:lnTo>
                  <a:lnTo>
                    <a:pt x="307283" y="127281"/>
                  </a:lnTo>
                  <a:lnTo>
                    <a:pt x="335428" y="90851"/>
                  </a:lnTo>
                  <a:lnTo>
                    <a:pt x="353574" y="47852"/>
                  </a:lnTo>
                  <a:lnTo>
                    <a:pt x="360004" y="0"/>
                  </a:lnTo>
                  <a:close/>
                </a:path>
              </a:pathLst>
            </a:custGeom>
            <a:solidFill>
              <a:srgbClr val="FFFFFF"/>
            </a:solidFill>
          </p:spPr>
          <p:txBody>
            <a:bodyPr wrap="square" lIns="0" tIns="0" rIns="0" bIns="0" rtlCol="0"/>
            <a:lstStyle/>
            <a:p>
              <a:endParaRPr sz="3804"/>
            </a:p>
          </p:txBody>
        </p:sp>
        <p:sp>
          <p:nvSpPr>
            <p:cNvPr id="37" name="object 37"/>
            <p:cNvSpPr/>
            <p:nvPr/>
          </p:nvSpPr>
          <p:spPr>
            <a:xfrm>
              <a:off x="2684063" y="1823372"/>
              <a:ext cx="360045" cy="360045"/>
            </a:xfrm>
            <a:custGeom>
              <a:avLst/>
              <a:gdLst/>
              <a:ahLst/>
              <a:cxnLst/>
              <a:rect l="l" t="t" r="r" b="b"/>
              <a:pathLst>
                <a:path w="360044" h="360044">
                  <a:moveTo>
                    <a:pt x="360004" y="180002"/>
                  </a:moveTo>
                  <a:lnTo>
                    <a:pt x="353574" y="132149"/>
                  </a:lnTo>
                  <a:lnTo>
                    <a:pt x="335428" y="89151"/>
                  </a:lnTo>
                  <a:lnTo>
                    <a:pt x="307283" y="52720"/>
                  </a:lnTo>
                  <a:lnTo>
                    <a:pt x="270853" y="24575"/>
                  </a:lnTo>
                  <a:lnTo>
                    <a:pt x="227854" y="6429"/>
                  </a:lnTo>
                  <a:lnTo>
                    <a:pt x="180002" y="0"/>
                  </a:lnTo>
                  <a:lnTo>
                    <a:pt x="132149" y="6429"/>
                  </a:lnTo>
                  <a:lnTo>
                    <a:pt x="89151" y="24575"/>
                  </a:lnTo>
                  <a:lnTo>
                    <a:pt x="52720" y="52720"/>
                  </a:lnTo>
                  <a:lnTo>
                    <a:pt x="24575" y="89151"/>
                  </a:lnTo>
                  <a:lnTo>
                    <a:pt x="6429" y="132149"/>
                  </a:lnTo>
                  <a:lnTo>
                    <a:pt x="0" y="180002"/>
                  </a:lnTo>
                  <a:lnTo>
                    <a:pt x="6429" y="227854"/>
                  </a:lnTo>
                  <a:lnTo>
                    <a:pt x="24575" y="270853"/>
                  </a:lnTo>
                  <a:lnTo>
                    <a:pt x="52720" y="307283"/>
                  </a:lnTo>
                  <a:lnTo>
                    <a:pt x="89151" y="335428"/>
                  </a:lnTo>
                  <a:lnTo>
                    <a:pt x="132149" y="353574"/>
                  </a:lnTo>
                  <a:lnTo>
                    <a:pt x="180002" y="360004"/>
                  </a:lnTo>
                  <a:lnTo>
                    <a:pt x="227854" y="353574"/>
                  </a:lnTo>
                  <a:lnTo>
                    <a:pt x="270853" y="335428"/>
                  </a:lnTo>
                  <a:lnTo>
                    <a:pt x="307283" y="307283"/>
                  </a:lnTo>
                  <a:lnTo>
                    <a:pt x="335428" y="270853"/>
                  </a:lnTo>
                  <a:lnTo>
                    <a:pt x="353574" y="227854"/>
                  </a:lnTo>
                  <a:lnTo>
                    <a:pt x="360004" y="180002"/>
                  </a:lnTo>
                  <a:close/>
                </a:path>
                <a:path w="360044" h="360044">
                  <a:moveTo>
                    <a:pt x="0" y="180002"/>
                  </a:moveTo>
                  <a:lnTo>
                    <a:pt x="360004" y="180002"/>
                  </a:lnTo>
                </a:path>
              </a:pathLst>
            </a:custGeom>
            <a:ln w="3175">
              <a:solidFill>
                <a:srgbClr val="CCCCCC"/>
              </a:solidFill>
            </a:ln>
          </p:spPr>
          <p:txBody>
            <a:bodyPr wrap="square" lIns="0" tIns="0" rIns="0" bIns="0" rtlCol="0"/>
            <a:lstStyle/>
            <a:p>
              <a:endParaRPr sz="3804"/>
            </a:p>
          </p:txBody>
        </p:sp>
        <p:pic>
          <p:nvPicPr>
            <p:cNvPr id="38" name="object 38"/>
            <p:cNvPicPr/>
            <p:nvPr/>
          </p:nvPicPr>
          <p:blipFill>
            <a:blip r:embed="rId5" cstate="print"/>
            <a:stretch>
              <a:fillRect/>
            </a:stretch>
          </p:blipFill>
          <p:spPr>
            <a:xfrm>
              <a:off x="2663523" y="2159938"/>
              <a:ext cx="171336" cy="207046"/>
            </a:xfrm>
            <a:prstGeom prst="rect">
              <a:avLst/>
            </a:prstGeom>
          </p:spPr>
        </p:pic>
        <p:pic>
          <p:nvPicPr>
            <p:cNvPr id="39" name="object 39"/>
            <p:cNvPicPr/>
            <p:nvPr/>
          </p:nvPicPr>
          <p:blipFill>
            <a:blip r:embed="rId6" cstate="print"/>
            <a:stretch>
              <a:fillRect/>
            </a:stretch>
          </p:blipFill>
          <p:spPr>
            <a:xfrm>
              <a:off x="2893271" y="2159938"/>
              <a:ext cx="171336" cy="207046"/>
            </a:xfrm>
            <a:prstGeom prst="rect">
              <a:avLst/>
            </a:prstGeom>
          </p:spPr>
        </p:pic>
        <p:sp>
          <p:nvSpPr>
            <p:cNvPr id="40" name="object 40"/>
            <p:cNvSpPr/>
            <p:nvPr/>
          </p:nvSpPr>
          <p:spPr>
            <a:xfrm>
              <a:off x="2864065" y="1676411"/>
              <a:ext cx="0" cy="147320"/>
            </a:xfrm>
            <a:custGeom>
              <a:avLst/>
              <a:gdLst/>
              <a:ahLst/>
              <a:cxnLst/>
              <a:rect l="l" t="t" r="r" b="b"/>
              <a:pathLst>
                <a:path h="147319">
                  <a:moveTo>
                    <a:pt x="0" y="146960"/>
                  </a:moveTo>
                  <a:lnTo>
                    <a:pt x="0" y="0"/>
                  </a:lnTo>
                </a:path>
              </a:pathLst>
            </a:custGeom>
            <a:ln w="5060">
              <a:solidFill>
                <a:srgbClr val="22373A"/>
              </a:solidFill>
            </a:ln>
          </p:spPr>
          <p:txBody>
            <a:bodyPr wrap="square" lIns="0" tIns="0" rIns="0" bIns="0" rtlCol="0"/>
            <a:lstStyle/>
            <a:p>
              <a:endParaRPr sz="3804"/>
            </a:p>
          </p:txBody>
        </p:sp>
        <p:sp>
          <p:nvSpPr>
            <p:cNvPr id="41" name="object 41"/>
            <p:cNvSpPr/>
            <p:nvPr/>
          </p:nvSpPr>
          <p:spPr>
            <a:xfrm>
              <a:off x="2833699" y="1673880"/>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grpSp>
      <p:sp>
        <p:nvSpPr>
          <p:cNvPr id="42" name="object 42"/>
          <p:cNvSpPr txBox="1"/>
          <p:nvPr/>
        </p:nvSpPr>
        <p:spPr>
          <a:xfrm>
            <a:off x="5415487" y="3412150"/>
            <a:ext cx="1281681" cy="382183"/>
          </a:xfrm>
          <a:prstGeom prst="rect">
            <a:avLst/>
          </a:prstGeom>
        </p:spPr>
        <p:txBody>
          <a:bodyPr vert="horz" wrap="square" lIns="0" tIns="24157" rIns="0" bIns="0" rtlCol="0">
            <a:spAutoFit/>
          </a:bodyPr>
          <a:lstStyle/>
          <a:p>
            <a:pPr marL="26841">
              <a:spcBef>
                <a:spcPts val="190"/>
              </a:spcBef>
            </a:pPr>
            <a:r>
              <a:rPr sz="2325" i="1" spc="85" dirty="0">
                <a:solidFill>
                  <a:srgbClr val="22373A"/>
                </a:solidFill>
                <a:latin typeface="Calibri"/>
                <a:cs typeface="Calibri"/>
              </a:rPr>
              <a:t>y</a:t>
            </a:r>
            <a:r>
              <a:rPr sz="2325" i="1" spc="190" dirty="0">
                <a:solidFill>
                  <a:srgbClr val="22373A"/>
                </a:solidFill>
                <a:latin typeface="Calibri"/>
                <a:cs typeface="Calibri"/>
              </a:rPr>
              <a:t> </a:t>
            </a:r>
            <a:r>
              <a:rPr sz="2325" spc="-317" dirty="0">
                <a:solidFill>
                  <a:srgbClr val="22373A"/>
                </a:solidFill>
                <a:latin typeface="Lucida Sans Unicode"/>
                <a:cs typeface="Lucida Sans Unicode"/>
              </a:rPr>
              <a:t>∈</a:t>
            </a:r>
            <a:r>
              <a:rPr sz="2325" spc="-95" dirty="0">
                <a:solidFill>
                  <a:srgbClr val="22373A"/>
                </a:solidFill>
                <a:latin typeface="Lucida Sans Unicode"/>
                <a:cs typeface="Lucida Sans Unicode"/>
              </a:rPr>
              <a:t> </a:t>
            </a:r>
            <a:r>
              <a:rPr sz="2325" spc="380" dirty="0">
                <a:solidFill>
                  <a:srgbClr val="22373A"/>
                </a:solidFill>
                <a:latin typeface="Lucida Sans Unicode"/>
                <a:cs typeface="Lucida Sans Unicode"/>
              </a:rPr>
              <a:t>{</a:t>
            </a:r>
            <a:r>
              <a:rPr sz="2325" spc="-42" dirty="0">
                <a:solidFill>
                  <a:srgbClr val="22373A"/>
                </a:solidFill>
                <a:latin typeface="Calibri"/>
                <a:cs typeface="Calibri"/>
              </a:rPr>
              <a:t>0</a:t>
            </a:r>
            <a:r>
              <a:rPr sz="2325" i="1" spc="53" dirty="0">
                <a:solidFill>
                  <a:srgbClr val="22373A"/>
                </a:solidFill>
                <a:latin typeface="Calibri"/>
                <a:cs typeface="Calibri"/>
              </a:rPr>
              <a:t>,</a:t>
            </a:r>
            <a:r>
              <a:rPr sz="2325" i="1" spc="-148" dirty="0">
                <a:solidFill>
                  <a:srgbClr val="22373A"/>
                </a:solidFill>
                <a:latin typeface="Calibri"/>
                <a:cs typeface="Calibri"/>
              </a:rPr>
              <a:t> </a:t>
            </a:r>
            <a:r>
              <a:rPr sz="2325" spc="-42" dirty="0">
                <a:solidFill>
                  <a:srgbClr val="22373A"/>
                </a:solidFill>
                <a:latin typeface="Calibri"/>
                <a:cs typeface="Calibri"/>
              </a:rPr>
              <a:t>1</a:t>
            </a:r>
            <a:r>
              <a:rPr sz="2325" spc="391" dirty="0">
                <a:solidFill>
                  <a:srgbClr val="22373A"/>
                </a:solidFill>
                <a:latin typeface="Lucida Sans Unicode"/>
                <a:cs typeface="Lucida Sans Unicode"/>
              </a:rPr>
              <a:t>}</a:t>
            </a:r>
            <a:endParaRPr sz="2325">
              <a:latin typeface="Lucida Sans Unicode"/>
              <a:cs typeface="Lucida Sans Unicode"/>
            </a:endParaRPr>
          </a:p>
        </p:txBody>
      </p:sp>
      <p:grpSp>
        <p:nvGrpSpPr>
          <p:cNvPr id="43" name="object 43"/>
          <p:cNvGrpSpPr/>
          <p:nvPr/>
        </p:nvGrpSpPr>
        <p:grpSpPr>
          <a:xfrm>
            <a:off x="9631684" y="1130348"/>
            <a:ext cx="760956" cy="760956"/>
            <a:chOff x="4555802" y="357131"/>
            <a:chExt cx="360045" cy="360045"/>
          </a:xfrm>
        </p:grpSpPr>
        <p:sp>
          <p:nvSpPr>
            <p:cNvPr id="44" name="object 44"/>
            <p:cNvSpPr/>
            <p:nvPr/>
          </p:nvSpPr>
          <p:spPr>
            <a:xfrm>
              <a:off x="4555802" y="357131"/>
              <a:ext cx="360045" cy="180340"/>
            </a:xfrm>
            <a:custGeom>
              <a:avLst/>
              <a:gdLst/>
              <a:ahLst/>
              <a:cxnLst/>
              <a:rect l="l" t="t" r="r" b="b"/>
              <a:pathLst>
                <a:path w="360045" h="180340">
                  <a:moveTo>
                    <a:pt x="180002" y="0"/>
                  </a:moveTo>
                  <a:lnTo>
                    <a:pt x="132149" y="6429"/>
                  </a:lnTo>
                  <a:lnTo>
                    <a:pt x="89151" y="24575"/>
                  </a:lnTo>
                  <a:lnTo>
                    <a:pt x="52720" y="52720"/>
                  </a:lnTo>
                  <a:lnTo>
                    <a:pt x="24575" y="89151"/>
                  </a:lnTo>
                  <a:lnTo>
                    <a:pt x="6429" y="132149"/>
                  </a:lnTo>
                  <a:lnTo>
                    <a:pt x="0" y="180002"/>
                  </a:lnTo>
                  <a:lnTo>
                    <a:pt x="360004" y="180002"/>
                  </a:lnTo>
                  <a:lnTo>
                    <a:pt x="353574" y="132149"/>
                  </a:lnTo>
                  <a:lnTo>
                    <a:pt x="335428" y="89151"/>
                  </a:lnTo>
                  <a:lnTo>
                    <a:pt x="307283" y="52720"/>
                  </a:lnTo>
                  <a:lnTo>
                    <a:pt x="270853" y="24575"/>
                  </a:lnTo>
                  <a:lnTo>
                    <a:pt x="227854" y="6429"/>
                  </a:lnTo>
                  <a:lnTo>
                    <a:pt x="180002" y="0"/>
                  </a:lnTo>
                  <a:close/>
                </a:path>
              </a:pathLst>
            </a:custGeom>
            <a:solidFill>
              <a:srgbClr val="7F7F7F"/>
            </a:solidFill>
          </p:spPr>
          <p:txBody>
            <a:bodyPr wrap="square" lIns="0" tIns="0" rIns="0" bIns="0" rtlCol="0"/>
            <a:lstStyle/>
            <a:p>
              <a:endParaRPr sz="3804"/>
            </a:p>
          </p:txBody>
        </p:sp>
        <p:sp>
          <p:nvSpPr>
            <p:cNvPr id="45" name="object 45"/>
            <p:cNvSpPr/>
            <p:nvPr/>
          </p:nvSpPr>
          <p:spPr>
            <a:xfrm>
              <a:off x="4555802" y="537133"/>
              <a:ext cx="360045" cy="180340"/>
            </a:xfrm>
            <a:custGeom>
              <a:avLst/>
              <a:gdLst/>
              <a:ahLst/>
              <a:cxnLst/>
              <a:rect l="l" t="t" r="r" b="b"/>
              <a:pathLst>
                <a:path w="360045" h="180340">
                  <a:moveTo>
                    <a:pt x="360004" y="0"/>
                  </a:moveTo>
                  <a:lnTo>
                    <a:pt x="0" y="0"/>
                  </a:lnTo>
                  <a:lnTo>
                    <a:pt x="6429" y="47852"/>
                  </a:lnTo>
                  <a:lnTo>
                    <a:pt x="24575" y="90851"/>
                  </a:lnTo>
                  <a:lnTo>
                    <a:pt x="52720" y="127281"/>
                  </a:lnTo>
                  <a:lnTo>
                    <a:pt x="89151" y="155426"/>
                  </a:lnTo>
                  <a:lnTo>
                    <a:pt x="132149" y="173572"/>
                  </a:lnTo>
                  <a:lnTo>
                    <a:pt x="180002" y="180002"/>
                  </a:lnTo>
                  <a:lnTo>
                    <a:pt x="227854" y="173572"/>
                  </a:lnTo>
                  <a:lnTo>
                    <a:pt x="270853" y="155426"/>
                  </a:lnTo>
                  <a:lnTo>
                    <a:pt x="307283" y="127281"/>
                  </a:lnTo>
                  <a:lnTo>
                    <a:pt x="335428" y="90851"/>
                  </a:lnTo>
                  <a:lnTo>
                    <a:pt x="353574" y="47852"/>
                  </a:lnTo>
                  <a:lnTo>
                    <a:pt x="360004" y="0"/>
                  </a:lnTo>
                  <a:close/>
                </a:path>
              </a:pathLst>
            </a:custGeom>
            <a:solidFill>
              <a:srgbClr val="FFFFFF"/>
            </a:solidFill>
          </p:spPr>
          <p:txBody>
            <a:bodyPr wrap="square" lIns="0" tIns="0" rIns="0" bIns="0" rtlCol="0"/>
            <a:lstStyle/>
            <a:p>
              <a:endParaRPr sz="3804"/>
            </a:p>
          </p:txBody>
        </p:sp>
        <p:sp>
          <p:nvSpPr>
            <p:cNvPr id="46" name="object 46"/>
            <p:cNvSpPr/>
            <p:nvPr/>
          </p:nvSpPr>
          <p:spPr>
            <a:xfrm>
              <a:off x="4555802" y="357131"/>
              <a:ext cx="360045" cy="360045"/>
            </a:xfrm>
            <a:custGeom>
              <a:avLst/>
              <a:gdLst/>
              <a:ahLst/>
              <a:cxnLst/>
              <a:rect l="l" t="t" r="r" b="b"/>
              <a:pathLst>
                <a:path w="360045" h="360045">
                  <a:moveTo>
                    <a:pt x="360004" y="180002"/>
                  </a:moveTo>
                  <a:lnTo>
                    <a:pt x="353574" y="132149"/>
                  </a:lnTo>
                  <a:lnTo>
                    <a:pt x="335428" y="89151"/>
                  </a:lnTo>
                  <a:lnTo>
                    <a:pt x="307283" y="52720"/>
                  </a:lnTo>
                  <a:lnTo>
                    <a:pt x="270853" y="24575"/>
                  </a:lnTo>
                  <a:lnTo>
                    <a:pt x="227854" y="6429"/>
                  </a:lnTo>
                  <a:lnTo>
                    <a:pt x="180002" y="0"/>
                  </a:lnTo>
                  <a:lnTo>
                    <a:pt x="132149" y="6429"/>
                  </a:lnTo>
                  <a:lnTo>
                    <a:pt x="89151" y="24575"/>
                  </a:lnTo>
                  <a:lnTo>
                    <a:pt x="52720" y="52720"/>
                  </a:lnTo>
                  <a:lnTo>
                    <a:pt x="24575" y="89151"/>
                  </a:lnTo>
                  <a:lnTo>
                    <a:pt x="6429" y="132149"/>
                  </a:lnTo>
                  <a:lnTo>
                    <a:pt x="0" y="180002"/>
                  </a:lnTo>
                  <a:lnTo>
                    <a:pt x="6429" y="227854"/>
                  </a:lnTo>
                  <a:lnTo>
                    <a:pt x="24575" y="270853"/>
                  </a:lnTo>
                  <a:lnTo>
                    <a:pt x="52720" y="307283"/>
                  </a:lnTo>
                  <a:lnTo>
                    <a:pt x="89151" y="335428"/>
                  </a:lnTo>
                  <a:lnTo>
                    <a:pt x="132149" y="353574"/>
                  </a:lnTo>
                  <a:lnTo>
                    <a:pt x="180002" y="360004"/>
                  </a:lnTo>
                  <a:lnTo>
                    <a:pt x="227854" y="353574"/>
                  </a:lnTo>
                  <a:lnTo>
                    <a:pt x="270853" y="335428"/>
                  </a:lnTo>
                  <a:lnTo>
                    <a:pt x="307283" y="307283"/>
                  </a:lnTo>
                  <a:lnTo>
                    <a:pt x="335428" y="270853"/>
                  </a:lnTo>
                  <a:lnTo>
                    <a:pt x="353574" y="227854"/>
                  </a:lnTo>
                  <a:lnTo>
                    <a:pt x="360004" y="180002"/>
                  </a:lnTo>
                  <a:close/>
                </a:path>
                <a:path w="360045" h="360045">
                  <a:moveTo>
                    <a:pt x="0" y="180002"/>
                  </a:moveTo>
                  <a:lnTo>
                    <a:pt x="360004" y="180002"/>
                  </a:lnTo>
                </a:path>
              </a:pathLst>
            </a:custGeom>
            <a:ln w="3175">
              <a:solidFill>
                <a:srgbClr val="CCCCCC"/>
              </a:solidFill>
            </a:ln>
          </p:spPr>
          <p:txBody>
            <a:bodyPr wrap="square" lIns="0" tIns="0" rIns="0" bIns="0" rtlCol="0"/>
            <a:lstStyle/>
            <a:p>
              <a:endParaRPr sz="3804"/>
            </a:p>
          </p:txBody>
        </p:sp>
      </p:grpSp>
      <p:sp>
        <p:nvSpPr>
          <p:cNvPr id="47" name="object 47"/>
          <p:cNvSpPr txBox="1"/>
          <p:nvPr/>
        </p:nvSpPr>
        <p:spPr>
          <a:xfrm>
            <a:off x="9337728" y="407568"/>
            <a:ext cx="1281681" cy="382183"/>
          </a:xfrm>
          <a:prstGeom prst="rect">
            <a:avLst/>
          </a:prstGeom>
        </p:spPr>
        <p:txBody>
          <a:bodyPr vert="horz" wrap="square" lIns="0" tIns="24157" rIns="0" bIns="0" rtlCol="0">
            <a:spAutoFit/>
          </a:bodyPr>
          <a:lstStyle/>
          <a:p>
            <a:pPr marL="26841">
              <a:spcBef>
                <a:spcPts val="190"/>
              </a:spcBef>
            </a:pPr>
            <a:r>
              <a:rPr sz="2325" i="1" spc="85" dirty="0">
                <a:solidFill>
                  <a:srgbClr val="22373A"/>
                </a:solidFill>
                <a:latin typeface="Calibri"/>
                <a:cs typeface="Calibri"/>
              </a:rPr>
              <a:t>y</a:t>
            </a:r>
            <a:r>
              <a:rPr sz="2325" i="1" spc="190" dirty="0">
                <a:solidFill>
                  <a:srgbClr val="22373A"/>
                </a:solidFill>
                <a:latin typeface="Calibri"/>
                <a:cs typeface="Calibri"/>
              </a:rPr>
              <a:t> </a:t>
            </a:r>
            <a:r>
              <a:rPr sz="2325" spc="-317" dirty="0">
                <a:solidFill>
                  <a:srgbClr val="22373A"/>
                </a:solidFill>
                <a:latin typeface="Lucida Sans Unicode"/>
                <a:cs typeface="Lucida Sans Unicode"/>
              </a:rPr>
              <a:t>∈</a:t>
            </a:r>
            <a:r>
              <a:rPr sz="2325" spc="-95" dirty="0">
                <a:solidFill>
                  <a:srgbClr val="22373A"/>
                </a:solidFill>
                <a:latin typeface="Lucida Sans Unicode"/>
                <a:cs typeface="Lucida Sans Unicode"/>
              </a:rPr>
              <a:t> </a:t>
            </a:r>
            <a:r>
              <a:rPr sz="2325" spc="380" dirty="0">
                <a:solidFill>
                  <a:srgbClr val="22373A"/>
                </a:solidFill>
                <a:latin typeface="Lucida Sans Unicode"/>
                <a:cs typeface="Lucida Sans Unicode"/>
              </a:rPr>
              <a:t>{</a:t>
            </a:r>
            <a:r>
              <a:rPr sz="2325" spc="-42" dirty="0">
                <a:solidFill>
                  <a:srgbClr val="22373A"/>
                </a:solidFill>
                <a:latin typeface="Calibri"/>
                <a:cs typeface="Calibri"/>
              </a:rPr>
              <a:t>0</a:t>
            </a:r>
            <a:r>
              <a:rPr sz="2325" i="1" spc="53" dirty="0">
                <a:solidFill>
                  <a:srgbClr val="22373A"/>
                </a:solidFill>
                <a:latin typeface="Calibri"/>
                <a:cs typeface="Calibri"/>
              </a:rPr>
              <a:t>,</a:t>
            </a:r>
            <a:r>
              <a:rPr sz="2325" i="1" spc="-148" dirty="0">
                <a:solidFill>
                  <a:srgbClr val="22373A"/>
                </a:solidFill>
                <a:latin typeface="Calibri"/>
                <a:cs typeface="Calibri"/>
              </a:rPr>
              <a:t> </a:t>
            </a:r>
            <a:r>
              <a:rPr sz="2325" spc="-42" dirty="0">
                <a:solidFill>
                  <a:srgbClr val="22373A"/>
                </a:solidFill>
                <a:latin typeface="Calibri"/>
                <a:cs typeface="Calibri"/>
              </a:rPr>
              <a:t>1</a:t>
            </a:r>
            <a:r>
              <a:rPr sz="2325" spc="391" dirty="0">
                <a:solidFill>
                  <a:srgbClr val="22373A"/>
                </a:solidFill>
                <a:latin typeface="Lucida Sans Unicode"/>
                <a:cs typeface="Lucida Sans Unicode"/>
              </a:rPr>
              <a:t>}</a:t>
            </a:r>
            <a:endParaRPr sz="2325" dirty="0">
              <a:latin typeface="Lucida Sans Unicode"/>
              <a:cs typeface="Lucida Sans Unicode"/>
            </a:endParaRPr>
          </a:p>
        </p:txBody>
      </p:sp>
      <p:sp>
        <p:nvSpPr>
          <p:cNvPr id="48" name="object 48"/>
          <p:cNvSpPr txBox="1"/>
          <p:nvPr/>
        </p:nvSpPr>
        <p:spPr>
          <a:xfrm>
            <a:off x="9912080" y="1475697"/>
            <a:ext cx="201311" cy="382183"/>
          </a:xfrm>
          <a:prstGeom prst="rect">
            <a:avLst/>
          </a:prstGeom>
        </p:spPr>
        <p:txBody>
          <a:bodyPr vert="horz" wrap="square" lIns="0" tIns="24157" rIns="0" bIns="0" rtlCol="0">
            <a:spAutoFit/>
          </a:bodyPr>
          <a:lstStyle/>
          <a:p>
            <a:pPr marL="26841">
              <a:spcBef>
                <a:spcPts val="190"/>
              </a:spcBef>
            </a:pPr>
            <a:r>
              <a:rPr sz="2325" spc="-32" dirty="0">
                <a:solidFill>
                  <a:srgbClr val="22373A"/>
                </a:solidFill>
                <a:latin typeface="Calibri"/>
                <a:cs typeface="Calibri"/>
              </a:rPr>
              <a:t>1</a:t>
            </a:r>
            <a:endParaRPr sz="2325">
              <a:latin typeface="Calibri"/>
              <a:cs typeface="Calibri"/>
            </a:endParaRPr>
          </a:p>
        </p:txBody>
      </p:sp>
      <p:grpSp>
        <p:nvGrpSpPr>
          <p:cNvPr id="49" name="object 49"/>
          <p:cNvGrpSpPr/>
          <p:nvPr/>
        </p:nvGrpSpPr>
        <p:grpSpPr>
          <a:xfrm>
            <a:off x="9588270" y="809047"/>
            <a:ext cx="848191" cy="1470914"/>
            <a:chOff x="4535261" y="205109"/>
            <a:chExt cx="401320" cy="695960"/>
          </a:xfrm>
        </p:grpSpPr>
        <p:pic>
          <p:nvPicPr>
            <p:cNvPr id="50" name="object 50"/>
            <p:cNvPicPr/>
            <p:nvPr/>
          </p:nvPicPr>
          <p:blipFill>
            <a:blip r:embed="rId7" cstate="print"/>
            <a:stretch>
              <a:fillRect/>
            </a:stretch>
          </p:blipFill>
          <p:spPr>
            <a:xfrm>
              <a:off x="4535261" y="710776"/>
              <a:ext cx="401085" cy="189968"/>
            </a:xfrm>
            <a:prstGeom prst="rect">
              <a:avLst/>
            </a:prstGeom>
          </p:spPr>
        </p:pic>
        <p:sp>
          <p:nvSpPr>
            <p:cNvPr id="51" name="object 51"/>
            <p:cNvSpPr/>
            <p:nvPr/>
          </p:nvSpPr>
          <p:spPr>
            <a:xfrm>
              <a:off x="4735804" y="210170"/>
              <a:ext cx="0" cy="147320"/>
            </a:xfrm>
            <a:custGeom>
              <a:avLst/>
              <a:gdLst/>
              <a:ahLst/>
              <a:cxnLst/>
              <a:rect l="l" t="t" r="r" b="b"/>
              <a:pathLst>
                <a:path h="147320">
                  <a:moveTo>
                    <a:pt x="0" y="146960"/>
                  </a:moveTo>
                  <a:lnTo>
                    <a:pt x="0" y="0"/>
                  </a:lnTo>
                </a:path>
              </a:pathLst>
            </a:custGeom>
            <a:ln w="5060">
              <a:solidFill>
                <a:srgbClr val="22373A"/>
              </a:solidFill>
            </a:ln>
          </p:spPr>
          <p:txBody>
            <a:bodyPr wrap="square" lIns="0" tIns="0" rIns="0" bIns="0" rtlCol="0"/>
            <a:lstStyle/>
            <a:p>
              <a:endParaRPr sz="3804"/>
            </a:p>
          </p:txBody>
        </p:sp>
        <p:sp>
          <p:nvSpPr>
            <p:cNvPr id="52" name="object 52"/>
            <p:cNvSpPr/>
            <p:nvPr/>
          </p:nvSpPr>
          <p:spPr>
            <a:xfrm>
              <a:off x="4705438" y="207640"/>
              <a:ext cx="60960" cy="26670"/>
            </a:xfrm>
            <a:custGeom>
              <a:avLst/>
              <a:gdLst/>
              <a:ahLst/>
              <a:cxnLst/>
              <a:rect l="l" t="t" r="r" b="b"/>
              <a:pathLst>
                <a:path w="60960" h="26670">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grpSp>
      <p:sp>
        <p:nvSpPr>
          <p:cNvPr id="53" name="object 53"/>
          <p:cNvSpPr txBox="1"/>
          <p:nvPr/>
        </p:nvSpPr>
        <p:spPr>
          <a:xfrm>
            <a:off x="9213744" y="2183292"/>
            <a:ext cx="1583648" cy="964009"/>
          </a:xfrm>
          <a:prstGeom prst="rect">
            <a:avLst/>
          </a:prstGeom>
        </p:spPr>
        <p:txBody>
          <a:bodyPr vert="horz" wrap="square" lIns="0" tIns="24157" rIns="0" bIns="0" rtlCol="0">
            <a:spAutoFit/>
          </a:bodyPr>
          <a:lstStyle/>
          <a:p>
            <a:pPr marL="80524">
              <a:spcBef>
                <a:spcPts val="190"/>
              </a:spcBef>
              <a:tabLst>
                <a:tab pos="650905" algn="l"/>
                <a:tab pos="1221286" algn="l"/>
              </a:tabLst>
            </a:pPr>
            <a:r>
              <a:rPr sz="2325" i="1" spc="169" dirty="0">
                <a:solidFill>
                  <a:srgbClr val="22373A"/>
                </a:solidFill>
                <a:latin typeface="Calibri"/>
                <a:cs typeface="Calibri"/>
              </a:rPr>
              <a:t>x</a:t>
            </a:r>
            <a:r>
              <a:rPr sz="2536" spc="254" baseline="-10416" dirty="0">
                <a:solidFill>
                  <a:srgbClr val="22373A"/>
                </a:solidFill>
                <a:latin typeface="Calibri"/>
                <a:cs typeface="Calibri"/>
              </a:rPr>
              <a:t>1	</a:t>
            </a:r>
            <a:r>
              <a:rPr sz="2325" i="1" spc="169" dirty="0">
                <a:solidFill>
                  <a:srgbClr val="22373A"/>
                </a:solidFill>
                <a:latin typeface="Calibri"/>
                <a:cs typeface="Calibri"/>
              </a:rPr>
              <a:t>x</a:t>
            </a:r>
            <a:r>
              <a:rPr sz="2536" spc="254" baseline="-10416" dirty="0">
                <a:solidFill>
                  <a:srgbClr val="22373A"/>
                </a:solidFill>
                <a:latin typeface="Calibri"/>
                <a:cs typeface="Calibri"/>
              </a:rPr>
              <a:t>2	</a:t>
            </a:r>
            <a:r>
              <a:rPr sz="2325" i="1" spc="169" dirty="0">
                <a:solidFill>
                  <a:srgbClr val="22373A"/>
                </a:solidFill>
                <a:latin typeface="Calibri"/>
                <a:cs typeface="Calibri"/>
              </a:rPr>
              <a:t>x</a:t>
            </a:r>
            <a:r>
              <a:rPr sz="2536" spc="254" baseline="-10416" dirty="0">
                <a:solidFill>
                  <a:srgbClr val="22373A"/>
                </a:solidFill>
                <a:latin typeface="Calibri"/>
                <a:cs typeface="Calibri"/>
              </a:rPr>
              <a:t>3</a:t>
            </a:r>
            <a:endParaRPr sz="2536" baseline="-10416">
              <a:latin typeface="Calibri"/>
              <a:cs typeface="Calibri"/>
            </a:endParaRPr>
          </a:p>
          <a:p>
            <a:pPr marL="146286">
              <a:spcBef>
                <a:spcPts val="2040"/>
              </a:spcBef>
            </a:pPr>
            <a:r>
              <a:rPr sz="2114" spc="-285" dirty="0">
                <a:solidFill>
                  <a:srgbClr val="22373A"/>
                </a:solidFill>
                <a:latin typeface="Arial MT"/>
                <a:cs typeface="Arial MT"/>
              </a:rPr>
              <a:t>OR</a:t>
            </a:r>
            <a:r>
              <a:rPr sz="2114" spc="-106" dirty="0">
                <a:solidFill>
                  <a:srgbClr val="22373A"/>
                </a:solidFill>
                <a:latin typeface="Arial MT"/>
                <a:cs typeface="Arial MT"/>
              </a:rPr>
              <a:t> </a:t>
            </a:r>
            <a:r>
              <a:rPr sz="2114" spc="-32" dirty="0">
                <a:solidFill>
                  <a:srgbClr val="22373A"/>
                </a:solidFill>
                <a:latin typeface="Arial MT"/>
                <a:cs typeface="Arial MT"/>
              </a:rPr>
              <a:t>function</a:t>
            </a:r>
            <a:endParaRPr sz="2114">
              <a:latin typeface="Arial MT"/>
              <a:cs typeface="Arial MT"/>
            </a:endParaRPr>
          </a:p>
        </p:txBody>
      </p:sp>
      <p:grpSp>
        <p:nvGrpSpPr>
          <p:cNvPr id="54" name="object 54"/>
          <p:cNvGrpSpPr/>
          <p:nvPr/>
        </p:nvGrpSpPr>
        <p:grpSpPr>
          <a:xfrm>
            <a:off x="9597997" y="3907952"/>
            <a:ext cx="760956" cy="1465545"/>
            <a:chOff x="4539863" y="1671350"/>
            <a:chExt cx="360045" cy="693420"/>
          </a:xfrm>
        </p:grpSpPr>
        <p:sp>
          <p:nvSpPr>
            <p:cNvPr id="55" name="object 55"/>
            <p:cNvSpPr/>
            <p:nvPr/>
          </p:nvSpPr>
          <p:spPr>
            <a:xfrm>
              <a:off x="4539863" y="1823372"/>
              <a:ext cx="360045" cy="180340"/>
            </a:xfrm>
            <a:custGeom>
              <a:avLst/>
              <a:gdLst/>
              <a:ahLst/>
              <a:cxnLst/>
              <a:rect l="l" t="t" r="r" b="b"/>
              <a:pathLst>
                <a:path w="360045" h="180339">
                  <a:moveTo>
                    <a:pt x="180002" y="0"/>
                  </a:moveTo>
                  <a:lnTo>
                    <a:pt x="132149" y="6429"/>
                  </a:lnTo>
                  <a:lnTo>
                    <a:pt x="89151" y="24575"/>
                  </a:lnTo>
                  <a:lnTo>
                    <a:pt x="52720" y="52720"/>
                  </a:lnTo>
                  <a:lnTo>
                    <a:pt x="24575" y="89151"/>
                  </a:lnTo>
                  <a:lnTo>
                    <a:pt x="6429" y="132149"/>
                  </a:lnTo>
                  <a:lnTo>
                    <a:pt x="0" y="180002"/>
                  </a:lnTo>
                  <a:lnTo>
                    <a:pt x="360004" y="180002"/>
                  </a:lnTo>
                  <a:lnTo>
                    <a:pt x="353574" y="132149"/>
                  </a:lnTo>
                  <a:lnTo>
                    <a:pt x="335428" y="89151"/>
                  </a:lnTo>
                  <a:lnTo>
                    <a:pt x="307283" y="52720"/>
                  </a:lnTo>
                  <a:lnTo>
                    <a:pt x="270853" y="24575"/>
                  </a:lnTo>
                  <a:lnTo>
                    <a:pt x="227854" y="6429"/>
                  </a:lnTo>
                  <a:lnTo>
                    <a:pt x="180002" y="0"/>
                  </a:lnTo>
                  <a:close/>
                </a:path>
              </a:pathLst>
            </a:custGeom>
            <a:solidFill>
              <a:srgbClr val="7F7F7F"/>
            </a:solidFill>
          </p:spPr>
          <p:txBody>
            <a:bodyPr wrap="square" lIns="0" tIns="0" rIns="0" bIns="0" rtlCol="0"/>
            <a:lstStyle/>
            <a:p>
              <a:endParaRPr sz="3804"/>
            </a:p>
          </p:txBody>
        </p:sp>
        <p:sp>
          <p:nvSpPr>
            <p:cNvPr id="56" name="object 56"/>
            <p:cNvSpPr/>
            <p:nvPr/>
          </p:nvSpPr>
          <p:spPr>
            <a:xfrm>
              <a:off x="4539863" y="2003374"/>
              <a:ext cx="360045" cy="180340"/>
            </a:xfrm>
            <a:custGeom>
              <a:avLst/>
              <a:gdLst/>
              <a:ahLst/>
              <a:cxnLst/>
              <a:rect l="l" t="t" r="r" b="b"/>
              <a:pathLst>
                <a:path w="360045" h="180339">
                  <a:moveTo>
                    <a:pt x="360004" y="0"/>
                  </a:moveTo>
                  <a:lnTo>
                    <a:pt x="0" y="0"/>
                  </a:lnTo>
                  <a:lnTo>
                    <a:pt x="6429" y="47852"/>
                  </a:lnTo>
                  <a:lnTo>
                    <a:pt x="24575" y="90851"/>
                  </a:lnTo>
                  <a:lnTo>
                    <a:pt x="52720" y="127281"/>
                  </a:lnTo>
                  <a:lnTo>
                    <a:pt x="89151" y="155426"/>
                  </a:lnTo>
                  <a:lnTo>
                    <a:pt x="132149" y="173572"/>
                  </a:lnTo>
                  <a:lnTo>
                    <a:pt x="180002" y="180002"/>
                  </a:lnTo>
                  <a:lnTo>
                    <a:pt x="227854" y="173572"/>
                  </a:lnTo>
                  <a:lnTo>
                    <a:pt x="270853" y="155426"/>
                  </a:lnTo>
                  <a:lnTo>
                    <a:pt x="307283" y="127281"/>
                  </a:lnTo>
                  <a:lnTo>
                    <a:pt x="335428" y="90851"/>
                  </a:lnTo>
                  <a:lnTo>
                    <a:pt x="353574" y="47852"/>
                  </a:lnTo>
                  <a:lnTo>
                    <a:pt x="360004" y="0"/>
                  </a:lnTo>
                  <a:close/>
                </a:path>
              </a:pathLst>
            </a:custGeom>
            <a:solidFill>
              <a:srgbClr val="FFFFFF"/>
            </a:solidFill>
          </p:spPr>
          <p:txBody>
            <a:bodyPr wrap="square" lIns="0" tIns="0" rIns="0" bIns="0" rtlCol="0"/>
            <a:lstStyle/>
            <a:p>
              <a:endParaRPr sz="3804"/>
            </a:p>
          </p:txBody>
        </p:sp>
        <p:sp>
          <p:nvSpPr>
            <p:cNvPr id="57" name="object 57"/>
            <p:cNvSpPr/>
            <p:nvPr/>
          </p:nvSpPr>
          <p:spPr>
            <a:xfrm>
              <a:off x="4539863" y="1823372"/>
              <a:ext cx="360045" cy="360045"/>
            </a:xfrm>
            <a:custGeom>
              <a:avLst/>
              <a:gdLst/>
              <a:ahLst/>
              <a:cxnLst/>
              <a:rect l="l" t="t" r="r" b="b"/>
              <a:pathLst>
                <a:path w="360045" h="360044">
                  <a:moveTo>
                    <a:pt x="360004" y="180002"/>
                  </a:moveTo>
                  <a:lnTo>
                    <a:pt x="353574" y="132149"/>
                  </a:lnTo>
                  <a:lnTo>
                    <a:pt x="335428" y="89151"/>
                  </a:lnTo>
                  <a:lnTo>
                    <a:pt x="307283" y="52720"/>
                  </a:lnTo>
                  <a:lnTo>
                    <a:pt x="270853" y="24575"/>
                  </a:lnTo>
                  <a:lnTo>
                    <a:pt x="227854" y="6429"/>
                  </a:lnTo>
                  <a:lnTo>
                    <a:pt x="180002" y="0"/>
                  </a:lnTo>
                  <a:lnTo>
                    <a:pt x="132149" y="6429"/>
                  </a:lnTo>
                  <a:lnTo>
                    <a:pt x="89151" y="24575"/>
                  </a:lnTo>
                  <a:lnTo>
                    <a:pt x="52720" y="52720"/>
                  </a:lnTo>
                  <a:lnTo>
                    <a:pt x="24575" y="89151"/>
                  </a:lnTo>
                  <a:lnTo>
                    <a:pt x="6429" y="132149"/>
                  </a:lnTo>
                  <a:lnTo>
                    <a:pt x="0" y="180002"/>
                  </a:lnTo>
                  <a:lnTo>
                    <a:pt x="6429" y="227854"/>
                  </a:lnTo>
                  <a:lnTo>
                    <a:pt x="24575" y="270853"/>
                  </a:lnTo>
                  <a:lnTo>
                    <a:pt x="52720" y="307283"/>
                  </a:lnTo>
                  <a:lnTo>
                    <a:pt x="89151" y="335428"/>
                  </a:lnTo>
                  <a:lnTo>
                    <a:pt x="132149" y="353574"/>
                  </a:lnTo>
                  <a:lnTo>
                    <a:pt x="180002" y="360004"/>
                  </a:lnTo>
                  <a:lnTo>
                    <a:pt x="227854" y="353574"/>
                  </a:lnTo>
                  <a:lnTo>
                    <a:pt x="270853" y="335428"/>
                  </a:lnTo>
                  <a:lnTo>
                    <a:pt x="307283" y="307283"/>
                  </a:lnTo>
                  <a:lnTo>
                    <a:pt x="335428" y="270853"/>
                  </a:lnTo>
                  <a:lnTo>
                    <a:pt x="353574" y="227854"/>
                  </a:lnTo>
                  <a:lnTo>
                    <a:pt x="360004" y="180002"/>
                  </a:lnTo>
                  <a:close/>
                </a:path>
                <a:path w="360045" h="360044">
                  <a:moveTo>
                    <a:pt x="0" y="180002"/>
                  </a:moveTo>
                  <a:lnTo>
                    <a:pt x="360004" y="180002"/>
                  </a:lnTo>
                </a:path>
              </a:pathLst>
            </a:custGeom>
            <a:ln w="3175">
              <a:solidFill>
                <a:srgbClr val="CCCCCC"/>
              </a:solidFill>
            </a:ln>
          </p:spPr>
          <p:txBody>
            <a:bodyPr wrap="square" lIns="0" tIns="0" rIns="0" bIns="0" rtlCol="0"/>
            <a:lstStyle/>
            <a:p>
              <a:endParaRPr sz="3804"/>
            </a:p>
          </p:txBody>
        </p:sp>
        <p:sp>
          <p:nvSpPr>
            <p:cNvPr id="58" name="object 58"/>
            <p:cNvSpPr/>
            <p:nvPr/>
          </p:nvSpPr>
          <p:spPr>
            <a:xfrm>
              <a:off x="4707213" y="1676411"/>
              <a:ext cx="25400" cy="688340"/>
            </a:xfrm>
            <a:custGeom>
              <a:avLst/>
              <a:gdLst/>
              <a:ahLst/>
              <a:cxnLst/>
              <a:rect l="l" t="t" r="r" b="b"/>
              <a:pathLst>
                <a:path w="25400" h="688339">
                  <a:moveTo>
                    <a:pt x="12652" y="688043"/>
                  </a:moveTo>
                  <a:lnTo>
                    <a:pt x="12652" y="519617"/>
                  </a:lnTo>
                </a:path>
                <a:path w="25400" h="688339">
                  <a:moveTo>
                    <a:pt x="12652" y="494312"/>
                  </a:moveTo>
                  <a:lnTo>
                    <a:pt x="5664" y="494312"/>
                  </a:lnTo>
                  <a:lnTo>
                    <a:pt x="0" y="499977"/>
                  </a:lnTo>
                  <a:lnTo>
                    <a:pt x="0" y="506965"/>
                  </a:lnTo>
                  <a:lnTo>
                    <a:pt x="0" y="513953"/>
                  </a:lnTo>
                  <a:lnTo>
                    <a:pt x="5664" y="519617"/>
                  </a:lnTo>
                  <a:lnTo>
                    <a:pt x="12652" y="519617"/>
                  </a:lnTo>
                  <a:lnTo>
                    <a:pt x="19640" y="519617"/>
                  </a:lnTo>
                  <a:lnTo>
                    <a:pt x="25305" y="513953"/>
                  </a:lnTo>
                  <a:lnTo>
                    <a:pt x="25305" y="506965"/>
                  </a:lnTo>
                  <a:lnTo>
                    <a:pt x="25305" y="499977"/>
                  </a:lnTo>
                  <a:lnTo>
                    <a:pt x="19640" y="494312"/>
                  </a:lnTo>
                  <a:lnTo>
                    <a:pt x="12652" y="494312"/>
                  </a:lnTo>
                  <a:close/>
                </a:path>
                <a:path w="25400" h="688339">
                  <a:moveTo>
                    <a:pt x="12652" y="146960"/>
                  </a:moveTo>
                  <a:lnTo>
                    <a:pt x="12652" y="0"/>
                  </a:lnTo>
                </a:path>
              </a:pathLst>
            </a:custGeom>
            <a:ln w="5060">
              <a:solidFill>
                <a:srgbClr val="22373A"/>
              </a:solidFill>
            </a:ln>
          </p:spPr>
          <p:txBody>
            <a:bodyPr wrap="square" lIns="0" tIns="0" rIns="0" bIns="0" rtlCol="0"/>
            <a:lstStyle/>
            <a:p>
              <a:endParaRPr sz="3804"/>
            </a:p>
          </p:txBody>
        </p:sp>
        <p:sp>
          <p:nvSpPr>
            <p:cNvPr id="59" name="object 59"/>
            <p:cNvSpPr/>
            <p:nvPr/>
          </p:nvSpPr>
          <p:spPr>
            <a:xfrm>
              <a:off x="4689499" y="1673880"/>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grpSp>
      <p:sp>
        <p:nvSpPr>
          <p:cNvPr id="60" name="object 60"/>
          <p:cNvSpPr txBox="1"/>
          <p:nvPr/>
        </p:nvSpPr>
        <p:spPr>
          <a:xfrm>
            <a:off x="9337728" y="3412150"/>
            <a:ext cx="1281681" cy="382183"/>
          </a:xfrm>
          <a:prstGeom prst="rect">
            <a:avLst/>
          </a:prstGeom>
        </p:spPr>
        <p:txBody>
          <a:bodyPr vert="horz" wrap="square" lIns="0" tIns="24157" rIns="0" bIns="0" rtlCol="0">
            <a:spAutoFit/>
          </a:bodyPr>
          <a:lstStyle/>
          <a:p>
            <a:pPr marL="26841">
              <a:spcBef>
                <a:spcPts val="190"/>
              </a:spcBef>
            </a:pPr>
            <a:r>
              <a:rPr sz="2325" i="1" spc="85" dirty="0">
                <a:solidFill>
                  <a:srgbClr val="22373A"/>
                </a:solidFill>
                <a:latin typeface="Calibri"/>
                <a:cs typeface="Calibri"/>
              </a:rPr>
              <a:t>y</a:t>
            </a:r>
            <a:r>
              <a:rPr sz="2325" i="1" spc="190" dirty="0">
                <a:solidFill>
                  <a:srgbClr val="22373A"/>
                </a:solidFill>
                <a:latin typeface="Calibri"/>
                <a:cs typeface="Calibri"/>
              </a:rPr>
              <a:t> </a:t>
            </a:r>
            <a:r>
              <a:rPr sz="2325" spc="-317" dirty="0">
                <a:solidFill>
                  <a:srgbClr val="22373A"/>
                </a:solidFill>
                <a:latin typeface="Lucida Sans Unicode"/>
                <a:cs typeface="Lucida Sans Unicode"/>
              </a:rPr>
              <a:t>∈</a:t>
            </a:r>
            <a:r>
              <a:rPr sz="2325" spc="-95" dirty="0">
                <a:solidFill>
                  <a:srgbClr val="22373A"/>
                </a:solidFill>
                <a:latin typeface="Lucida Sans Unicode"/>
                <a:cs typeface="Lucida Sans Unicode"/>
              </a:rPr>
              <a:t> </a:t>
            </a:r>
            <a:r>
              <a:rPr sz="2325" spc="380" dirty="0">
                <a:solidFill>
                  <a:srgbClr val="22373A"/>
                </a:solidFill>
                <a:latin typeface="Lucida Sans Unicode"/>
                <a:cs typeface="Lucida Sans Unicode"/>
              </a:rPr>
              <a:t>{</a:t>
            </a:r>
            <a:r>
              <a:rPr sz="2325" spc="-32" dirty="0">
                <a:solidFill>
                  <a:srgbClr val="22373A"/>
                </a:solidFill>
                <a:latin typeface="Calibri"/>
                <a:cs typeface="Calibri"/>
              </a:rPr>
              <a:t>0</a:t>
            </a:r>
            <a:r>
              <a:rPr sz="2325" i="1" spc="53" dirty="0">
                <a:solidFill>
                  <a:srgbClr val="22373A"/>
                </a:solidFill>
                <a:latin typeface="Calibri"/>
                <a:cs typeface="Calibri"/>
              </a:rPr>
              <a:t>,</a:t>
            </a:r>
            <a:r>
              <a:rPr sz="2325" i="1" spc="-148" dirty="0">
                <a:solidFill>
                  <a:srgbClr val="22373A"/>
                </a:solidFill>
                <a:latin typeface="Calibri"/>
                <a:cs typeface="Calibri"/>
              </a:rPr>
              <a:t> </a:t>
            </a:r>
            <a:r>
              <a:rPr sz="2325" spc="-32" dirty="0">
                <a:solidFill>
                  <a:srgbClr val="22373A"/>
                </a:solidFill>
                <a:latin typeface="Calibri"/>
                <a:cs typeface="Calibri"/>
              </a:rPr>
              <a:t>1</a:t>
            </a:r>
            <a:r>
              <a:rPr sz="2325" spc="391" dirty="0">
                <a:solidFill>
                  <a:srgbClr val="22373A"/>
                </a:solidFill>
                <a:latin typeface="Lucida Sans Unicode"/>
                <a:cs typeface="Lucida Sans Unicode"/>
              </a:rPr>
              <a:t>}</a:t>
            </a:r>
            <a:endParaRPr sz="2325">
              <a:latin typeface="Lucida Sans Unicode"/>
              <a:cs typeface="Lucida Sans Unicode"/>
            </a:endParaRPr>
          </a:p>
        </p:txBody>
      </p:sp>
      <p:sp>
        <p:nvSpPr>
          <p:cNvPr id="61" name="object 61"/>
          <p:cNvSpPr txBox="1"/>
          <p:nvPr/>
        </p:nvSpPr>
        <p:spPr>
          <a:xfrm>
            <a:off x="2033915" y="4647805"/>
            <a:ext cx="201311" cy="309572"/>
          </a:xfrm>
          <a:prstGeom prst="rect">
            <a:avLst/>
          </a:prstGeom>
        </p:spPr>
        <p:txBody>
          <a:bodyPr vert="horz" wrap="square" lIns="0" tIns="0" rIns="0" bIns="0" rtlCol="0">
            <a:spAutoFit/>
          </a:bodyPr>
          <a:lstStyle/>
          <a:p>
            <a:pPr marL="26841">
              <a:lnSpc>
                <a:spcPts val="2409"/>
              </a:lnSpc>
            </a:pPr>
            <a:r>
              <a:rPr sz="2325" spc="-32" dirty="0">
                <a:solidFill>
                  <a:srgbClr val="22373A"/>
                </a:solidFill>
                <a:latin typeface="Calibri"/>
                <a:cs typeface="Calibri"/>
              </a:rPr>
              <a:t>1</a:t>
            </a:r>
            <a:endParaRPr sz="2325">
              <a:latin typeface="Calibri"/>
              <a:cs typeface="Calibri"/>
            </a:endParaRPr>
          </a:p>
        </p:txBody>
      </p:sp>
      <p:sp>
        <p:nvSpPr>
          <p:cNvPr id="62" name="object 62"/>
          <p:cNvSpPr txBox="1"/>
          <p:nvPr/>
        </p:nvSpPr>
        <p:spPr>
          <a:xfrm>
            <a:off x="5956154" y="4647805"/>
            <a:ext cx="201311" cy="309572"/>
          </a:xfrm>
          <a:prstGeom prst="rect">
            <a:avLst/>
          </a:prstGeom>
        </p:spPr>
        <p:txBody>
          <a:bodyPr vert="horz" wrap="square" lIns="0" tIns="0" rIns="0" bIns="0" rtlCol="0">
            <a:spAutoFit/>
          </a:bodyPr>
          <a:lstStyle/>
          <a:p>
            <a:pPr marL="26841">
              <a:lnSpc>
                <a:spcPts val="2409"/>
              </a:lnSpc>
            </a:pPr>
            <a:r>
              <a:rPr sz="2325" spc="-32" dirty="0">
                <a:solidFill>
                  <a:srgbClr val="22373A"/>
                </a:solidFill>
                <a:latin typeface="Calibri"/>
                <a:cs typeface="Calibri"/>
              </a:rPr>
              <a:t>0</a:t>
            </a:r>
            <a:endParaRPr sz="2325">
              <a:latin typeface="Calibri"/>
              <a:cs typeface="Calibri"/>
            </a:endParaRPr>
          </a:p>
        </p:txBody>
      </p:sp>
      <p:sp>
        <p:nvSpPr>
          <p:cNvPr id="63" name="object 63"/>
          <p:cNvSpPr txBox="1"/>
          <p:nvPr/>
        </p:nvSpPr>
        <p:spPr>
          <a:xfrm>
            <a:off x="9878395" y="4647805"/>
            <a:ext cx="201311" cy="309572"/>
          </a:xfrm>
          <a:prstGeom prst="rect">
            <a:avLst/>
          </a:prstGeom>
        </p:spPr>
        <p:txBody>
          <a:bodyPr vert="horz" wrap="square" lIns="0" tIns="0" rIns="0" bIns="0" rtlCol="0">
            <a:spAutoFit/>
          </a:bodyPr>
          <a:lstStyle/>
          <a:p>
            <a:pPr marL="26841">
              <a:lnSpc>
                <a:spcPts val="2409"/>
              </a:lnSpc>
            </a:pPr>
            <a:r>
              <a:rPr sz="2325" spc="-32" dirty="0">
                <a:solidFill>
                  <a:srgbClr val="22373A"/>
                </a:solidFill>
                <a:latin typeface="Calibri"/>
                <a:cs typeface="Calibri"/>
              </a:rPr>
              <a:t>0</a:t>
            </a:r>
            <a:endParaRPr sz="2325">
              <a:latin typeface="Calibri"/>
              <a:cs typeface="Calibri"/>
            </a:endParaRPr>
          </a:p>
        </p:txBody>
      </p:sp>
      <p:sp>
        <p:nvSpPr>
          <p:cNvPr id="64" name="object 64"/>
          <p:cNvSpPr txBox="1"/>
          <p:nvPr/>
        </p:nvSpPr>
        <p:spPr>
          <a:xfrm>
            <a:off x="1389290" y="5355375"/>
            <a:ext cx="335519" cy="309572"/>
          </a:xfrm>
          <a:prstGeom prst="rect">
            <a:avLst/>
          </a:prstGeom>
        </p:spPr>
        <p:txBody>
          <a:bodyPr vert="horz" wrap="square" lIns="0" tIns="0" rIns="0" bIns="0" rtlCol="0">
            <a:spAutoFit/>
          </a:bodyPr>
          <a:lstStyle/>
          <a:p>
            <a:pPr marL="26841">
              <a:lnSpc>
                <a:spcPts val="2409"/>
              </a:lnSpc>
            </a:pPr>
            <a:r>
              <a:rPr sz="2325" i="1" spc="306" dirty="0">
                <a:solidFill>
                  <a:srgbClr val="22373A"/>
                </a:solidFill>
                <a:latin typeface="Calibri"/>
                <a:cs typeface="Calibri"/>
              </a:rPr>
              <a:t>x</a:t>
            </a:r>
            <a:r>
              <a:rPr sz="2536" spc="46" baseline="-10416" dirty="0">
                <a:solidFill>
                  <a:srgbClr val="22373A"/>
                </a:solidFill>
                <a:latin typeface="Calibri"/>
                <a:cs typeface="Calibri"/>
              </a:rPr>
              <a:t>1</a:t>
            </a:r>
            <a:endParaRPr sz="2536" baseline="-10416">
              <a:latin typeface="Calibri"/>
              <a:cs typeface="Calibri"/>
            </a:endParaRPr>
          </a:p>
        </p:txBody>
      </p:sp>
      <p:sp>
        <p:nvSpPr>
          <p:cNvPr id="65" name="object 65"/>
          <p:cNvSpPr txBox="1"/>
          <p:nvPr/>
        </p:nvSpPr>
        <p:spPr>
          <a:xfrm>
            <a:off x="2530563" y="5355375"/>
            <a:ext cx="335519" cy="309572"/>
          </a:xfrm>
          <a:prstGeom prst="rect">
            <a:avLst/>
          </a:prstGeom>
        </p:spPr>
        <p:txBody>
          <a:bodyPr vert="horz" wrap="square" lIns="0" tIns="0" rIns="0" bIns="0" rtlCol="0">
            <a:spAutoFit/>
          </a:bodyPr>
          <a:lstStyle/>
          <a:p>
            <a:pPr marL="26841">
              <a:lnSpc>
                <a:spcPts val="2409"/>
              </a:lnSpc>
            </a:pPr>
            <a:r>
              <a:rPr sz="2325" i="1" spc="306" dirty="0">
                <a:solidFill>
                  <a:srgbClr val="22373A"/>
                </a:solidFill>
                <a:latin typeface="Calibri"/>
                <a:cs typeface="Calibri"/>
              </a:rPr>
              <a:t>x</a:t>
            </a:r>
            <a:r>
              <a:rPr sz="2536" spc="46" baseline="-10416" dirty="0">
                <a:solidFill>
                  <a:srgbClr val="22373A"/>
                </a:solidFill>
                <a:latin typeface="Calibri"/>
                <a:cs typeface="Calibri"/>
              </a:rPr>
              <a:t>2</a:t>
            </a:r>
            <a:endParaRPr sz="2536" baseline="-10416">
              <a:latin typeface="Calibri"/>
              <a:cs typeface="Calibri"/>
            </a:endParaRPr>
          </a:p>
        </p:txBody>
      </p:sp>
      <p:sp>
        <p:nvSpPr>
          <p:cNvPr id="66" name="object 66"/>
          <p:cNvSpPr txBox="1"/>
          <p:nvPr/>
        </p:nvSpPr>
        <p:spPr>
          <a:xfrm>
            <a:off x="5311529" y="5355375"/>
            <a:ext cx="335519" cy="309572"/>
          </a:xfrm>
          <a:prstGeom prst="rect">
            <a:avLst/>
          </a:prstGeom>
        </p:spPr>
        <p:txBody>
          <a:bodyPr vert="horz" wrap="square" lIns="0" tIns="0" rIns="0" bIns="0" rtlCol="0">
            <a:spAutoFit/>
          </a:bodyPr>
          <a:lstStyle/>
          <a:p>
            <a:pPr marL="26841">
              <a:lnSpc>
                <a:spcPts val="2409"/>
              </a:lnSpc>
            </a:pPr>
            <a:r>
              <a:rPr sz="2325" i="1" spc="306" dirty="0">
                <a:solidFill>
                  <a:srgbClr val="22373A"/>
                </a:solidFill>
                <a:latin typeface="Calibri"/>
                <a:cs typeface="Calibri"/>
              </a:rPr>
              <a:t>x</a:t>
            </a:r>
            <a:r>
              <a:rPr sz="2536" spc="46" baseline="-10416" dirty="0">
                <a:solidFill>
                  <a:srgbClr val="22373A"/>
                </a:solidFill>
                <a:latin typeface="Calibri"/>
                <a:cs typeface="Calibri"/>
              </a:rPr>
              <a:t>1</a:t>
            </a:r>
            <a:endParaRPr sz="2536" baseline="-10416">
              <a:latin typeface="Calibri"/>
              <a:cs typeface="Calibri"/>
            </a:endParaRPr>
          </a:p>
        </p:txBody>
      </p:sp>
      <p:sp>
        <p:nvSpPr>
          <p:cNvPr id="67" name="object 67"/>
          <p:cNvSpPr txBox="1"/>
          <p:nvPr/>
        </p:nvSpPr>
        <p:spPr>
          <a:xfrm>
            <a:off x="6452803" y="5355375"/>
            <a:ext cx="335519" cy="309572"/>
          </a:xfrm>
          <a:prstGeom prst="rect">
            <a:avLst/>
          </a:prstGeom>
        </p:spPr>
        <p:txBody>
          <a:bodyPr vert="horz" wrap="square" lIns="0" tIns="0" rIns="0" bIns="0" rtlCol="0">
            <a:spAutoFit/>
          </a:bodyPr>
          <a:lstStyle/>
          <a:p>
            <a:pPr marL="26841">
              <a:lnSpc>
                <a:spcPts val="2409"/>
              </a:lnSpc>
            </a:pPr>
            <a:r>
              <a:rPr sz="2325" i="1" spc="306" dirty="0">
                <a:solidFill>
                  <a:srgbClr val="22373A"/>
                </a:solidFill>
                <a:latin typeface="Calibri"/>
                <a:cs typeface="Calibri"/>
              </a:rPr>
              <a:t>x</a:t>
            </a:r>
            <a:r>
              <a:rPr sz="2536" spc="46" baseline="-10416" dirty="0">
                <a:solidFill>
                  <a:srgbClr val="22373A"/>
                </a:solidFill>
                <a:latin typeface="Calibri"/>
                <a:cs typeface="Calibri"/>
              </a:rPr>
              <a:t>2</a:t>
            </a:r>
            <a:endParaRPr sz="2536" baseline="-10416">
              <a:latin typeface="Calibri"/>
              <a:cs typeface="Calibri"/>
            </a:endParaRPr>
          </a:p>
        </p:txBody>
      </p:sp>
      <p:sp>
        <p:nvSpPr>
          <p:cNvPr id="68" name="object 68"/>
          <p:cNvSpPr txBox="1"/>
          <p:nvPr/>
        </p:nvSpPr>
        <p:spPr>
          <a:xfrm>
            <a:off x="9258974" y="5355375"/>
            <a:ext cx="1507150" cy="889603"/>
          </a:xfrm>
          <a:prstGeom prst="rect">
            <a:avLst/>
          </a:prstGeom>
        </p:spPr>
        <p:txBody>
          <a:bodyPr vert="horz" wrap="square" lIns="0" tIns="0" rIns="0" bIns="0" rtlCol="0">
            <a:spAutoFit/>
          </a:bodyPr>
          <a:lstStyle/>
          <a:p>
            <a:pPr marR="64419" algn="ctr">
              <a:lnSpc>
                <a:spcPts val="2409"/>
              </a:lnSpc>
            </a:pPr>
            <a:r>
              <a:rPr sz="2325" i="1" spc="169" dirty="0">
                <a:solidFill>
                  <a:srgbClr val="22373A"/>
                </a:solidFill>
                <a:latin typeface="Calibri"/>
                <a:cs typeface="Calibri"/>
              </a:rPr>
              <a:t>x</a:t>
            </a:r>
            <a:r>
              <a:rPr sz="2536" spc="254" baseline="-10416" dirty="0">
                <a:solidFill>
                  <a:srgbClr val="22373A"/>
                </a:solidFill>
                <a:latin typeface="Calibri"/>
                <a:cs typeface="Calibri"/>
              </a:rPr>
              <a:t>1</a:t>
            </a:r>
            <a:endParaRPr sz="2536" baseline="-10416">
              <a:latin typeface="Calibri"/>
              <a:cs typeface="Calibri"/>
            </a:endParaRPr>
          </a:p>
          <a:p>
            <a:pPr algn="ctr">
              <a:spcBef>
                <a:spcPts val="2040"/>
              </a:spcBef>
            </a:pPr>
            <a:r>
              <a:rPr sz="2114" spc="-222" dirty="0">
                <a:solidFill>
                  <a:srgbClr val="22373A"/>
                </a:solidFill>
                <a:latin typeface="Arial MT"/>
                <a:cs typeface="Arial MT"/>
              </a:rPr>
              <a:t>NOT</a:t>
            </a:r>
            <a:r>
              <a:rPr sz="2114" spc="-106" dirty="0">
                <a:solidFill>
                  <a:srgbClr val="22373A"/>
                </a:solidFill>
                <a:latin typeface="Arial MT"/>
                <a:cs typeface="Arial MT"/>
              </a:rPr>
              <a:t> </a:t>
            </a:r>
            <a:r>
              <a:rPr sz="2114" spc="-32" dirty="0">
                <a:solidFill>
                  <a:srgbClr val="22373A"/>
                </a:solidFill>
                <a:latin typeface="Arial MT"/>
                <a:cs typeface="Arial MT"/>
              </a:rPr>
              <a:t>function</a:t>
            </a:r>
            <a:endParaRPr sz="2114">
              <a:latin typeface="Arial MT"/>
              <a:cs typeface="Arial MT"/>
            </a:endParaRPr>
          </a:p>
        </p:txBody>
      </p:sp>
      <p:sp>
        <p:nvSpPr>
          <p:cNvPr id="69" name="object 69"/>
          <p:cNvSpPr txBox="1"/>
          <p:nvPr/>
        </p:nvSpPr>
        <p:spPr>
          <a:xfrm>
            <a:off x="1465200" y="5918597"/>
            <a:ext cx="1391731" cy="326701"/>
          </a:xfrm>
          <a:prstGeom prst="rect">
            <a:avLst/>
          </a:prstGeom>
        </p:spPr>
        <p:txBody>
          <a:bodyPr vert="horz" wrap="square" lIns="0" tIns="1342" rIns="0" bIns="0" rtlCol="0">
            <a:spAutoFit/>
          </a:bodyPr>
          <a:lstStyle/>
          <a:p>
            <a:pPr marL="26841">
              <a:spcBef>
                <a:spcPts val="11"/>
              </a:spcBef>
            </a:pPr>
            <a:r>
              <a:rPr sz="2114" i="1" spc="285" dirty="0">
                <a:solidFill>
                  <a:srgbClr val="22373A"/>
                </a:solidFill>
                <a:latin typeface="Calibri"/>
                <a:cs typeface="Calibri"/>
              </a:rPr>
              <a:t>x</a:t>
            </a:r>
            <a:r>
              <a:rPr sz="2219" spc="127" baseline="-11904" dirty="0">
                <a:solidFill>
                  <a:srgbClr val="22373A"/>
                </a:solidFill>
                <a:latin typeface="Calibri"/>
                <a:cs typeface="Calibri"/>
              </a:rPr>
              <a:t>1 </a:t>
            </a:r>
            <a:r>
              <a:rPr sz="2219" spc="-127" baseline="-11904" dirty="0">
                <a:solidFill>
                  <a:srgbClr val="22373A"/>
                </a:solidFill>
                <a:latin typeface="Calibri"/>
                <a:cs typeface="Calibri"/>
              </a:rPr>
              <a:t> </a:t>
            </a:r>
            <a:r>
              <a:rPr sz="2114" spc="-222" dirty="0">
                <a:solidFill>
                  <a:srgbClr val="22373A"/>
                </a:solidFill>
                <a:latin typeface="Arial MT"/>
                <a:cs typeface="Arial MT"/>
              </a:rPr>
              <a:t>AND</a:t>
            </a:r>
            <a:r>
              <a:rPr sz="2114" spc="-106" dirty="0">
                <a:solidFill>
                  <a:srgbClr val="22373A"/>
                </a:solidFill>
                <a:latin typeface="Arial MT"/>
                <a:cs typeface="Arial MT"/>
              </a:rPr>
              <a:t> </a:t>
            </a:r>
            <a:r>
              <a:rPr sz="2114" spc="-106" dirty="0">
                <a:solidFill>
                  <a:srgbClr val="22373A"/>
                </a:solidFill>
                <a:latin typeface="Calibri"/>
                <a:cs typeface="Calibri"/>
              </a:rPr>
              <a:t>!</a:t>
            </a:r>
            <a:r>
              <a:rPr sz="2114" i="1" spc="285" dirty="0">
                <a:solidFill>
                  <a:srgbClr val="22373A"/>
                </a:solidFill>
                <a:latin typeface="Calibri"/>
                <a:cs typeface="Calibri"/>
              </a:rPr>
              <a:t>x</a:t>
            </a:r>
            <a:r>
              <a:rPr sz="2219" spc="285" baseline="-11904" dirty="0">
                <a:solidFill>
                  <a:srgbClr val="22373A"/>
                </a:solidFill>
                <a:latin typeface="Calibri"/>
                <a:cs typeface="Calibri"/>
              </a:rPr>
              <a:t>2</a:t>
            </a:r>
            <a:r>
              <a:rPr sz="2219" spc="-476" baseline="27777" dirty="0">
                <a:solidFill>
                  <a:srgbClr val="22373A"/>
                </a:solidFill>
                <a:latin typeface="Lucida Sans Unicode"/>
                <a:cs typeface="Lucida Sans Unicode"/>
              </a:rPr>
              <a:t>∗</a:t>
            </a:r>
            <a:endParaRPr sz="2219" baseline="27777">
              <a:latin typeface="Lucida Sans Unicode"/>
              <a:cs typeface="Lucida Sans Unicode"/>
            </a:endParaRPr>
          </a:p>
        </p:txBody>
      </p:sp>
      <p:sp>
        <p:nvSpPr>
          <p:cNvPr id="70" name="object 70"/>
          <p:cNvSpPr txBox="1"/>
          <p:nvPr/>
        </p:nvSpPr>
        <p:spPr>
          <a:xfrm>
            <a:off x="5328038" y="5921607"/>
            <a:ext cx="1524596" cy="320601"/>
          </a:xfrm>
          <a:prstGeom prst="rect">
            <a:avLst/>
          </a:prstGeom>
        </p:spPr>
        <p:txBody>
          <a:bodyPr vert="horz" wrap="square" lIns="0" tIns="0" rIns="0" bIns="0" rtlCol="0">
            <a:spAutoFit/>
          </a:bodyPr>
          <a:lstStyle/>
          <a:p>
            <a:pPr marL="26841">
              <a:lnSpc>
                <a:spcPts val="2526"/>
              </a:lnSpc>
            </a:pPr>
            <a:r>
              <a:rPr sz="2114" spc="-254" dirty="0">
                <a:solidFill>
                  <a:srgbClr val="22373A"/>
                </a:solidFill>
                <a:latin typeface="Arial MT"/>
                <a:cs typeface="Arial MT"/>
              </a:rPr>
              <a:t>NOR</a:t>
            </a:r>
            <a:r>
              <a:rPr sz="2114" spc="-106" dirty="0">
                <a:solidFill>
                  <a:srgbClr val="22373A"/>
                </a:solidFill>
                <a:latin typeface="Arial MT"/>
                <a:cs typeface="Arial MT"/>
              </a:rPr>
              <a:t> </a:t>
            </a:r>
            <a:r>
              <a:rPr sz="2114" spc="-32" dirty="0">
                <a:solidFill>
                  <a:srgbClr val="22373A"/>
                </a:solidFill>
                <a:latin typeface="Arial MT"/>
                <a:cs typeface="Arial MT"/>
              </a:rPr>
              <a:t>function</a:t>
            </a:r>
            <a:endParaRPr sz="2114">
              <a:latin typeface="Arial MT"/>
              <a:cs typeface="Arial MT"/>
            </a:endParaRPr>
          </a:p>
        </p:txBody>
      </p:sp>
      <p:sp>
        <p:nvSpPr>
          <p:cNvPr id="71" name="object 71"/>
          <p:cNvSpPr txBox="1"/>
          <p:nvPr/>
        </p:nvSpPr>
        <p:spPr>
          <a:xfrm>
            <a:off x="556964" y="6313175"/>
            <a:ext cx="8702010" cy="306261"/>
          </a:xfrm>
          <a:prstGeom prst="rect">
            <a:avLst/>
          </a:prstGeom>
        </p:spPr>
        <p:txBody>
          <a:bodyPr vert="horz" wrap="square" lIns="0" tIns="13421" rIns="0" bIns="0" rtlCol="0">
            <a:spAutoFit/>
          </a:bodyPr>
          <a:lstStyle/>
          <a:p>
            <a:pPr marL="26841">
              <a:spcBef>
                <a:spcPts val="106"/>
              </a:spcBef>
            </a:pPr>
            <a:r>
              <a:rPr sz="1902" spc="-127" baseline="37037" dirty="0">
                <a:solidFill>
                  <a:srgbClr val="394B4E"/>
                </a:solidFill>
                <a:latin typeface="Lucida Sans Unicode"/>
                <a:cs typeface="Lucida Sans Unicode"/>
              </a:rPr>
              <a:t>∗</a:t>
            </a:r>
            <a:r>
              <a:rPr sz="1902" spc="-85" dirty="0">
                <a:solidFill>
                  <a:srgbClr val="394B4E"/>
                </a:solidFill>
                <a:latin typeface="Arial MT"/>
                <a:cs typeface="Arial MT"/>
              </a:rPr>
              <a:t>circle </a:t>
            </a:r>
            <a:r>
              <a:rPr sz="1902" spc="-21" dirty="0">
                <a:solidFill>
                  <a:srgbClr val="394B4E"/>
                </a:solidFill>
                <a:latin typeface="Arial MT"/>
                <a:cs typeface="Arial MT"/>
              </a:rPr>
              <a:t>at</a:t>
            </a:r>
            <a:r>
              <a:rPr sz="1902" spc="-74" dirty="0">
                <a:solidFill>
                  <a:srgbClr val="394B4E"/>
                </a:solidFill>
                <a:latin typeface="Arial MT"/>
                <a:cs typeface="Arial MT"/>
              </a:rPr>
              <a:t> </a:t>
            </a:r>
            <a:r>
              <a:rPr sz="1902" spc="-53" dirty="0">
                <a:solidFill>
                  <a:srgbClr val="394B4E"/>
                </a:solidFill>
                <a:latin typeface="Arial MT"/>
                <a:cs typeface="Arial MT"/>
              </a:rPr>
              <a:t>the</a:t>
            </a:r>
            <a:r>
              <a:rPr sz="1902" spc="-85" dirty="0">
                <a:solidFill>
                  <a:srgbClr val="394B4E"/>
                </a:solidFill>
                <a:latin typeface="Arial MT"/>
                <a:cs typeface="Arial MT"/>
              </a:rPr>
              <a:t> </a:t>
            </a:r>
            <a:r>
              <a:rPr sz="1902" spc="-116" dirty="0">
                <a:solidFill>
                  <a:srgbClr val="394B4E"/>
                </a:solidFill>
                <a:latin typeface="Arial MT"/>
                <a:cs typeface="Arial MT"/>
              </a:rPr>
              <a:t>end</a:t>
            </a:r>
            <a:r>
              <a:rPr sz="1902" spc="-74" dirty="0">
                <a:solidFill>
                  <a:srgbClr val="394B4E"/>
                </a:solidFill>
                <a:latin typeface="Arial MT"/>
                <a:cs typeface="Arial MT"/>
              </a:rPr>
              <a:t> </a:t>
            </a:r>
            <a:r>
              <a:rPr sz="1902" spc="-85" dirty="0">
                <a:solidFill>
                  <a:srgbClr val="394B4E"/>
                </a:solidFill>
                <a:latin typeface="Arial MT"/>
                <a:cs typeface="Arial MT"/>
              </a:rPr>
              <a:t>indicates </a:t>
            </a:r>
            <a:r>
              <a:rPr sz="1902" spc="-42" dirty="0">
                <a:solidFill>
                  <a:srgbClr val="394B4E"/>
                </a:solidFill>
                <a:latin typeface="Arial MT"/>
                <a:cs typeface="Arial MT"/>
              </a:rPr>
              <a:t>inhibitory</a:t>
            </a:r>
            <a:r>
              <a:rPr sz="1902" spc="-74" dirty="0">
                <a:solidFill>
                  <a:srgbClr val="394B4E"/>
                </a:solidFill>
                <a:latin typeface="Arial MT"/>
                <a:cs typeface="Arial MT"/>
              </a:rPr>
              <a:t> </a:t>
            </a:r>
            <a:r>
              <a:rPr sz="1902" spc="-42" dirty="0">
                <a:solidFill>
                  <a:srgbClr val="394B4E"/>
                </a:solidFill>
                <a:latin typeface="Arial MT"/>
                <a:cs typeface="Arial MT"/>
              </a:rPr>
              <a:t>input:</a:t>
            </a:r>
            <a:r>
              <a:rPr sz="1902" spc="-11" dirty="0">
                <a:solidFill>
                  <a:srgbClr val="394B4E"/>
                </a:solidFill>
                <a:latin typeface="Arial MT"/>
                <a:cs typeface="Arial MT"/>
              </a:rPr>
              <a:t> </a:t>
            </a:r>
            <a:r>
              <a:rPr sz="1902" spc="11" dirty="0">
                <a:solidFill>
                  <a:srgbClr val="394B4E"/>
                </a:solidFill>
                <a:latin typeface="Arial MT"/>
                <a:cs typeface="Arial MT"/>
              </a:rPr>
              <a:t>if</a:t>
            </a:r>
            <a:r>
              <a:rPr sz="1902" spc="-74" dirty="0">
                <a:solidFill>
                  <a:srgbClr val="394B4E"/>
                </a:solidFill>
                <a:latin typeface="Arial MT"/>
                <a:cs typeface="Arial MT"/>
              </a:rPr>
              <a:t> </a:t>
            </a:r>
            <a:r>
              <a:rPr sz="1902" spc="-127" dirty="0">
                <a:solidFill>
                  <a:srgbClr val="394B4E"/>
                </a:solidFill>
                <a:latin typeface="Arial MT"/>
                <a:cs typeface="Arial MT"/>
              </a:rPr>
              <a:t>any</a:t>
            </a:r>
            <a:r>
              <a:rPr sz="1902" spc="-85" dirty="0">
                <a:solidFill>
                  <a:srgbClr val="394B4E"/>
                </a:solidFill>
                <a:latin typeface="Arial MT"/>
                <a:cs typeface="Arial MT"/>
              </a:rPr>
              <a:t> </a:t>
            </a:r>
            <a:r>
              <a:rPr sz="1902" spc="-42" dirty="0">
                <a:solidFill>
                  <a:srgbClr val="394B4E"/>
                </a:solidFill>
                <a:latin typeface="Arial MT"/>
                <a:cs typeface="Arial MT"/>
              </a:rPr>
              <a:t>inhibitory</a:t>
            </a:r>
            <a:r>
              <a:rPr sz="1902" spc="-74" dirty="0">
                <a:solidFill>
                  <a:srgbClr val="394B4E"/>
                </a:solidFill>
                <a:latin typeface="Arial MT"/>
                <a:cs typeface="Arial MT"/>
              </a:rPr>
              <a:t> </a:t>
            </a:r>
            <a:r>
              <a:rPr sz="1902" spc="-32" dirty="0">
                <a:solidFill>
                  <a:srgbClr val="394B4E"/>
                </a:solidFill>
                <a:latin typeface="Arial MT"/>
                <a:cs typeface="Arial MT"/>
              </a:rPr>
              <a:t>input</a:t>
            </a:r>
            <a:r>
              <a:rPr sz="1902" spc="-74" dirty="0">
                <a:solidFill>
                  <a:srgbClr val="394B4E"/>
                </a:solidFill>
                <a:latin typeface="Arial MT"/>
                <a:cs typeface="Arial MT"/>
              </a:rPr>
              <a:t> </a:t>
            </a:r>
            <a:r>
              <a:rPr sz="1902" spc="-106" dirty="0">
                <a:solidFill>
                  <a:srgbClr val="394B4E"/>
                </a:solidFill>
                <a:latin typeface="Arial MT"/>
                <a:cs typeface="Arial MT"/>
              </a:rPr>
              <a:t>is</a:t>
            </a:r>
            <a:r>
              <a:rPr sz="1902" spc="-85" dirty="0">
                <a:solidFill>
                  <a:srgbClr val="394B4E"/>
                </a:solidFill>
                <a:latin typeface="Arial MT"/>
                <a:cs typeface="Arial MT"/>
              </a:rPr>
              <a:t> </a:t>
            </a:r>
            <a:r>
              <a:rPr sz="1902" spc="-53" dirty="0">
                <a:solidFill>
                  <a:srgbClr val="394B4E"/>
                </a:solidFill>
                <a:latin typeface="Arial MT"/>
                <a:cs typeface="Arial MT"/>
              </a:rPr>
              <a:t>1</a:t>
            </a:r>
            <a:r>
              <a:rPr sz="1902" spc="-74" dirty="0">
                <a:solidFill>
                  <a:srgbClr val="394B4E"/>
                </a:solidFill>
                <a:latin typeface="Arial MT"/>
                <a:cs typeface="Arial MT"/>
              </a:rPr>
              <a:t> </a:t>
            </a:r>
            <a:r>
              <a:rPr sz="1902" spc="-53" dirty="0">
                <a:solidFill>
                  <a:srgbClr val="394B4E"/>
                </a:solidFill>
                <a:latin typeface="Arial MT"/>
                <a:cs typeface="Arial MT"/>
              </a:rPr>
              <a:t>the</a:t>
            </a:r>
            <a:r>
              <a:rPr sz="1902" spc="-85" dirty="0">
                <a:solidFill>
                  <a:srgbClr val="394B4E"/>
                </a:solidFill>
                <a:latin typeface="Arial MT"/>
                <a:cs typeface="Arial MT"/>
              </a:rPr>
              <a:t> </a:t>
            </a:r>
            <a:r>
              <a:rPr sz="1902" spc="-11" dirty="0">
                <a:solidFill>
                  <a:srgbClr val="394B4E"/>
                </a:solidFill>
                <a:latin typeface="Arial MT"/>
                <a:cs typeface="Arial MT"/>
              </a:rPr>
              <a:t>output</a:t>
            </a:r>
            <a:r>
              <a:rPr sz="1902" spc="-74" dirty="0">
                <a:solidFill>
                  <a:srgbClr val="394B4E"/>
                </a:solidFill>
                <a:latin typeface="Arial MT"/>
                <a:cs typeface="Arial MT"/>
              </a:rPr>
              <a:t> </a:t>
            </a:r>
            <a:r>
              <a:rPr sz="1902" spc="-32" dirty="0">
                <a:solidFill>
                  <a:srgbClr val="394B4E"/>
                </a:solidFill>
                <a:latin typeface="Arial MT"/>
                <a:cs typeface="Arial MT"/>
              </a:rPr>
              <a:t>will</a:t>
            </a:r>
            <a:r>
              <a:rPr sz="1902" spc="-85" dirty="0">
                <a:solidFill>
                  <a:srgbClr val="394B4E"/>
                </a:solidFill>
                <a:latin typeface="Arial MT"/>
                <a:cs typeface="Arial MT"/>
              </a:rPr>
              <a:t> </a:t>
            </a:r>
            <a:r>
              <a:rPr sz="1902" spc="-137" dirty="0">
                <a:solidFill>
                  <a:srgbClr val="394B4E"/>
                </a:solidFill>
                <a:latin typeface="Arial MT"/>
                <a:cs typeface="Arial MT"/>
              </a:rPr>
              <a:t>be</a:t>
            </a:r>
            <a:r>
              <a:rPr sz="1902" spc="-74" dirty="0">
                <a:solidFill>
                  <a:srgbClr val="394B4E"/>
                </a:solidFill>
                <a:latin typeface="Arial MT"/>
                <a:cs typeface="Arial MT"/>
              </a:rPr>
              <a:t> </a:t>
            </a:r>
            <a:r>
              <a:rPr sz="1902" spc="-53" dirty="0">
                <a:solidFill>
                  <a:srgbClr val="394B4E"/>
                </a:solidFill>
                <a:latin typeface="Arial MT"/>
                <a:cs typeface="Arial MT"/>
              </a:rPr>
              <a:t>0</a:t>
            </a:r>
            <a:endParaRPr sz="1902">
              <a:latin typeface="Arial MT"/>
              <a:cs typeface="Arial MT"/>
            </a:endParaRPr>
          </a:p>
        </p:txBody>
      </p:sp>
      <p:sp>
        <p:nvSpPr>
          <p:cNvPr id="75" name="TextBox 74">
            <a:extLst>
              <a:ext uri="{FF2B5EF4-FFF2-40B4-BE49-F238E27FC236}">
                <a16:creationId xmlns:a16="http://schemas.microsoft.com/office/drawing/2014/main" id="{43119EB4-06BC-F0EE-B922-0C3B18E5A10D}"/>
              </a:ext>
            </a:extLst>
          </p:cNvPr>
          <p:cNvSpPr txBox="1"/>
          <p:nvPr/>
        </p:nvSpPr>
        <p:spPr>
          <a:xfrm>
            <a:off x="1591413" y="476693"/>
            <a:ext cx="6094638" cy="369332"/>
          </a:xfrm>
          <a:prstGeom prst="rect">
            <a:avLst/>
          </a:prstGeom>
          <a:noFill/>
        </p:spPr>
        <p:txBody>
          <a:bodyPr wrap="square">
            <a:spAutoFit/>
          </a:bodyPr>
          <a:lstStyle/>
          <a:p>
            <a:r>
              <a:rPr lang="en-IN" sz="1800" i="1" spc="85" dirty="0"/>
              <a:t>y</a:t>
            </a:r>
            <a:r>
              <a:rPr lang="en-IN" sz="1800" i="1" spc="190" dirty="0"/>
              <a:t> </a:t>
            </a:r>
            <a:r>
              <a:rPr lang="en-IN" sz="1800" spc="-317" dirty="0">
                <a:latin typeface="Lucida Sans Unicode"/>
                <a:cs typeface="Lucida Sans Unicode"/>
              </a:rPr>
              <a:t>∈</a:t>
            </a:r>
            <a:r>
              <a:rPr lang="en-IN" sz="1800" spc="-95" dirty="0">
                <a:latin typeface="Lucida Sans Unicode"/>
                <a:cs typeface="Lucida Sans Unicode"/>
              </a:rPr>
              <a:t> </a:t>
            </a:r>
            <a:r>
              <a:rPr lang="en-IN" sz="1800" spc="380" dirty="0">
                <a:latin typeface="Lucida Sans Unicode"/>
                <a:cs typeface="Lucida Sans Unicode"/>
              </a:rPr>
              <a:t>{</a:t>
            </a:r>
            <a:r>
              <a:rPr lang="en-IN" sz="1800" spc="-42" dirty="0">
                <a:latin typeface="Calibri"/>
                <a:cs typeface="Calibri"/>
              </a:rPr>
              <a:t>0</a:t>
            </a:r>
            <a:r>
              <a:rPr lang="en-IN" sz="1800" i="1" spc="53" dirty="0"/>
              <a:t>,</a:t>
            </a:r>
            <a:r>
              <a:rPr lang="en-IN" sz="1800" i="1" spc="-148" dirty="0"/>
              <a:t> </a:t>
            </a:r>
            <a:r>
              <a:rPr lang="en-IN" sz="1800" spc="-42" dirty="0">
                <a:latin typeface="Calibri"/>
                <a:cs typeface="Calibri"/>
              </a:rPr>
              <a:t>1</a:t>
            </a:r>
            <a:r>
              <a:rPr lang="en-IN" sz="1800" spc="391" dirty="0">
                <a:latin typeface="Lucida Sans Unicode"/>
                <a:cs typeface="Lucida Sans Unicode"/>
              </a:rPr>
              <a:t>}</a:t>
            </a:r>
            <a:endParaRPr lang="en-IN" dirty="0"/>
          </a:p>
        </p:txBody>
      </p:sp>
    </p:spTree>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Limitations Of M-P Neuron</a:t>
            </a:r>
            <a:endParaRPr lang="en-US" dirty="0"/>
          </a:p>
        </p:txBody>
      </p:sp>
      <p:sp>
        <p:nvSpPr>
          <p:cNvPr id="3" name="Content Placeholder 2"/>
          <p:cNvSpPr>
            <a:spLocks noGrp="1"/>
          </p:cNvSpPr>
          <p:nvPr>
            <p:ph idx="1"/>
          </p:nvPr>
        </p:nvSpPr>
        <p:spPr/>
        <p:txBody>
          <a:bodyPr>
            <a:normAutofit/>
          </a:bodyPr>
          <a:lstStyle/>
          <a:p>
            <a:pPr algn="just"/>
            <a:r>
              <a:rPr lang="en-US" sz="2400" dirty="0">
                <a:latin typeface="Times New Roman" pitchFamily="18" charset="0"/>
                <a:cs typeface="Times New Roman" pitchFamily="18" charset="0"/>
              </a:rPr>
              <a:t>What about non-</a:t>
            </a:r>
            <a:r>
              <a:rPr lang="en-US" sz="2400" dirty="0" err="1">
                <a:latin typeface="Times New Roman" pitchFamily="18" charset="0"/>
                <a:cs typeface="Times New Roman" pitchFamily="18" charset="0"/>
              </a:rPr>
              <a:t>boolean</a:t>
            </a:r>
            <a:r>
              <a:rPr lang="en-US" sz="2400" dirty="0">
                <a:latin typeface="Times New Roman" pitchFamily="18" charset="0"/>
                <a:cs typeface="Times New Roman" pitchFamily="18" charset="0"/>
              </a:rPr>
              <a:t> (say, real) inputs?</a:t>
            </a:r>
          </a:p>
          <a:p>
            <a:pPr algn="just"/>
            <a:r>
              <a:rPr lang="en-US" sz="2400" dirty="0">
                <a:latin typeface="Times New Roman" pitchFamily="18" charset="0"/>
                <a:cs typeface="Times New Roman" pitchFamily="18" charset="0"/>
              </a:rPr>
              <a:t>Do we always need to hand code the threshold?</a:t>
            </a:r>
          </a:p>
          <a:p>
            <a:pPr algn="just"/>
            <a:r>
              <a:rPr lang="en-US" sz="2400" dirty="0">
                <a:latin typeface="Times New Roman" pitchFamily="18" charset="0"/>
                <a:cs typeface="Times New Roman" pitchFamily="18" charset="0"/>
              </a:rPr>
              <a:t>Are all inputs equal? What if we want to assign more importance to some inputs?</a:t>
            </a:r>
          </a:p>
          <a:p>
            <a:pPr algn="just"/>
            <a:r>
              <a:rPr lang="en-US" sz="2400" dirty="0">
                <a:latin typeface="Times New Roman" pitchFamily="18" charset="0"/>
                <a:cs typeface="Times New Roman" pitchFamily="18" charset="0"/>
              </a:rPr>
              <a:t>What about functions which are not linearly separable? Say XOR function.</a:t>
            </a:r>
          </a:p>
          <a:p>
            <a:pPr algn="just"/>
            <a:endParaRPr lang="en-US" sz="2400" dirty="0">
              <a:latin typeface="Times New Roman" pitchFamily="18" charset="0"/>
              <a:cs typeface="Times New Roman"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17269" y="2420975"/>
            <a:ext cx="9066780" cy="3914775"/>
          </a:xfrm>
          <a:prstGeom prst="rect">
            <a:avLst/>
          </a:prstGeom>
        </p:spPr>
      </p:pic>
      <p:sp>
        <p:nvSpPr>
          <p:cNvPr id="3" name="object 3"/>
          <p:cNvSpPr txBox="1"/>
          <p:nvPr/>
        </p:nvSpPr>
        <p:spPr>
          <a:xfrm>
            <a:off x="1442580" y="1142491"/>
            <a:ext cx="9541933" cy="1403350"/>
          </a:xfrm>
          <a:prstGeom prst="rect">
            <a:avLst/>
          </a:prstGeom>
        </p:spPr>
        <p:txBody>
          <a:bodyPr vert="horz" wrap="square" lIns="0" tIns="12700" rIns="0" bIns="0" rtlCol="0">
            <a:spAutoFit/>
          </a:bodyPr>
          <a:lstStyle/>
          <a:p>
            <a:pPr marL="298450" indent="-285750">
              <a:lnSpc>
                <a:spcPct val="100000"/>
              </a:lnSpc>
              <a:spcBef>
                <a:spcPts val="100"/>
              </a:spcBef>
              <a:buFont typeface="Arial MT"/>
              <a:buChar char="•"/>
              <a:tabLst>
                <a:tab pos="297815" algn="l"/>
                <a:tab pos="298450" algn="l"/>
              </a:tabLst>
            </a:pPr>
            <a:r>
              <a:rPr sz="1800" dirty="0">
                <a:latin typeface="Times New Roman"/>
                <a:cs typeface="Times New Roman"/>
              </a:rPr>
              <a:t>A </a:t>
            </a:r>
            <a:r>
              <a:rPr sz="1800" spc="-5" dirty="0">
                <a:latin typeface="Times New Roman"/>
                <a:cs typeface="Times New Roman"/>
              </a:rPr>
              <a:t>perceptron</a:t>
            </a:r>
            <a:r>
              <a:rPr sz="1800" dirty="0">
                <a:latin typeface="Times New Roman"/>
                <a:cs typeface="Times New Roman"/>
              </a:rPr>
              <a:t> </a:t>
            </a:r>
            <a:r>
              <a:rPr sz="1800" spc="-5" dirty="0">
                <a:latin typeface="Times New Roman"/>
                <a:cs typeface="Times New Roman"/>
              </a:rPr>
              <a:t>is</a:t>
            </a:r>
            <a:r>
              <a:rPr sz="1800" dirty="0">
                <a:latin typeface="Times New Roman"/>
                <a:cs typeface="Times New Roman"/>
              </a:rPr>
              <a:t> a very</a:t>
            </a:r>
            <a:r>
              <a:rPr sz="1800" spc="5" dirty="0">
                <a:latin typeface="Times New Roman"/>
                <a:cs typeface="Times New Roman"/>
              </a:rPr>
              <a:t> </a:t>
            </a:r>
            <a:r>
              <a:rPr sz="1800" spc="-5" dirty="0">
                <a:latin typeface="Times New Roman"/>
                <a:cs typeface="Times New Roman"/>
              </a:rPr>
              <a:t>simple</a:t>
            </a:r>
            <a:r>
              <a:rPr sz="1800" dirty="0">
                <a:latin typeface="Times New Roman"/>
                <a:cs typeface="Times New Roman"/>
              </a:rPr>
              <a:t> </a:t>
            </a:r>
            <a:r>
              <a:rPr sz="1800" spc="-5" dirty="0">
                <a:latin typeface="Times New Roman"/>
                <a:cs typeface="Times New Roman"/>
              </a:rPr>
              <a:t>learning</a:t>
            </a:r>
            <a:r>
              <a:rPr sz="1800" spc="5" dirty="0">
                <a:latin typeface="Times New Roman"/>
                <a:cs typeface="Times New Roman"/>
              </a:rPr>
              <a:t> </a:t>
            </a:r>
            <a:r>
              <a:rPr sz="1800" spc="-5" dirty="0">
                <a:latin typeface="Times New Roman"/>
                <a:cs typeface="Times New Roman"/>
              </a:rPr>
              <a:t>machine.</a:t>
            </a:r>
            <a:endParaRPr sz="1800">
              <a:latin typeface="Times New Roman"/>
              <a:cs typeface="Times New Roman"/>
            </a:endParaRPr>
          </a:p>
          <a:p>
            <a:pPr marL="297815" marR="5080" indent="-285750">
              <a:lnSpc>
                <a:spcPts val="2210"/>
              </a:lnSpc>
              <a:spcBef>
                <a:spcPts val="55"/>
              </a:spcBef>
              <a:buFont typeface="Arial MT"/>
              <a:buChar char="•"/>
              <a:tabLst>
                <a:tab pos="354965" algn="l"/>
                <a:tab pos="355600" algn="l"/>
              </a:tabLst>
            </a:pPr>
            <a:r>
              <a:rPr dirty="0"/>
              <a:t>	</a:t>
            </a:r>
            <a:r>
              <a:rPr sz="1800" dirty="0">
                <a:latin typeface="Times New Roman"/>
                <a:cs typeface="Times New Roman"/>
              </a:rPr>
              <a:t>It</a:t>
            </a:r>
            <a:r>
              <a:rPr sz="1800" spc="-5" dirty="0">
                <a:latin typeface="Times New Roman"/>
                <a:cs typeface="Times New Roman"/>
              </a:rPr>
              <a:t> takes</a:t>
            </a:r>
            <a:r>
              <a:rPr sz="1800" dirty="0">
                <a:latin typeface="Times New Roman"/>
                <a:cs typeface="Times New Roman"/>
              </a:rPr>
              <a:t> few </a:t>
            </a:r>
            <a:r>
              <a:rPr sz="1800" spc="-5" dirty="0">
                <a:latin typeface="Times New Roman"/>
                <a:cs typeface="Times New Roman"/>
              </a:rPr>
              <a:t>inputs,</a:t>
            </a:r>
            <a:r>
              <a:rPr sz="1800" spc="5" dirty="0">
                <a:latin typeface="Times New Roman"/>
                <a:cs typeface="Times New Roman"/>
              </a:rPr>
              <a:t> </a:t>
            </a:r>
            <a:r>
              <a:rPr sz="1800" dirty="0">
                <a:latin typeface="Times New Roman"/>
                <a:cs typeface="Times New Roman"/>
              </a:rPr>
              <a:t>each</a:t>
            </a:r>
            <a:r>
              <a:rPr sz="1800" spc="5" dirty="0">
                <a:latin typeface="Times New Roman"/>
                <a:cs typeface="Times New Roman"/>
              </a:rPr>
              <a:t> </a:t>
            </a:r>
            <a:r>
              <a:rPr sz="1800" dirty="0">
                <a:latin typeface="Times New Roman"/>
                <a:cs typeface="Times New Roman"/>
              </a:rPr>
              <a:t>of </a:t>
            </a:r>
            <a:r>
              <a:rPr sz="1800" spc="-5" dirty="0">
                <a:latin typeface="Times New Roman"/>
                <a:cs typeface="Times New Roman"/>
              </a:rPr>
              <a:t>which</a:t>
            </a:r>
            <a:r>
              <a:rPr sz="1800" spc="5" dirty="0">
                <a:latin typeface="Times New Roman"/>
                <a:cs typeface="Times New Roman"/>
              </a:rPr>
              <a:t> </a:t>
            </a:r>
            <a:r>
              <a:rPr sz="1800" dirty="0">
                <a:latin typeface="Times New Roman"/>
                <a:cs typeface="Times New Roman"/>
              </a:rPr>
              <a:t>has a </a:t>
            </a:r>
            <a:r>
              <a:rPr sz="1800" spc="-5" dirty="0">
                <a:latin typeface="Times New Roman"/>
                <a:cs typeface="Times New Roman"/>
              </a:rPr>
              <a:t>weight</a:t>
            </a:r>
            <a:r>
              <a:rPr sz="1800" dirty="0">
                <a:latin typeface="Times New Roman"/>
                <a:cs typeface="Times New Roman"/>
              </a:rPr>
              <a:t> </a:t>
            </a:r>
            <a:r>
              <a:rPr sz="1800" spc="-5" dirty="0">
                <a:latin typeface="Times New Roman"/>
                <a:cs typeface="Times New Roman"/>
              </a:rPr>
              <a:t>to</a:t>
            </a:r>
            <a:r>
              <a:rPr sz="1800" dirty="0">
                <a:latin typeface="Times New Roman"/>
                <a:cs typeface="Times New Roman"/>
              </a:rPr>
              <a:t> </a:t>
            </a:r>
            <a:r>
              <a:rPr sz="1800" spc="-5" dirty="0">
                <a:latin typeface="Times New Roman"/>
                <a:cs typeface="Times New Roman"/>
              </a:rPr>
              <a:t>signify</a:t>
            </a:r>
            <a:r>
              <a:rPr sz="1800" spc="5" dirty="0">
                <a:latin typeface="Times New Roman"/>
                <a:cs typeface="Times New Roman"/>
              </a:rPr>
              <a:t> </a:t>
            </a:r>
            <a:r>
              <a:rPr sz="1800" dirty="0">
                <a:latin typeface="Times New Roman"/>
                <a:cs typeface="Times New Roman"/>
              </a:rPr>
              <a:t>how</a:t>
            </a:r>
            <a:r>
              <a:rPr sz="1800" spc="5" dirty="0">
                <a:latin typeface="Times New Roman"/>
                <a:cs typeface="Times New Roman"/>
              </a:rPr>
              <a:t> </a:t>
            </a:r>
            <a:r>
              <a:rPr sz="1800" spc="-5" dirty="0">
                <a:latin typeface="Times New Roman"/>
                <a:cs typeface="Times New Roman"/>
              </a:rPr>
              <a:t>important it </a:t>
            </a:r>
            <a:r>
              <a:rPr sz="1800" spc="-434" dirty="0">
                <a:latin typeface="Times New Roman"/>
                <a:cs typeface="Times New Roman"/>
              </a:rPr>
              <a:t> </a:t>
            </a:r>
            <a:r>
              <a:rPr sz="1800" spc="-5" dirty="0">
                <a:latin typeface="Times New Roman"/>
                <a:cs typeface="Times New Roman"/>
              </a:rPr>
              <a:t>is, </a:t>
            </a:r>
            <a:r>
              <a:rPr sz="1800" dirty="0">
                <a:latin typeface="Times New Roman"/>
                <a:cs typeface="Times New Roman"/>
              </a:rPr>
              <a:t>and </a:t>
            </a:r>
            <a:r>
              <a:rPr sz="1800" spc="-5" dirty="0">
                <a:latin typeface="Times New Roman"/>
                <a:cs typeface="Times New Roman"/>
              </a:rPr>
              <a:t>generate</a:t>
            </a:r>
            <a:r>
              <a:rPr sz="1800" dirty="0">
                <a:latin typeface="Times New Roman"/>
                <a:cs typeface="Times New Roman"/>
              </a:rPr>
              <a:t> an </a:t>
            </a:r>
            <a:r>
              <a:rPr sz="1800" spc="-5" dirty="0">
                <a:latin typeface="Times New Roman"/>
                <a:cs typeface="Times New Roman"/>
              </a:rPr>
              <a:t>output decision</a:t>
            </a:r>
            <a:r>
              <a:rPr sz="1800" dirty="0">
                <a:latin typeface="Times New Roman"/>
                <a:cs typeface="Times New Roman"/>
              </a:rPr>
              <a:t> of “0” or “1”.</a:t>
            </a:r>
            <a:endParaRPr sz="1800">
              <a:latin typeface="Times New Roman"/>
              <a:cs typeface="Times New Roman"/>
            </a:endParaRPr>
          </a:p>
          <a:p>
            <a:pPr marL="298450" indent="-285750">
              <a:lnSpc>
                <a:spcPts val="2005"/>
              </a:lnSpc>
              <a:buFont typeface="Arial MT"/>
              <a:buChar char="•"/>
              <a:tabLst>
                <a:tab pos="297815" algn="l"/>
                <a:tab pos="298450" algn="l"/>
              </a:tabLst>
            </a:pPr>
            <a:r>
              <a:rPr sz="1800" dirty="0">
                <a:latin typeface="Times New Roman"/>
                <a:cs typeface="Times New Roman"/>
              </a:rPr>
              <a:t>When</a:t>
            </a:r>
            <a:r>
              <a:rPr sz="1800" spc="5" dirty="0">
                <a:latin typeface="Times New Roman"/>
                <a:cs typeface="Times New Roman"/>
              </a:rPr>
              <a:t> </a:t>
            </a:r>
            <a:r>
              <a:rPr sz="1800" spc="-5" dirty="0">
                <a:latin typeface="Times New Roman"/>
                <a:cs typeface="Times New Roman"/>
              </a:rPr>
              <a:t>combined</a:t>
            </a:r>
            <a:r>
              <a:rPr sz="1800" spc="10" dirty="0">
                <a:latin typeface="Times New Roman"/>
                <a:cs typeface="Times New Roman"/>
              </a:rPr>
              <a:t> </a:t>
            </a:r>
            <a:r>
              <a:rPr sz="1800" spc="-5" dirty="0">
                <a:latin typeface="Times New Roman"/>
                <a:cs typeface="Times New Roman"/>
              </a:rPr>
              <a:t>with</a:t>
            </a:r>
            <a:r>
              <a:rPr sz="1800" spc="5" dirty="0">
                <a:latin typeface="Times New Roman"/>
                <a:cs typeface="Times New Roman"/>
              </a:rPr>
              <a:t> </a:t>
            </a:r>
            <a:r>
              <a:rPr sz="1800" spc="-5" dirty="0">
                <a:latin typeface="Times New Roman"/>
                <a:cs typeface="Times New Roman"/>
              </a:rPr>
              <a:t>many</a:t>
            </a:r>
            <a:r>
              <a:rPr sz="1800" spc="10" dirty="0">
                <a:latin typeface="Times New Roman"/>
                <a:cs typeface="Times New Roman"/>
              </a:rPr>
              <a:t> </a:t>
            </a:r>
            <a:r>
              <a:rPr sz="1800" spc="-5" dirty="0">
                <a:latin typeface="Times New Roman"/>
                <a:cs typeface="Times New Roman"/>
              </a:rPr>
              <a:t>other</a:t>
            </a:r>
            <a:r>
              <a:rPr sz="1800" spc="5" dirty="0">
                <a:latin typeface="Times New Roman"/>
                <a:cs typeface="Times New Roman"/>
              </a:rPr>
              <a:t> </a:t>
            </a:r>
            <a:r>
              <a:rPr sz="1800" spc="-5" dirty="0">
                <a:latin typeface="Times New Roman"/>
                <a:cs typeface="Times New Roman"/>
              </a:rPr>
              <a:t>perceptron's,</a:t>
            </a:r>
            <a:r>
              <a:rPr sz="1800" spc="10" dirty="0">
                <a:latin typeface="Times New Roman"/>
                <a:cs typeface="Times New Roman"/>
              </a:rPr>
              <a:t> </a:t>
            </a:r>
            <a:r>
              <a:rPr sz="1800" spc="-5" dirty="0">
                <a:latin typeface="Times New Roman"/>
                <a:cs typeface="Times New Roman"/>
              </a:rPr>
              <a:t>it</a:t>
            </a:r>
            <a:r>
              <a:rPr sz="1800" dirty="0">
                <a:latin typeface="Times New Roman"/>
                <a:cs typeface="Times New Roman"/>
              </a:rPr>
              <a:t> </a:t>
            </a:r>
            <a:r>
              <a:rPr sz="1800" spc="-5" dirty="0">
                <a:latin typeface="Times New Roman"/>
                <a:cs typeface="Times New Roman"/>
              </a:rPr>
              <a:t>forms</a:t>
            </a:r>
            <a:r>
              <a:rPr sz="1800" spc="5" dirty="0">
                <a:latin typeface="Times New Roman"/>
                <a:cs typeface="Times New Roman"/>
              </a:rPr>
              <a:t> </a:t>
            </a:r>
            <a:r>
              <a:rPr sz="1800" dirty="0">
                <a:latin typeface="Times New Roman"/>
                <a:cs typeface="Times New Roman"/>
              </a:rPr>
              <a:t>an</a:t>
            </a:r>
            <a:r>
              <a:rPr sz="1800" spc="5" dirty="0">
                <a:latin typeface="Times New Roman"/>
                <a:cs typeface="Times New Roman"/>
              </a:rPr>
              <a:t> </a:t>
            </a:r>
            <a:r>
              <a:rPr sz="1800" spc="-5" dirty="0">
                <a:latin typeface="Times New Roman"/>
                <a:cs typeface="Times New Roman"/>
              </a:rPr>
              <a:t>artificial</a:t>
            </a:r>
            <a:r>
              <a:rPr sz="1800" spc="5" dirty="0">
                <a:latin typeface="Times New Roman"/>
                <a:cs typeface="Times New Roman"/>
              </a:rPr>
              <a:t> </a:t>
            </a:r>
            <a:r>
              <a:rPr sz="1800" dirty="0">
                <a:latin typeface="Times New Roman"/>
                <a:cs typeface="Times New Roman"/>
              </a:rPr>
              <a:t>neural</a:t>
            </a:r>
            <a:endParaRPr sz="1800">
              <a:latin typeface="Times New Roman"/>
              <a:cs typeface="Times New Roman"/>
            </a:endParaRPr>
          </a:p>
          <a:p>
            <a:pPr marL="297815">
              <a:lnSpc>
                <a:spcPct val="100000"/>
              </a:lnSpc>
              <a:spcBef>
                <a:spcPts val="45"/>
              </a:spcBef>
            </a:pPr>
            <a:r>
              <a:rPr sz="1800" spc="-5" dirty="0">
                <a:latin typeface="Times New Roman"/>
                <a:cs typeface="Times New Roman"/>
              </a:rPr>
              <a:t>network.</a:t>
            </a:r>
            <a:endParaRPr sz="1800">
              <a:latin typeface="Times New Roman"/>
              <a:cs typeface="Times New Roman"/>
            </a:endParaRPr>
          </a:p>
        </p:txBody>
      </p:sp>
      <p:sp>
        <p:nvSpPr>
          <p:cNvPr id="4" name="object 4"/>
          <p:cNvSpPr txBox="1">
            <a:spLocks noGrp="1"/>
          </p:cNvSpPr>
          <p:nvPr>
            <p:ph type="title"/>
          </p:nvPr>
        </p:nvSpPr>
        <p:spPr>
          <a:xfrm>
            <a:off x="4563133" y="528827"/>
            <a:ext cx="7324067" cy="689932"/>
          </a:xfrm>
          <a:prstGeom prst="rect">
            <a:avLst/>
          </a:prstGeom>
        </p:spPr>
        <p:txBody>
          <a:bodyPr vert="horz" wrap="square" lIns="0" tIns="12700" rIns="0" bIns="0" rtlCol="0">
            <a:spAutoFit/>
          </a:bodyPr>
          <a:lstStyle/>
          <a:p>
            <a:pPr marL="12700">
              <a:lnSpc>
                <a:spcPct val="100000"/>
              </a:lnSpc>
              <a:spcBef>
                <a:spcPts val="100"/>
              </a:spcBef>
            </a:pPr>
            <a:r>
              <a:rPr spc="-10" dirty="0"/>
              <a:t>The</a:t>
            </a:r>
            <a:r>
              <a:rPr spc="-60" dirty="0"/>
              <a:t> </a:t>
            </a:r>
            <a:r>
              <a:rPr spc="-10" dirty="0"/>
              <a:t>Perceptron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63562"/>
          </a:xfrm>
        </p:spPr>
        <p:txBody>
          <a:bodyPr>
            <a:normAutofit fontScale="90000"/>
          </a:bodyPr>
          <a:lstStyle/>
          <a:p>
            <a:br>
              <a:rPr lang="en-US" b="1" dirty="0"/>
            </a:br>
            <a:r>
              <a:rPr lang="en-US" b="1" dirty="0"/>
              <a:t>The </a:t>
            </a:r>
            <a:r>
              <a:rPr lang="en-US" b="1" dirty="0" err="1"/>
              <a:t>perceptron</a:t>
            </a:r>
            <a:br>
              <a:rPr lang="en-US" b="1" dirty="0"/>
            </a:br>
            <a:endParaRPr lang="en-US" dirty="0"/>
          </a:p>
        </p:txBody>
      </p:sp>
      <p:sp>
        <p:nvSpPr>
          <p:cNvPr id="3" name="Content Placeholder 2"/>
          <p:cNvSpPr>
            <a:spLocks noGrp="1"/>
          </p:cNvSpPr>
          <p:nvPr>
            <p:ph idx="1"/>
          </p:nvPr>
        </p:nvSpPr>
        <p:spPr>
          <a:xfrm>
            <a:off x="609600" y="990600"/>
            <a:ext cx="10972800" cy="5486400"/>
          </a:xfrm>
        </p:spPr>
        <p:txBody>
          <a:bodyPr>
            <a:normAutofit/>
          </a:bodyPr>
          <a:lstStyle/>
          <a:p>
            <a:pPr algn="just"/>
            <a:r>
              <a:rPr lang="en-US" sz="2400" dirty="0">
                <a:latin typeface="Times New Roman" pitchFamily="18" charset="0"/>
                <a:cs typeface="Times New Roman" pitchFamily="18" charset="0"/>
              </a:rPr>
              <a:t>The most basic form of an activation function is a simple binary function that has only two possible results.</a:t>
            </a:r>
          </a:p>
          <a:p>
            <a:pPr algn="just"/>
            <a:r>
              <a:rPr lang="en-US" sz="2400" dirty="0">
                <a:latin typeface="Times New Roman" pitchFamily="18" charset="0"/>
                <a:cs typeface="Times New Roman" pitchFamily="18" charset="0"/>
              </a:rPr>
              <a:t> This function returns 1 if the input is positive or zero, and 0 for any negative input. A neuron whose activation function is a function like this is called a </a:t>
            </a:r>
            <a:r>
              <a:rPr lang="en-US" sz="2400" i="1" dirty="0" err="1">
                <a:latin typeface="Times New Roman" pitchFamily="18" charset="0"/>
                <a:cs typeface="Times New Roman" pitchFamily="18" charset="0"/>
              </a:rPr>
              <a:t>perceptron</a:t>
            </a:r>
            <a:r>
              <a:rPr lang="en-US" sz="2400" dirty="0">
                <a:latin typeface="Times New Roman" pitchFamily="18" charset="0"/>
                <a:cs typeface="Times New Roman" pitchFamily="18" charset="0"/>
              </a:rPr>
              <a:t>.</a:t>
            </a:r>
          </a:p>
          <a:p>
            <a:pPr algn="just"/>
            <a:br>
              <a:rPr lang="en-US" sz="2400" dirty="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pic>
        <p:nvPicPr>
          <p:cNvPr id="16386" name="Picture 2" descr="C:\Users\sweadmin\Desktop\Capture.PNG"/>
          <p:cNvPicPr>
            <a:picLocks noChangeAspect="1" noChangeArrowheads="1"/>
          </p:cNvPicPr>
          <p:nvPr/>
        </p:nvPicPr>
        <p:blipFill>
          <a:blip r:embed="rId2"/>
          <a:srcRect/>
          <a:stretch>
            <a:fillRect/>
          </a:stretch>
        </p:blipFill>
        <p:spPr bwMode="auto">
          <a:xfrm>
            <a:off x="2133601" y="3048000"/>
            <a:ext cx="7429500" cy="346710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a:xfrm>
            <a:off x="413206" y="248644"/>
            <a:ext cx="5778024" cy="537352"/>
          </a:xfrm>
        </p:spPr>
        <p:txBody>
          <a:bodyPr vert="horz" wrap="square" lIns="91436" tIns="45718" rIns="91436" bIns="45718" rtlCol="0" anchor="ctr" anchorCtr="0">
            <a:normAutofit fontScale="90000"/>
          </a:bodyPr>
          <a:lstStyle/>
          <a:p>
            <a:pPr eaLnBrk="1" hangingPunct="1"/>
            <a:r>
              <a:rPr lang="sv-SE" altLang="x-none" dirty="0"/>
              <a:t>Threshold Logic Unit (TLU)</a:t>
            </a:r>
            <a:endParaRPr dirty="0"/>
          </a:p>
        </p:txBody>
      </p:sp>
      <p:sp>
        <p:nvSpPr>
          <p:cNvPr id="17411" name="Oval 3"/>
          <p:cNvSpPr/>
          <p:nvPr/>
        </p:nvSpPr>
        <p:spPr>
          <a:xfrm>
            <a:off x="3505164" y="3919729"/>
            <a:ext cx="914362" cy="914362"/>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endParaRPr sz="2100" dirty="0">
              <a:latin typeface="Arial" panose="020B0604020202020204" pitchFamily="34" charset="0"/>
            </a:endParaRPr>
          </a:p>
        </p:txBody>
      </p:sp>
      <p:sp>
        <p:nvSpPr>
          <p:cNvPr id="17412" name="Text Box 4"/>
          <p:cNvSpPr txBox="1"/>
          <p:nvPr/>
        </p:nvSpPr>
        <p:spPr>
          <a:xfrm>
            <a:off x="3733756" y="3945129"/>
            <a:ext cx="518091" cy="769313"/>
          </a:xfrm>
          <a:prstGeom prst="rect">
            <a:avLst/>
          </a:prstGeom>
          <a:noFill/>
          <a:ln w="9525">
            <a:noFill/>
          </a:ln>
        </p:spPr>
        <p:txBody>
          <a:bodyPr wrap="none">
            <a:spAutoFit/>
          </a:bodyPr>
          <a:lstStyle/>
          <a:p>
            <a:r>
              <a:rPr sz="4399" dirty="0">
                <a:latin typeface="Tahoma" panose="020B0604030504040204" pitchFamily="34" charset="0"/>
                <a:sym typeface="Symbol" panose="05050102010706020507" pitchFamily="18" charset="2"/>
              </a:rPr>
              <a:t></a:t>
            </a:r>
            <a:endParaRPr sz="4399" dirty="0">
              <a:latin typeface="Tahoma" panose="020B0604030504040204" pitchFamily="34" charset="0"/>
            </a:endParaRPr>
          </a:p>
        </p:txBody>
      </p:sp>
      <p:grpSp>
        <p:nvGrpSpPr>
          <p:cNvPr id="17413" name="Group 5"/>
          <p:cNvGrpSpPr/>
          <p:nvPr/>
        </p:nvGrpSpPr>
        <p:grpSpPr>
          <a:xfrm>
            <a:off x="1981230" y="3157762"/>
            <a:ext cx="533378" cy="609574"/>
            <a:chOff x="288" y="1728"/>
            <a:chExt cx="336" cy="384"/>
          </a:xfrm>
        </p:grpSpPr>
        <p:sp>
          <p:nvSpPr>
            <p:cNvPr id="17445" name="Oval 6"/>
            <p:cNvSpPr/>
            <p:nvPr/>
          </p:nvSpPr>
          <p:spPr>
            <a:xfrm>
              <a:off x="288" y="1776"/>
              <a:ext cx="336" cy="336"/>
            </a:xfrm>
            <a:prstGeom prst="ellipse">
              <a:avLst/>
            </a:prstGeom>
            <a:solidFill>
              <a:schemeClr val="hlink"/>
            </a:solidFill>
            <a:ln w="9525" cap="flat" cmpd="sng">
              <a:solidFill>
                <a:schemeClr val="tx1"/>
              </a:solidFill>
              <a:prstDash val="solid"/>
              <a:miter/>
              <a:headEnd type="none" w="med" len="med"/>
              <a:tailEnd type="none" w="med" len="med"/>
            </a:ln>
          </p:spPr>
          <p:txBody>
            <a:bodyPr wrap="none" anchor="ctr" anchorCtr="0"/>
            <a:lstStyle/>
            <a:p>
              <a:endParaRPr sz="2100" dirty="0">
                <a:latin typeface="Arial" panose="020B0604020202020204" pitchFamily="34" charset="0"/>
              </a:endParaRPr>
            </a:p>
          </p:txBody>
        </p:sp>
        <p:sp>
          <p:nvSpPr>
            <p:cNvPr id="17446" name="Text Box 7"/>
            <p:cNvSpPr txBox="1"/>
            <p:nvPr/>
          </p:nvSpPr>
          <p:spPr>
            <a:xfrm>
              <a:off x="288" y="1728"/>
              <a:ext cx="262" cy="262"/>
            </a:xfrm>
            <a:prstGeom prst="rect">
              <a:avLst/>
            </a:prstGeom>
            <a:noFill/>
            <a:ln w="9525">
              <a:noFill/>
            </a:ln>
          </p:spPr>
          <p:txBody>
            <a:bodyPr wrap="none">
              <a:spAutoFit/>
            </a:bodyPr>
            <a:lstStyle/>
            <a:p>
              <a:r>
                <a:rPr lang="sv-SE" altLang="x-none" sz="2100" dirty="0">
                  <a:latin typeface="Tahoma" panose="020B0604030504040204" pitchFamily="34" charset="0"/>
                </a:rPr>
                <a:t>x</a:t>
              </a:r>
              <a:r>
                <a:rPr lang="sv-SE" altLang="x-none" sz="2100" baseline="-25000" dirty="0">
                  <a:latin typeface="Tahoma" panose="020B0604030504040204" pitchFamily="34" charset="0"/>
                </a:rPr>
                <a:t>1</a:t>
              </a:r>
              <a:endParaRPr sz="2100" baseline="-25000" dirty="0">
                <a:latin typeface="Tahoma" panose="020B0604030504040204" pitchFamily="34" charset="0"/>
              </a:endParaRPr>
            </a:p>
          </p:txBody>
        </p:sp>
      </p:grpSp>
      <p:grpSp>
        <p:nvGrpSpPr>
          <p:cNvPr id="17414" name="Group 8"/>
          <p:cNvGrpSpPr/>
          <p:nvPr/>
        </p:nvGrpSpPr>
        <p:grpSpPr>
          <a:xfrm>
            <a:off x="1981230" y="3995927"/>
            <a:ext cx="533378" cy="609574"/>
            <a:chOff x="288" y="1728"/>
            <a:chExt cx="336" cy="384"/>
          </a:xfrm>
        </p:grpSpPr>
        <p:sp>
          <p:nvSpPr>
            <p:cNvPr id="17443" name="Oval 9"/>
            <p:cNvSpPr/>
            <p:nvPr/>
          </p:nvSpPr>
          <p:spPr>
            <a:xfrm>
              <a:off x="288" y="1776"/>
              <a:ext cx="336" cy="336"/>
            </a:xfrm>
            <a:prstGeom prst="ellipse">
              <a:avLst/>
            </a:prstGeom>
            <a:solidFill>
              <a:schemeClr val="hlink"/>
            </a:solidFill>
            <a:ln w="9525" cap="flat" cmpd="sng">
              <a:solidFill>
                <a:schemeClr val="tx1"/>
              </a:solidFill>
              <a:prstDash val="solid"/>
              <a:miter/>
              <a:headEnd type="none" w="med" len="med"/>
              <a:tailEnd type="none" w="med" len="med"/>
            </a:ln>
          </p:spPr>
          <p:txBody>
            <a:bodyPr wrap="none" anchor="ctr" anchorCtr="0"/>
            <a:lstStyle/>
            <a:p>
              <a:endParaRPr sz="2100" dirty="0">
                <a:latin typeface="Arial" panose="020B0604020202020204" pitchFamily="34" charset="0"/>
              </a:endParaRPr>
            </a:p>
          </p:txBody>
        </p:sp>
        <p:sp>
          <p:nvSpPr>
            <p:cNvPr id="17444" name="Text Box 10"/>
            <p:cNvSpPr txBox="1"/>
            <p:nvPr/>
          </p:nvSpPr>
          <p:spPr>
            <a:xfrm>
              <a:off x="288" y="1728"/>
              <a:ext cx="262" cy="262"/>
            </a:xfrm>
            <a:prstGeom prst="rect">
              <a:avLst/>
            </a:prstGeom>
            <a:noFill/>
            <a:ln w="9525">
              <a:noFill/>
            </a:ln>
          </p:spPr>
          <p:txBody>
            <a:bodyPr wrap="none">
              <a:spAutoFit/>
            </a:bodyPr>
            <a:lstStyle/>
            <a:p>
              <a:r>
                <a:rPr lang="sv-SE" altLang="x-none" sz="2100" dirty="0">
                  <a:latin typeface="Tahoma" panose="020B0604030504040204" pitchFamily="34" charset="0"/>
                </a:rPr>
                <a:t>x</a:t>
              </a:r>
              <a:r>
                <a:rPr lang="sv-SE" altLang="x-none" sz="2100" baseline="-25000" dirty="0">
                  <a:latin typeface="Tahoma" panose="020B0604030504040204" pitchFamily="34" charset="0"/>
                </a:rPr>
                <a:t>2</a:t>
              </a:r>
              <a:endParaRPr sz="2100" baseline="-25000" dirty="0">
                <a:latin typeface="Tahoma" panose="020B0604030504040204" pitchFamily="34" charset="0"/>
              </a:endParaRPr>
            </a:p>
          </p:txBody>
        </p:sp>
      </p:grpSp>
      <p:grpSp>
        <p:nvGrpSpPr>
          <p:cNvPr id="17415" name="Group 11"/>
          <p:cNvGrpSpPr/>
          <p:nvPr/>
        </p:nvGrpSpPr>
        <p:grpSpPr>
          <a:xfrm>
            <a:off x="1981230" y="5443666"/>
            <a:ext cx="533378" cy="609574"/>
            <a:chOff x="288" y="1728"/>
            <a:chExt cx="336" cy="384"/>
          </a:xfrm>
        </p:grpSpPr>
        <p:sp>
          <p:nvSpPr>
            <p:cNvPr id="17441" name="Oval 12"/>
            <p:cNvSpPr/>
            <p:nvPr/>
          </p:nvSpPr>
          <p:spPr>
            <a:xfrm>
              <a:off x="288" y="1776"/>
              <a:ext cx="336" cy="336"/>
            </a:xfrm>
            <a:prstGeom prst="ellipse">
              <a:avLst/>
            </a:prstGeom>
            <a:solidFill>
              <a:schemeClr val="hlink"/>
            </a:solidFill>
            <a:ln w="9525" cap="flat" cmpd="sng">
              <a:solidFill>
                <a:schemeClr val="tx1"/>
              </a:solidFill>
              <a:prstDash val="solid"/>
              <a:miter/>
              <a:headEnd type="none" w="med" len="med"/>
              <a:tailEnd type="none" w="med" len="med"/>
            </a:ln>
          </p:spPr>
          <p:txBody>
            <a:bodyPr wrap="none" anchor="ctr" anchorCtr="0"/>
            <a:lstStyle/>
            <a:p>
              <a:endParaRPr sz="2100" dirty="0">
                <a:latin typeface="Arial" panose="020B0604020202020204" pitchFamily="34" charset="0"/>
              </a:endParaRPr>
            </a:p>
          </p:txBody>
        </p:sp>
        <p:sp>
          <p:nvSpPr>
            <p:cNvPr id="17442" name="Text Box 13"/>
            <p:cNvSpPr txBox="1"/>
            <p:nvPr/>
          </p:nvSpPr>
          <p:spPr>
            <a:xfrm>
              <a:off x="288" y="1728"/>
              <a:ext cx="263" cy="262"/>
            </a:xfrm>
            <a:prstGeom prst="rect">
              <a:avLst/>
            </a:prstGeom>
            <a:noFill/>
            <a:ln w="9525">
              <a:noFill/>
            </a:ln>
          </p:spPr>
          <p:txBody>
            <a:bodyPr wrap="none">
              <a:spAutoFit/>
            </a:bodyPr>
            <a:lstStyle/>
            <a:p>
              <a:r>
                <a:rPr lang="sv-SE" altLang="x-none" sz="2100" dirty="0">
                  <a:latin typeface="Tahoma" panose="020B0604030504040204" pitchFamily="34" charset="0"/>
                </a:rPr>
                <a:t>x</a:t>
              </a:r>
              <a:r>
                <a:rPr lang="sv-SE" altLang="x-none" sz="2100" baseline="-25000" dirty="0">
                  <a:latin typeface="Tahoma" panose="020B0604030504040204" pitchFamily="34" charset="0"/>
                </a:rPr>
                <a:t>n</a:t>
              </a:r>
              <a:endParaRPr sz="2100" baseline="-25000" dirty="0">
                <a:latin typeface="Tahoma" panose="020B0604030504040204" pitchFamily="34" charset="0"/>
              </a:endParaRPr>
            </a:p>
          </p:txBody>
        </p:sp>
      </p:grpSp>
      <p:sp>
        <p:nvSpPr>
          <p:cNvPr id="17416" name="Line 14"/>
          <p:cNvSpPr/>
          <p:nvPr/>
        </p:nvSpPr>
        <p:spPr>
          <a:xfrm>
            <a:off x="2514607" y="3462549"/>
            <a:ext cx="1066755" cy="609574"/>
          </a:xfrm>
          <a:prstGeom prst="line">
            <a:avLst/>
          </a:prstGeom>
          <a:ln w="38100" cap="flat" cmpd="sng">
            <a:solidFill>
              <a:schemeClr val="tx1"/>
            </a:solidFill>
            <a:prstDash val="solid"/>
            <a:miter/>
            <a:headEnd type="none" w="med" len="med"/>
            <a:tailEnd type="triangle" w="med" len="med"/>
          </a:ln>
        </p:spPr>
        <p:txBody>
          <a:bodyPr/>
          <a:lstStyle/>
          <a:p>
            <a:endParaRPr lang="en-US"/>
          </a:p>
        </p:txBody>
      </p:sp>
      <p:sp>
        <p:nvSpPr>
          <p:cNvPr id="17417" name="Line 15"/>
          <p:cNvSpPr/>
          <p:nvPr/>
        </p:nvSpPr>
        <p:spPr>
          <a:xfrm>
            <a:off x="2514607" y="4224517"/>
            <a:ext cx="990559" cy="76197"/>
          </a:xfrm>
          <a:prstGeom prst="line">
            <a:avLst/>
          </a:prstGeom>
          <a:ln w="38100" cap="flat" cmpd="sng">
            <a:solidFill>
              <a:schemeClr val="tx1"/>
            </a:solidFill>
            <a:prstDash val="solid"/>
            <a:miter/>
            <a:headEnd type="none" w="med" len="med"/>
            <a:tailEnd type="triangle" w="med" len="med"/>
          </a:ln>
        </p:spPr>
        <p:txBody>
          <a:bodyPr/>
          <a:lstStyle/>
          <a:p>
            <a:endParaRPr lang="en-US"/>
          </a:p>
        </p:txBody>
      </p:sp>
      <p:sp>
        <p:nvSpPr>
          <p:cNvPr id="17418" name="Line 16"/>
          <p:cNvSpPr/>
          <p:nvPr/>
        </p:nvSpPr>
        <p:spPr>
          <a:xfrm flipV="1">
            <a:off x="2514607" y="4757894"/>
            <a:ext cx="1066755" cy="990559"/>
          </a:xfrm>
          <a:prstGeom prst="line">
            <a:avLst/>
          </a:prstGeom>
          <a:ln w="38100" cap="flat" cmpd="sng">
            <a:solidFill>
              <a:schemeClr val="tx1"/>
            </a:solidFill>
            <a:prstDash val="solid"/>
            <a:miter/>
            <a:headEnd type="none" w="med" len="med"/>
            <a:tailEnd type="triangle" w="med" len="med"/>
          </a:ln>
        </p:spPr>
        <p:txBody>
          <a:bodyPr/>
          <a:lstStyle/>
          <a:p>
            <a:endParaRPr lang="en-US"/>
          </a:p>
        </p:txBody>
      </p:sp>
      <p:sp>
        <p:nvSpPr>
          <p:cNvPr id="17419" name="Text Box 17"/>
          <p:cNvSpPr txBox="1"/>
          <p:nvPr/>
        </p:nvSpPr>
        <p:spPr>
          <a:xfrm>
            <a:off x="2057426" y="4300714"/>
            <a:ext cx="340158" cy="1290225"/>
          </a:xfrm>
          <a:prstGeom prst="rect">
            <a:avLst/>
          </a:prstGeom>
          <a:noFill/>
          <a:ln w="9525">
            <a:noFill/>
          </a:ln>
        </p:spPr>
        <p:txBody>
          <a:bodyPr wrap="none">
            <a:spAutoFit/>
          </a:bodyPr>
          <a:lstStyle/>
          <a:p>
            <a:r>
              <a:rPr lang="sv-SE" altLang="x-none" sz="4000" dirty="0">
                <a:latin typeface="Tahoma" panose="020B0604030504040204" pitchFamily="34" charset="0"/>
              </a:rPr>
              <a:t>.</a:t>
            </a:r>
          </a:p>
          <a:p>
            <a:pPr>
              <a:lnSpc>
                <a:spcPct val="40000"/>
              </a:lnSpc>
            </a:pPr>
            <a:r>
              <a:rPr lang="sv-SE" altLang="x-none" sz="4000" dirty="0">
                <a:latin typeface="Tahoma" panose="020B0604030504040204" pitchFamily="34" charset="0"/>
              </a:rPr>
              <a:t>.</a:t>
            </a:r>
          </a:p>
          <a:p>
            <a:pPr>
              <a:lnSpc>
                <a:spcPct val="50000"/>
              </a:lnSpc>
            </a:pPr>
            <a:r>
              <a:rPr lang="sv-SE" altLang="x-none" sz="4000" dirty="0">
                <a:latin typeface="Tahoma" panose="020B0604030504040204" pitchFamily="34" charset="0"/>
              </a:rPr>
              <a:t>.</a:t>
            </a:r>
            <a:endParaRPr sz="4000" dirty="0">
              <a:latin typeface="Tahoma" panose="020B0604030504040204" pitchFamily="34" charset="0"/>
            </a:endParaRPr>
          </a:p>
        </p:txBody>
      </p:sp>
      <p:sp>
        <p:nvSpPr>
          <p:cNvPr id="17420" name="Text Box 18"/>
          <p:cNvSpPr txBox="1"/>
          <p:nvPr/>
        </p:nvSpPr>
        <p:spPr>
          <a:xfrm>
            <a:off x="2819394" y="3157762"/>
            <a:ext cx="482824" cy="415498"/>
          </a:xfrm>
          <a:prstGeom prst="rect">
            <a:avLst/>
          </a:prstGeom>
          <a:noFill/>
          <a:ln w="9525">
            <a:noFill/>
          </a:ln>
        </p:spPr>
        <p:txBody>
          <a:bodyPr wrap="none">
            <a:spAutoFit/>
          </a:bodyPr>
          <a:lstStyle/>
          <a:p>
            <a:r>
              <a:rPr lang="sv-SE" altLang="x-none" sz="2100" dirty="0">
                <a:latin typeface="Tahoma" panose="020B0604030504040204" pitchFamily="34" charset="0"/>
              </a:rPr>
              <a:t>w</a:t>
            </a:r>
            <a:r>
              <a:rPr lang="sv-SE" altLang="x-none" sz="2100" baseline="-25000" dirty="0">
                <a:latin typeface="Tahoma" panose="020B0604030504040204" pitchFamily="34" charset="0"/>
              </a:rPr>
              <a:t>1</a:t>
            </a:r>
            <a:endParaRPr sz="2100" baseline="-25000" dirty="0">
              <a:latin typeface="Tahoma" panose="020B0604030504040204" pitchFamily="34" charset="0"/>
            </a:endParaRPr>
          </a:p>
        </p:txBody>
      </p:sp>
      <p:sp>
        <p:nvSpPr>
          <p:cNvPr id="17421" name="Text Box 19"/>
          <p:cNvSpPr txBox="1"/>
          <p:nvPr/>
        </p:nvSpPr>
        <p:spPr>
          <a:xfrm>
            <a:off x="2438410" y="3691140"/>
            <a:ext cx="482824" cy="415498"/>
          </a:xfrm>
          <a:prstGeom prst="rect">
            <a:avLst/>
          </a:prstGeom>
          <a:noFill/>
          <a:ln w="9525">
            <a:noFill/>
          </a:ln>
        </p:spPr>
        <p:txBody>
          <a:bodyPr wrap="none">
            <a:spAutoFit/>
          </a:bodyPr>
          <a:lstStyle/>
          <a:p>
            <a:r>
              <a:rPr lang="sv-SE" altLang="x-none" sz="2100" dirty="0">
                <a:latin typeface="Tahoma" panose="020B0604030504040204" pitchFamily="34" charset="0"/>
              </a:rPr>
              <a:t>w</a:t>
            </a:r>
            <a:r>
              <a:rPr lang="sv-SE" altLang="x-none" sz="2100" baseline="-25000" dirty="0">
                <a:latin typeface="Tahoma" panose="020B0604030504040204" pitchFamily="34" charset="0"/>
              </a:rPr>
              <a:t>2</a:t>
            </a:r>
            <a:endParaRPr sz="2100" baseline="-25000" dirty="0">
              <a:latin typeface="Tahoma" panose="020B0604030504040204" pitchFamily="34" charset="0"/>
            </a:endParaRPr>
          </a:p>
        </p:txBody>
      </p:sp>
      <p:sp>
        <p:nvSpPr>
          <p:cNvPr id="17422" name="Text Box 20"/>
          <p:cNvSpPr txBox="1"/>
          <p:nvPr/>
        </p:nvSpPr>
        <p:spPr>
          <a:xfrm>
            <a:off x="2438410" y="4910288"/>
            <a:ext cx="484428" cy="415498"/>
          </a:xfrm>
          <a:prstGeom prst="rect">
            <a:avLst/>
          </a:prstGeom>
          <a:noFill/>
          <a:ln w="9525">
            <a:noFill/>
          </a:ln>
        </p:spPr>
        <p:txBody>
          <a:bodyPr wrap="none">
            <a:spAutoFit/>
          </a:bodyPr>
          <a:lstStyle/>
          <a:p>
            <a:r>
              <a:rPr lang="sv-SE" altLang="x-none" sz="2100" dirty="0">
                <a:latin typeface="Tahoma" panose="020B0604030504040204" pitchFamily="34" charset="0"/>
              </a:rPr>
              <a:t>w</a:t>
            </a:r>
            <a:r>
              <a:rPr lang="sv-SE" altLang="x-none" sz="2100" baseline="-25000" dirty="0">
                <a:latin typeface="Tahoma" panose="020B0604030504040204" pitchFamily="34" charset="0"/>
              </a:rPr>
              <a:t>n</a:t>
            </a:r>
            <a:endParaRPr sz="2100" baseline="-25000" dirty="0">
              <a:latin typeface="Tahoma" panose="020B0604030504040204" pitchFamily="34" charset="0"/>
            </a:endParaRPr>
          </a:p>
        </p:txBody>
      </p:sp>
      <p:sp>
        <p:nvSpPr>
          <p:cNvPr id="17423" name="Text Box 21"/>
          <p:cNvSpPr txBox="1"/>
          <p:nvPr/>
        </p:nvSpPr>
        <p:spPr>
          <a:xfrm>
            <a:off x="4495724" y="4529304"/>
            <a:ext cx="1749197" cy="646459"/>
          </a:xfrm>
          <a:prstGeom prst="rect">
            <a:avLst/>
          </a:prstGeom>
          <a:noFill/>
          <a:ln w="9525">
            <a:noFill/>
          </a:ln>
        </p:spPr>
        <p:txBody>
          <a:bodyPr wrap="none">
            <a:spAutoFit/>
          </a:bodyPr>
          <a:lstStyle/>
          <a:p>
            <a:r>
              <a:rPr sz="2100" dirty="0">
                <a:latin typeface="Tahoma" panose="020B0604030504040204" pitchFamily="34" charset="0"/>
                <a:sym typeface="Symbol" panose="05050102010706020507" pitchFamily="18" charset="2"/>
              </a:rPr>
              <a:t>a=</a:t>
            </a:r>
            <a:r>
              <a:rPr sz="3601" dirty="0">
                <a:latin typeface="Tahoma" panose="020B0604030504040204" pitchFamily="34" charset="0"/>
                <a:sym typeface="Symbol" panose="05050102010706020507" pitchFamily="18" charset="2"/>
              </a:rPr>
              <a:t></a:t>
            </a:r>
            <a:r>
              <a:rPr lang="sv-SE" altLang="x-none" sz="2100" baseline="-25000" dirty="0">
                <a:latin typeface="Tahoma" panose="020B0604030504040204" pitchFamily="34" charset="0"/>
                <a:sym typeface="Symbol" panose="05050102010706020507" pitchFamily="18" charset="2"/>
              </a:rPr>
              <a:t>i=1</a:t>
            </a:r>
            <a:r>
              <a:rPr lang="sv-SE" altLang="x-none" sz="2100" baseline="30000" dirty="0">
                <a:latin typeface="Tahoma" panose="020B0604030504040204" pitchFamily="34" charset="0"/>
                <a:sym typeface="Symbol" panose="05050102010706020507" pitchFamily="18" charset="2"/>
              </a:rPr>
              <a:t>n</a:t>
            </a:r>
            <a:r>
              <a:rPr lang="sv-SE" altLang="x-none" sz="2100" dirty="0">
                <a:latin typeface="Tahoma" panose="020B0604030504040204" pitchFamily="34" charset="0"/>
                <a:sym typeface="Symbol" panose="05050102010706020507" pitchFamily="18" charset="2"/>
              </a:rPr>
              <a:t> w</a:t>
            </a:r>
            <a:r>
              <a:rPr lang="sv-SE" altLang="x-none" sz="2100" baseline="-25000" dirty="0">
                <a:latin typeface="Tahoma" panose="020B0604030504040204" pitchFamily="34" charset="0"/>
                <a:sym typeface="Symbol" panose="05050102010706020507" pitchFamily="18" charset="2"/>
              </a:rPr>
              <a:t>i</a:t>
            </a:r>
            <a:r>
              <a:rPr lang="sv-SE" altLang="x-none" sz="2100" dirty="0">
                <a:latin typeface="Tahoma" panose="020B0604030504040204" pitchFamily="34" charset="0"/>
                <a:sym typeface="Symbol" panose="05050102010706020507" pitchFamily="18" charset="2"/>
              </a:rPr>
              <a:t> x</a:t>
            </a:r>
            <a:r>
              <a:rPr lang="sv-SE" altLang="x-none" sz="2100" baseline="-25000" dirty="0">
                <a:latin typeface="Tahoma" panose="020B0604030504040204" pitchFamily="34" charset="0"/>
                <a:sym typeface="Symbol" panose="05050102010706020507" pitchFamily="18" charset="2"/>
              </a:rPr>
              <a:t>i</a:t>
            </a:r>
            <a:endParaRPr sz="2100" baseline="-25000" dirty="0">
              <a:latin typeface="Tahoma" panose="020B0604030504040204" pitchFamily="34" charset="0"/>
            </a:endParaRPr>
          </a:p>
        </p:txBody>
      </p:sp>
      <p:sp>
        <p:nvSpPr>
          <p:cNvPr id="17424" name="Oval 22"/>
          <p:cNvSpPr/>
          <p:nvPr/>
        </p:nvSpPr>
        <p:spPr>
          <a:xfrm>
            <a:off x="6705431" y="3843533"/>
            <a:ext cx="914362" cy="914362"/>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endParaRPr sz="2100" dirty="0">
              <a:latin typeface="Arial" panose="020B0604020202020204" pitchFamily="34" charset="0"/>
            </a:endParaRPr>
          </a:p>
        </p:txBody>
      </p:sp>
      <p:sp>
        <p:nvSpPr>
          <p:cNvPr id="17425" name="Line 23"/>
          <p:cNvSpPr/>
          <p:nvPr/>
        </p:nvSpPr>
        <p:spPr>
          <a:xfrm>
            <a:off x="6705431" y="4300714"/>
            <a:ext cx="914362" cy="0"/>
          </a:xfrm>
          <a:prstGeom prst="line">
            <a:avLst/>
          </a:prstGeom>
          <a:ln w="28575" cap="flat" cmpd="sng">
            <a:solidFill>
              <a:schemeClr val="tx1"/>
            </a:solidFill>
            <a:prstDash val="solid"/>
            <a:miter/>
            <a:headEnd type="none" w="med" len="med"/>
            <a:tailEnd type="none" w="med" len="med"/>
          </a:ln>
        </p:spPr>
        <p:txBody>
          <a:bodyPr/>
          <a:lstStyle/>
          <a:p>
            <a:endParaRPr lang="en-US"/>
          </a:p>
        </p:txBody>
      </p:sp>
      <p:sp>
        <p:nvSpPr>
          <p:cNvPr id="17426" name="Line 24"/>
          <p:cNvSpPr/>
          <p:nvPr/>
        </p:nvSpPr>
        <p:spPr>
          <a:xfrm flipH="1">
            <a:off x="7200710" y="3843533"/>
            <a:ext cx="0" cy="838165"/>
          </a:xfrm>
          <a:prstGeom prst="line">
            <a:avLst/>
          </a:prstGeom>
          <a:ln w="28575" cap="flat" cmpd="sng">
            <a:solidFill>
              <a:schemeClr val="tx1"/>
            </a:solidFill>
            <a:prstDash val="solid"/>
            <a:miter/>
            <a:headEnd type="none" w="med" len="med"/>
            <a:tailEnd type="none" w="med" len="med"/>
          </a:ln>
        </p:spPr>
        <p:txBody>
          <a:bodyPr/>
          <a:lstStyle/>
          <a:p>
            <a:endParaRPr lang="en-US"/>
          </a:p>
        </p:txBody>
      </p:sp>
      <p:sp>
        <p:nvSpPr>
          <p:cNvPr id="17427" name="Line 25"/>
          <p:cNvSpPr/>
          <p:nvPr/>
        </p:nvSpPr>
        <p:spPr>
          <a:xfrm>
            <a:off x="4495724" y="4300714"/>
            <a:ext cx="2209708" cy="0"/>
          </a:xfrm>
          <a:prstGeom prst="line">
            <a:avLst/>
          </a:prstGeom>
          <a:ln w="38100" cap="flat" cmpd="sng">
            <a:solidFill>
              <a:schemeClr val="tx1"/>
            </a:solidFill>
            <a:prstDash val="solid"/>
            <a:miter/>
            <a:headEnd type="none" w="med" len="med"/>
            <a:tailEnd type="triangle" w="med" len="med"/>
          </a:ln>
        </p:spPr>
        <p:txBody>
          <a:bodyPr/>
          <a:lstStyle/>
          <a:p>
            <a:endParaRPr lang="en-US"/>
          </a:p>
        </p:txBody>
      </p:sp>
      <p:sp>
        <p:nvSpPr>
          <p:cNvPr id="17428" name="Line 26"/>
          <p:cNvSpPr/>
          <p:nvPr/>
        </p:nvSpPr>
        <p:spPr>
          <a:xfrm>
            <a:off x="7619793" y="4300714"/>
            <a:ext cx="1676330" cy="0"/>
          </a:xfrm>
          <a:prstGeom prst="line">
            <a:avLst/>
          </a:prstGeom>
          <a:ln w="38100" cap="flat" cmpd="sng">
            <a:solidFill>
              <a:schemeClr val="tx1"/>
            </a:solidFill>
            <a:prstDash val="solid"/>
            <a:miter/>
            <a:headEnd type="none" w="med" len="med"/>
            <a:tailEnd type="triangle" w="med" len="med"/>
          </a:ln>
        </p:spPr>
        <p:txBody>
          <a:bodyPr/>
          <a:lstStyle/>
          <a:p>
            <a:endParaRPr lang="en-US"/>
          </a:p>
        </p:txBody>
      </p:sp>
      <p:grpSp>
        <p:nvGrpSpPr>
          <p:cNvPr id="17429" name="Group 27"/>
          <p:cNvGrpSpPr/>
          <p:nvPr/>
        </p:nvGrpSpPr>
        <p:grpSpPr>
          <a:xfrm>
            <a:off x="9296122" y="3995927"/>
            <a:ext cx="533378" cy="533378"/>
            <a:chOff x="288" y="1776"/>
            <a:chExt cx="336" cy="336"/>
          </a:xfrm>
        </p:grpSpPr>
        <p:sp>
          <p:nvSpPr>
            <p:cNvPr id="17439" name="Oval 28"/>
            <p:cNvSpPr/>
            <p:nvPr/>
          </p:nvSpPr>
          <p:spPr>
            <a:xfrm>
              <a:off x="288" y="1776"/>
              <a:ext cx="336" cy="336"/>
            </a:xfrm>
            <a:prstGeom prst="ellipse">
              <a:avLst/>
            </a:prstGeom>
            <a:solidFill>
              <a:schemeClr val="hlink"/>
            </a:solidFill>
            <a:ln w="9525" cap="flat" cmpd="sng">
              <a:solidFill>
                <a:schemeClr val="tx1"/>
              </a:solidFill>
              <a:prstDash val="solid"/>
              <a:miter/>
              <a:headEnd type="none" w="med" len="med"/>
              <a:tailEnd type="none" w="med" len="med"/>
            </a:ln>
          </p:spPr>
          <p:txBody>
            <a:bodyPr wrap="none" anchor="ctr" anchorCtr="0"/>
            <a:lstStyle/>
            <a:p>
              <a:endParaRPr sz="2100" dirty="0">
                <a:latin typeface="Arial" panose="020B0604020202020204" pitchFamily="34" charset="0"/>
              </a:endParaRPr>
            </a:p>
          </p:txBody>
        </p:sp>
        <p:sp>
          <p:nvSpPr>
            <p:cNvPr id="17440" name="Text Box 29"/>
            <p:cNvSpPr txBox="1"/>
            <p:nvPr/>
          </p:nvSpPr>
          <p:spPr>
            <a:xfrm>
              <a:off x="288" y="1800"/>
              <a:ext cx="116" cy="194"/>
            </a:xfrm>
            <a:prstGeom prst="rect">
              <a:avLst/>
            </a:prstGeom>
            <a:noFill/>
            <a:ln w="9525">
              <a:noFill/>
            </a:ln>
          </p:spPr>
          <p:txBody>
            <a:bodyPr wrap="none">
              <a:spAutoFit/>
            </a:bodyPr>
            <a:lstStyle/>
            <a:p>
              <a:endParaRPr sz="2100" baseline="-25000" dirty="0">
                <a:latin typeface="Tahoma" panose="020B0604030504040204" pitchFamily="34" charset="0"/>
              </a:endParaRPr>
            </a:p>
          </p:txBody>
        </p:sp>
      </p:grpSp>
      <p:sp>
        <p:nvSpPr>
          <p:cNvPr id="17430" name="Text Box 30"/>
          <p:cNvSpPr txBox="1"/>
          <p:nvPr/>
        </p:nvSpPr>
        <p:spPr>
          <a:xfrm>
            <a:off x="5029101" y="5519863"/>
            <a:ext cx="4149551" cy="801630"/>
          </a:xfrm>
          <a:prstGeom prst="rect">
            <a:avLst/>
          </a:prstGeom>
          <a:noFill/>
          <a:ln w="9525">
            <a:noFill/>
          </a:ln>
        </p:spPr>
        <p:txBody>
          <a:bodyPr>
            <a:spAutoFit/>
          </a:bodyPr>
          <a:lstStyle/>
          <a:p>
            <a:pPr>
              <a:lnSpc>
                <a:spcPct val="80000"/>
              </a:lnSpc>
            </a:pPr>
            <a:r>
              <a:rPr lang="sv-SE" altLang="x-none" sz="2399" dirty="0">
                <a:latin typeface="Tahoma" panose="020B0604030504040204" pitchFamily="34" charset="0"/>
              </a:rPr>
              <a:t>              1 if </a:t>
            </a:r>
            <a:r>
              <a:rPr sz="2100" dirty="0">
                <a:latin typeface="Tahoma" panose="020B0604030504040204" pitchFamily="34" charset="0"/>
                <a:sym typeface="Symbol" panose="05050102010706020507" pitchFamily="18" charset="2"/>
              </a:rPr>
              <a:t>a</a:t>
            </a:r>
            <a:r>
              <a:rPr lang="sv-SE" altLang="x-none" sz="2399" baseline="-25000" dirty="0">
                <a:latin typeface="Tahoma" panose="020B0604030504040204" pitchFamily="34" charset="0"/>
                <a:sym typeface="Symbol" panose="05050102010706020507" pitchFamily="18" charset="2"/>
              </a:rPr>
              <a:t> </a:t>
            </a:r>
            <a:r>
              <a:rPr lang="sv-SE" altLang="x-none" sz="2100" dirty="0">
                <a:latin typeface="Tahoma" panose="020B0604030504040204" pitchFamily="34" charset="0"/>
                <a:sym typeface="Symbol" panose="05050102010706020507" pitchFamily="18" charset="2"/>
              </a:rPr>
              <a:t> </a:t>
            </a:r>
            <a:r>
              <a:rPr lang="sv-SE" altLang="x-none" sz="2100" dirty="0">
                <a:latin typeface="Symbol" panose="05050102010706020507" pitchFamily="18" charset="2"/>
                <a:sym typeface="Symbol" panose="05050102010706020507" pitchFamily="18" charset="2"/>
              </a:rPr>
              <a:t>q</a:t>
            </a:r>
            <a:endParaRPr sz="2100" dirty="0">
              <a:latin typeface="Symbol" panose="05050102010706020507" pitchFamily="18" charset="2"/>
            </a:endParaRPr>
          </a:p>
          <a:p>
            <a:pPr>
              <a:lnSpc>
                <a:spcPct val="50000"/>
              </a:lnSpc>
            </a:pPr>
            <a:r>
              <a:rPr lang="sv-SE" altLang="x-none" sz="2100" dirty="0">
                <a:latin typeface="Tahoma" panose="020B0604030504040204" pitchFamily="34" charset="0"/>
              </a:rPr>
              <a:t>y</a:t>
            </a:r>
            <a:r>
              <a:rPr lang="sv-SE" altLang="x-none" sz="2399" dirty="0">
                <a:latin typeface="Tahoma" panose="020B0604030504040204" pitchFamily="34" charset="0"/>
              </a:rPr>
              <a:t>=</a:t>
            </a:r>
          </a:p>
          <a:p>
            <a:pPr>
              <a:lnSpc>
                <a:spcPct val="60000"/>
              </a:lnSpc>
            </a:pPr>
            <a:r>
              <a:rPr lang="sv-SE" altLang="x-none" sz="2399" dirty="0">
                <a:latin typeface="Tahoma" panose="020B0604030504040204" pitchFamily="34" charset="0"/>
              </a:rPr>
              <a:t>              0 if </a:t>
            </a:r>
            <a:r>
              <a:rPr lang="sv-SE" altLang="x-none" sz="2100" dirty="0">
                <a:latin typeface="Tahoma" panose="020B0604030504040204" pitchFamily="34" charset="0"/>
              </a:rPr>
              <a:t>a</a:t>
            </a:r>
            <a:r>
              <a:rPr lang="sv-SE" altLang="x-none" sz="2399" dirty="0">
                <a:latin typeface="Tahoma" panose="020B0604030504040204" pitchFamily="34" charset="0"/>
              </a:rPr>
              <a:t> </a:t>
            </a:r>
            <a:r>
              <a:rPr lang="sv-SE" altLang="x-none" sz="2100" dirty="0">
                <a:latin typeface="Tahoma" panose="020B0604030504040204" pitchFamily="34" charset="0"/>
              </a:rPr>
              <a:t>&lt; </a:t>
            </a:r>
            <a:r>
              <a:rPr lang="sv-SE" altLang="x-none" sz="2100" dirty="0">
                <a:latin typeface="Symbol" panose="05050102010706020507" pitchFamily="18" charset="2"/>
              </a:rPr>
              <a:t>q</a:t>
            </a:r>
            <a:endParaRPr sz="2100" dirty="0">
              <a:latin typeface="Symbol" panose="05050102010706020507" pitchFamily="18" charset="2"/>
            </a:endParaRPr>
          </a:p>
        </p:txBody>
      </p:sp>
      <p:sp>
        <p:nvSpPr>
          <p:cNvPr id="17431" name="Text Box 31"/>
          <p:cNvSpPr txBox="1"/>
          <p:nvPr/>
        </p:nvSpPr>
        <p:spPr>
          <a:xfrm>
            <a:off x="9372318" y="4019738"/>
            <a:ext cx="319318" cy="415498"/>
          </a:xfrm>
          <a:prstGeom prst="rect">
            <a:avLst/>
          </a:prstGeom>
          <a:noFill/>
          <a:ln w="9525">
            <a:noFill/>
          </a:ln>
        </p:spPr>
        <p:txBody>
          <a:bodyPr wrap="none">
            <a:spAutoFit/>
          </a:bodyPr>
          <a:lstStyle/>
          <a:p>
            <a:r>
              <a:rPr lang="sv-SE" altLang="x-none" sz="2100" dirty="0">
                <a:latin typeface="Tahoma" panose="020B0604030504040204" pitchFamily="34" charset="0"/>
              </a:rPr>
              <a:t>y</a:t>
            </a:r>
            <a:endParaRPr sz="2100" dirty="0">
              <a:latin typeface="Tahoma" panose="020B0604030504040204" pitchFamily="34" charset="0"/>
            </a:endParaRPr>
          </a:p>
        </p:txBody>
      </p:sp>
      <p:sp>
        <p:nvSpPr>
          <p:cNvPr id="17432" name="Text Box 32"/>
          <p:cNvSpPr txBox="1"/>
          <p:nvPr/>
        </p:nvSpPr>
        <p:spPr>
          <a:xfrm>
            <a:off x="6005492" y="5388721"/>
            <a:ext cx="479618" cy="830677"/>
          </a:xfrm>
          <a:prstGeom prst="rect">
            <a:avLst/>
          </a:prstGeom>
          <a:noFill/>
          <a:ln w="9525">
            <a:noFill/>
          </a:ln>
        </p:spPr>
        <p:txBody>
          <a:bodyPr wrap="none">
            <a:spAutoFit/>
          </a:bodyPr>
          <a:lstStyle/>
          <a:p>
            <a:r>
              <a:rPr lang="sv-SE" altLang="x-none" sz="4798" dirty="0">
                <a:latin typeface="Tahoma" panose="020B0604030504040204" pitchFamily="34" charset="0"/>
              </a:rPr>
              <a:t>{</a:t>
            </a:r>
            <a:endParaRPr sz="4798" dirty="0">
              <a:latin typeface="Tahoma" panose="020B0604030504040204" pitchFamily="34" charset="0"/>
            </a:endParaRPr>
          </a:p>
        </p:txBody>
      </p:sp>
      <p:sp>
        <p:nvSpPr>
          <p:cNvPr id="17433" name="Freeform 33"/>
          <p:cNvSpPr/>
          <p:nvPr/>
        </p:nvSpPr>
        <p:spPr>
          <a:xfrm>
            <a:off x="6857825" y="3995927"/>
            <a:ext cx="761968" cy="304787"/>
          </a:xfrm>
          <a:custGeom>
            <a:avLst/>
            <a:gdLst>
              <a:gd name="txL" fmla="*/ 0 w 480"/>
              <a:gd name="txT" fmla="*/ 0 h 192"/>
              <a:gd name="txR" fmla="*/ 480 w 480"/>
              <a:gd name="txB" fmla="*/ 192 h 192"/>
            </a:gdLst>
            <a:ahLst/>
            <a:cxnLst>
              <a:cxn ang="0">
                <a:pos x="0" y="304800"/>
              </a:cxn>
              <a:cxn ang="0">
                <a:pos x="457200" y="304800"/>
              </a:cxn>
              <a:cxn ang="0">
                <a:pos x="457200" y="0"/>
              </a:cxn>
              <a:cxn ang="0">
                <a:pos x="762000" y="0"/>
              </a:cxn>
            </a:cxnLst>
            <a:rect l="txL" t="txT" r="txR" b="txB"/>
            <a:pathLst>
              <a:path w="480" h="192">
                <a:moveTo>
                  <a:pt x="0" y="192"/>
                </a:moveTo>
                <a:lnTo>
                  <a:pt x="288" y="192"/>
                </a:lnTo>
                <a:lnTo>
                  <a:pt x="288" y="0"/>
                </a:lnTo>
                <a:lnTo>
                  <a:pt x="480" y="0"/>
                </a:lnTo>
              </a:path>
            </a:pathLst>
          </a:custGeom>
          <a:noFill/>
          <a:ln w="57150" cap="flat" cmpd="sng">
            <a:solidFill>
              <a:schemeClr val="tx1">
                <a:alpha val="100000"/>
              </a:schemeClr>
            </a:solidFill>
            <a:prstDash val="solid"/>
            <a:miter lim="800000"/>
            <a:headEnd type="none" w="med" len="med"/>
            <a:tailEnd type="none" w="med" len="med"/>
          </a:ln>
        </p:spPr>
        <p:txBody>
          <a:bodyPr/>
          <a:lstStyle/>
          <a:p>
            <a:endParaRPr lang="en-US" sz="2100"/>
          </a:p>
        </p:txBody>
      </p:sp>
      <p:sp>
        <p:nvSpPr>
          <p:cNvPr id="17434" name="Text Box 34"/>
          <p:cNvSpPr txBox="1"/>
          <p:nvPr/>
        </p:nvSpPr>
        <p:spPr>
          <a:xfrm>
            <a:off x="1660567" y="2581524"/>
            <a:ext cx="1008609" cy="461537"/>
          </a:xfrm>
          <a:prstGeom prst="rect">
            <a:avLst/>
          </a:prstGeom>
          <a:noFill/>
          <a:ln w="9525">
            <a:noFill/>
          </a:ln>
        </p:spPr>
        <p:txBody>
          <a:bodyPr wrap="none">
            <a:spAutoFit/>
          </a:bodyPr>
          <a:lstStyle/>
          <a:p>
            <a:r>
              <a:rPr sz="2399" dirty="0">
                <a:latin typeface="Tahoma" panose="020B0604030504040204" pitchFamily="34" charset="0"/>
              </a:rPr>
              <a:t>inputs</a:t>
            </a:r>
          </a:p>
        </p:txBody>
      </p:sp>
      <p:sp>
        <p:nvSpPr>
          <p:cNvPr id="17435" name="Text Box 35"/>
          <p:cNvSpPr txBox="1"/>
          <p:nvPr/>
        </p:nvSpPr>
        <p:spPr>
          <a:xfrm>
            <a:off x="3421885" y="3350932"/>
            <a:ext cx="1226618" cy="461537"/>
          </a:xfrm>
          <a:prstGeom prst="rect">
            <a:avLst/>
          </a:prstGeom>
          <a:noFill/>
          <a:ln w="9525">
            <a:noFill/>
          </a:ln>
        </p:spPr>
        <p:txBody>
          <a:bodyPr wrap="none">
            <a:spAutoFit/>
          </a:bodyPr>
          <a:lstStyle/>
          <a:p>
            <a:r>
              <a:rPr sz="2399" dirty="0">
                <a:latin typeface="Tahoma" panose="020B0604030504040204" pitchFamily="34" charset="0"/>
              </a:rPr>
              <a:t>weights</a:t>
            </a:r>
          </a:p>
        </p:txBody>
      </p:sp>
      <p:sp>
        <p:nvSpPr>
          <p:cNvPr id="17436" name="Text Box 36"/>
          <p:cNvSpPr txBox="1"/>
          <p:nvPr/>
        </p:nvSpPr>
        <p:spPr>
          <a:xfrm>
            <a:off x="5105298" y="3614943"/>
            <a:ext cx="1483676" cy="461537"/>
          </a:xfrm>
          <a:prstGeom prst="rect">
            <a:avLst/>
          </a:prstGeom>
          <a:noFill/>
          <a:ln w="9525">
            <a:noFill/>
          </a:ln>
        </p:spPr>
        <p:txBody>
          <a:bodyPr wrap="none">
            <a:spAutoFit/>
          </a:bodyPr>
          <a:lstStyle/>
          <a:p>
            <a:r>
              <a:rPr sz="2399" dirty="0">
                <a:latin typeface="Tahoma" panose="020B0604030504040204" pitchFamily="34" charset="0"/>
              </a:rPr>
              <a:t>activation</a:t>
            </a:r>
          </a:p>
        </p:txBody>
      </p:sp>
      <p:sp>
        <p:nvSpPr>
          <p:cNvPr id="17437" name="Text Box 37"/>
          <p:cNvSpPr txBox="1"/>
          <p:nvPr/>
        </p:nvSpPr>
        <p:spPr>
          <a:xfrm>
            <a:off x="8534154" y="3462549"/>
            <a:ext cx="1069524" cy="461537"/>
          </a:xfrm>
          <a:prstGeom prst="rect">
            <a:avLst/>
          </a:prstGeom>
          <a:noFill/>
          <a:ln w="9525">
            <a:noFill/>
          </a:ln>
        </p:spPr>
        <p:txBody>
          <a:bodyPr wrap="none">
            <a:spAutoFit/>
          </a:bodyPr>
          <a:lstStyle/>
          <a:p>
            <a:r>
              <a:rPr sz="2399" dirty="0">
                <a:latin typeface="Tahoma" panose="020B0604030504040204" pitchFamily="34" charset="0"/>
              </a:rPr>
              <a:t>output</a:t>
            </a:r>
          </a:p>
        </p:txBody>
      </p:sp>
      <p:sp>
        <p:nvSpPr>
          <p:cNvPr id="17438" name="Text Box 38"/>
          <p:cNvSpPr txBox="1"/>
          <p:nvPr/>
        </p:nvSpPr>
        <p:spPr>
          <a:xfrm>
            <a:off x="7162612" y="4300714"/>
            <a:ext cx="344966" cy="461537"/>
          </a:xfrm>
          <a:prstGeom prst="rect">
            <a:avLst/>
          </a:prstGeom>
          <a:noFill/>
          <a:ln w="9525">
            <a:noFill/>
          </a:ln>
        </p:spPr>
        <p:txBody>
          <a:bodyPr wrap="none">
            <a:spAutoFit/>
          </a:bodyPr>
          <a:lstStyle/>
          <a:p>
            <a:r>
              <a:rPr sz="2399" dirty="0">
                <a:latin typeface="Symbol" panose="05050102010706020507" pitchFamily="18" charset="2"/>
              </a:rPr>
              <a:t>q</a:t>
            </a:r>
          </a:p>
        </p:txBody>
      </p:sp>
      <p:sp>
        <p:nvSpPr>
          <p:cNvPr id="2" name="Text Box 1"/>
          <p:cNvSpPr txBox="1"/>
          <p:nvPr/>
        </p:nvSpPr>
        <p:spPr>
          <a:xfrm>
            <a:off x="1308935" y="1009622"/>
            <a:ext cx="9769086" cy="1655838"/>
          </a:xfrm>
          <a:prstGeom prst="rect">
            <a:avLst/>
          </a:prstGeom>
          <a:noFill/>
        </p:spPr>
        <p:txBody>
          <a:bodyPr wrap="square" rtlCol="0" anchor="t">
            <a:spAutoFit/>
          </a:bodyPr>
          <a:lstStyle/>
          <a:p>
            <a:pPr marL="311010" indent="-311010" algn="just">
              <a:buFont typeface="Arial" panose="020B0604020202020204" pitchFamily="34" charset="0"/>
              <a:buChar char="•"/>
            </a:pPr>
            <a:r>
              <a:rPr lang="en-US" sz="2540"/>
              <a:t>In a Threshold Logic Unit (TLU) the output of the unit y in response to a particular input pattern is calculated in two stages. </a:t>
            </a:r>
          </a:p>
          <a:p>
            <a:pPr marL="311010" indent="-311010">
              <a:buFont typeface="Arial" panose="020B0604020202020204" pitchFamily="34" charset="0"/>
              <a:buChar char="•"/>
            </a:pPr>
            <a:r>
              <a:rPr lang="en-US" sz="2540"/>
              <a:t>First the activation is calculated. </a:t>
            </a:r>
          </a:p>
          <a:p>
            <a:pPr marL="311010" indent="-311010">
              <a:buFont typeface="Arial" panose="020B0604020202020204" pitchFamily="34" charset="0"/>
              <a:buChar char="•"/>
            </a:pPr>
            <a:r>
              <a:rPr lang="en-US" sz="2540"/>
              <a:t>The activation a is the weighted sum of the inputs: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4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4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4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4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4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4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4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4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4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4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4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4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4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4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4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4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4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4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4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4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4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P spid="17411" grpId="0" animBg="1"/>
      <p:bldP spid="17412" grpId="0"/>
      <p:bldP spid="17419" grpId="0"/>
      <p:bldP spid="17420" grpId="0"/>
      <p:bldP spid="17421" grpId="0"/>
      <p:bldP spid="17422" grpId="0"/>
      <p:bldP spid="17423" grpId="0"/>
      <p:bldP spid="17424" grpId="0" animBg="1"/>
      <p:bldP spid="17430" grpId="0"/>
      <p:bldP spid="17431" grpId="0"/>
      <p:bldP spid="17432" grpId="0"/>
      <p:bldP spid="17433" grpId="0" animBg="1"/>
      <p:bldP spid="17434" grpId="0"/>
      <p:bldP spid="17435" grpId="0"/>
      <p:bldP spid="17436" grpId="0"/>
      <p:bldP spid="17437" grpId="0"/>
      <p:bldP spid="17438" grpId="0"/>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a:xfrm>
            <a:off x="1019478" y="600434"/>
            <a:ext cx="5778024" cy="537352"/>
          </a:xfrm>
        </p:spPr>
        <p:txBody>
          <a:bodyPr vert="horz" wrap="square" lIns="91436" tIns="45718" rIns="91436" bIns="45718" rtlCol="0" anchor="ctr" anchorCtr="0">
            <a:normAutofit fontScale="90000"/>
          </a:bodyPr>
          <a:lstStyle/>
          <a:p>
            <a:pPr eaLnBrk="1" hangingPunct="1"/>
            <a:r>
              <a:rPr lang="sv-SE" altLang="x-none" dirty="0"/>
              <a:t>Linear Unit </a:t>
            </a:r>
            <a:endParaRPr dirty="0"/>
          </a:p>
        </p:txBody>
      </p:sp>
      <p:grpSp>
        <p:nvGrpSpPr>
          <p:cNvPr id="2" name="Group 1">
            <a:extLst>
              <a:ext uri="{FF2B5EF4-FFF2-40B4-BE49-F238E27FC236}">
                <a16:creationId xmlns:a16="http://schemas.microsoft.com/office/drawing/2014/main" id="{C7FCD09D-2480-7CE2-4E44-5354457FBB2A}"/>
              </a:ext>
            </a:extLst>
          </p:cNvPr>
          <p:cNvGrpSpPr/>
          <p:nvPr/>
        </p:nvGrpSpPr>
        <p:grpSpPr>
          <a:xfrm>
            <a:off x="2738253" y="3370605"/>
            <a:ext cx="8667254" cy="3177152"/>
            <a:chOff x="1660567" y="2166848"/>
            <a:chExt cx="7800108" cy="3471715"/>
          </a:xfrm>
        </p:grpSpPr>
        <p:sp>
          <p:nvSpPr>
            <p:cNvPr id="29699" name="Oval 3"/>
            <p:cNvSpPr/>
            <p:nvPr/>
          </p:nvSpPr>
          <p:spPr>
            <a:xfrm>
              <a:off x="3505165" y="3505053"/>
              <a:ext cx="914362" cy="914362"/>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endParaRPr sz="2100" dirty="0">
                <a:latin typeface="Arial" panose="020B0604020202020204" pitchFamily="34" charset="0"/>
              </a:endParaRPr>
            </a:p>
          </p:txBody>
        </p:sp>
        <p:sp>
          <p:nvSpPr>
            <p:cNvPr id="29700" name="Text Box 4"/>
            <p:cNvSpPr txBox="1"/>
            <p:nvPr/>
          </p:nvSpPr>
          <p:spPr>
            <a:xfrm>
              <a:off x="3733756" y="3530453"/>
              <a:ext cx="518091" cy="769313"/>
            </a:xfrm>
            <a:prstGeom prst="rect">
              <a:avLst/>
            </a:prstGeom>
            <a:noFill/>
            <a:ln w="9525">
              <a:noFill/>
            </a:ln>
          </p:spPr>
          <p:txBody>
            <a:bodyPr wrap="none">
              <a:spAutoFit/>
            </a:bodyPr>
            <a:lstStyle/>
            <a:p>
              <a:r>
                <a:rPr sz="4399" dirty="0">
                  <a:latin typeface="Tahoma" panose="020B0604030504040204" pitchFamily="34" charset="0"/>
                  <a:sym typeface="Symbol" panose="05050102010706020507" pitchFamily="18" charset="2"/>
                </a:rPr>
                <a:t></a:t>
              </a:r>
              <a:endParaRPr sz="4399" dirty="0">
                <a:latin typeface="Tahoma" panose="020B0604030504040204" pitchFamily="34" charset="0"/>
              </a:endParaRPr>
            </a:p>
          </p:txBody>
        </p:sp>
        <p:grpSp>
          <p:nvGrpSpPr>
            <p:cNvPr id="29701" name="Group 5"/>
            <p:cNvGrpSpPr/>
            <p:nvPr/>
          </p:nvGrpSpPr>
          <p:grpSpPr>
            <a:xfrm>
              <a:off x="1981230" y="2743085"/>
              <a:ext cx="533378" cy="609574"/>
              <a:chOff x="288" y="1728"/>
              <a:chExt cx="336" cy="384"/>
            </a:xfrm>
          </p:grpSpPr>
          <p:sp>
            <p:nvSpPr>
              <p:cNvPr id="29726" name="Oval 6"/>
              <p:cNvSpPr/>
              <p:nvPr/>
            </p:nvSpPr>
            <p:spPr>
              <a:xfrm>
                <a:off x="288" y="1776"/>
                <a:ext cx="336" cy="336"/>
              </a:xfrm>
              <a:prstGeom prst="ellipse">
                <a:avLst/>
              </a:prstGeom>
              <a:solidFill>
                <a:schemeClr val="hlink"/>
              </a:solidFill>
              <a:ln w="9525" cap="flat" cmpd="sng">
                <a:solidFill>
                  <a:schemeClr val="tx1"/>
                </a:solidFill>
                <a:prstDash val="solid"/>
                <a:miter/>
                <a:headEnd type="none" w="med" len="med"/>
                <a:tailEnd type="none" w="med" len="med"/>
              </a:ln>
            </p:spPr>
            <p:txBody>
              <a:bodyPr wrap="none" anchor="ctr" anchorCtr="0"/>
              <a:lstStyle/>
              <a:p>
                <a:endParaRPr sz="2100" dirty="0">
                  <a:latin typeface="Arial" panose="020B0604020202020204" pitchFamily="34" charset="0"/>
                </a:endParaRPr>
              </a:p>
            </p:txBody>
          </p:sp>
          <p:sp>
            <p:nvSpPr>
              <p:cNvPr id="29727" name="Text Box 7"/>
              <p:cNvSpPr txBox="1"/>
              <p:nvPr/>
            </p:nvSpPr>
            <p:spPr>
              <a:xfrm>
                <a:off x="288" y="1728"/>
                <a:ext cx="262" cy="262"/>
              </a:xfrm>
              <a:prstGeom prst="rect">
                <a:avLst/>
              </a:prstGeom>
              <a:noFill/>
              <a:ln w="9525">
                <a:noFill/>
              </a:ln>
            </p:spPr>
            <p:txBody>
              <a:bodyPr wrap="none">
                <a:spAutoFit/>
              </a:bodyPr>
              <a:lstStyle/>
              <a:p>
                <a:r>
                  <a:rPr lang="sv-SE" altLang="x-none" sz="2100" dirty="0">
                    <a:latin typeface="Tahoma" panose="020B0604030504040204" pitchFamily="34" charset="0"/>
                  </a:rPr>
                  <a:t>x</a:t>
                </a:r>
                <a:r>
                  <a:rPr lang="sv-SE" altLang="x-none" sz="2100" baseline="-25000" dirty="0">
                    <a:latin typeface="Tahoma" panose="020B0604030504040204" pitchFamily="34" charset="0"/>
                  </a:rPr>
                  <a:t>1</a:t>
                </a:r>
                <a:endParaRPr sz="2100" baseline="-25000" dirty="0">
                  <a:latin typeface="Tahoma" panose="020B0604030504040204" pitchFamily="34" charset="0"/>
                </a:endParaRPr>
              </a:p>
            </p:txBody>
          </p:sp>
        </p:grpSp>
        <p:grpSp>
          <p:nvGrpSpPr>
            <p:cNvPr id="29702" name="Group 8"/>
            <p:cNvGrpSpPr/>
            <p:nvPr/>
          </p:nvGrpSpPr>
          <p:grpSpPr>
            <a:xfrm>
              <a:off x="1981230" y="3581250"/>
              <a:ext cx="533378" cy="609574"/>
              <a:chOff x="288" y="1728"/>
              <a:chExt cx="336" cy="384"/>
            </a:xfrm>
          </p:grpSpPr>
          <p:sp>
            <p:nvSpPr>
              <p:cNvPr id="29724" name="Oval 9"/>
              <p:cNvSpPr/>
              <p:nvPr/>
            </p:nvSpPr>
            <p:spPr>
              <a:xfrm>
                <a:off x="288" y="1776"/>
                <a:ext cx="336" cy="336"/>
              </a:xfrm>
              <a:prstGeom prst="ellipse">
                <a:avLst/>
              </a:prstGeom>
              <a:solidFill>
                <a:schemeClr val="hlink"/>
              </a:solidFill>
              <a:ln w="9525" cap="flat" cmpd="sng">
                <a:solidFill>
                  <a:schemeClr val="tx1"/>
                </a:solidFill>
                <a:prstDash val="solid"/>
                <a:miter/>
                <a:headEnd type="none" w="med" len="med"/>
                <a:tailEnd type="none" w="med" len="med"/>
              </a:ln>
            </p:spPr>
            <p:txBody>
              <a:bodyPr wrap="none" anchor="ctr" anchorCtr="0"/>
              <a:lstStyle/>
              <a:p>
                <a:endParaRPr sz="2100" dirty="0">
                  <a:latin typeface="Arial" panose="020B0604020202020204" pitchFamily="34" charset="0"/>
                </a:endParaRPr>
              </a:p>
            </p:txBody>
          </p:sp>
          <p:sp>
            <p:nvSpPr>
              <p:cNvPr id="29725" name="Text Box 10"/>
              <p:cNvSpPr txBox="1"/>
              <p:nvPr/>
            </p:nvSpPr>
            <p:spPr>
              <a:xfrm>
                <a:off x="288" y="1728"/>
                <a:ext cx="262" cy="262"/>
              </a:xfrm>
              <a:prstGeom prst="rect">
                <a:avLst/>
              </a:prstGeom>
              <a:noFill/>
              <a:ln w="9525">
                <a:noFill/>
              </a:ln>
            </p:spPr>
            <p:txBody>
              <a:bodyPr wrap="none">
                <a:spAutoFit/>
              </a:bodyPr>
              <a:lstStyle/>
              <a:p>
                <a:r>
                  <a:rPr lang="sv-SE" altLang="x-none" sz="2100" dirty="0">
                    <a:latin typeface="Tahoma" panose="020B0604030504040204" pitchFamily="34" charset="0"/>
                  </a:rPr>
                  <a:t>x</a:t>
                </a:r>
                <a:r>
                  <a:rPr lang="sv-SE" altLang="x-none" sz="2100" baseline="-25000" dirty="0">
                    <a:latin typeface="Tahoma" panose="020B0604030504040204" pitchFamily="34" charset="0"/>
                  </a:rPr>
                  <a:t>2</a:t>
                </a:r>
                <a:endParaRPr sz="2100" baseline="-25000" dirty="0">
                  <a:latin typeface="Tahoma" panose="020B0604030504040204" pitchFamily="34" charset="0"/>
                </a:endParaRPr>
              </a:p>
            </p:txBody>
          </p:sp>
        </p:grpSp>
        <p:grpSp>
          <p:nvGrpSpPr>
            <p:cNvPr id="29703" name="Group 11"/>
            <p:cNvGrpSpPr/>
            <p:nvPr/>
          </p:nvGrpSpPr>
          <p:grpSpPr>
            <a:xfrm>
              <a:off x="1981230" y="5028989"/>
              <a:ext cx="533378" cy="609574"/>
              <a:chOff x="288" y="1728"/>
              <a:chExt cx="336" cy="384"/>
            </a:xfrm>
          </p:grpSpPr>
          <p:sp>
            <p:nvSpPr>
              <p:cNvPr id="29722" name="Oval 12"/>
              <p:cNvSpPr/>
              <p:nvPr/>
            </p:nvSpPr>
            <p:spPr>
              <a:xfrm>
                <a:off x="288" y="1776"/>
                <a:ext cx="336" cy="336"/>
              </a:xfrm>
              <a:prstGeom prst="ellipse">
                <a:avLst/>
              </a:prstGeom>
              <a:solidFill>
                <a:schemeClr val="hlink"/>
              </a:solidFill>
              <a:ln w="9525" cap="flat" cmpd="sng">
                <a:solidFill>
                  <a:schemeClr val="tx1"/>
                </a:solidFill>
                <a:prstDash val="solid"/>
                <a:miter/>
                <a:headEnd type="none" w="med" len="med"/>
                <a:tailEnd type="none" w="med" len="med"/>
              </a:ln>
            </p:spPr>
            <p:txBody>
              <a:bodyPr wrap="none" anchor="ctr" anchorCtr="0"/>
              <a:lstStyle/>
              <a:p>
                <a:endParaRPr sz="2100" dirty="0">
                  <a:latin typeface="Arial" panose="020B0604020202020204" pitchFamily="34" charset="0"/>
                </a:endParaRPr>
              </a:p>
            </p:txBody>
          </p:sp>
          <p:sp>
            <p:nvSpPr>
              <p:cNvPr id="29723" name="Text Box 13"/>
              <p:cNvSpPr txBox="1"/>
              <p:nvPr/>
            </p:nvSpPr>
            <p:spPr>
              <a:xfrm>
                <a:off x="288" y="1728"/>
                <a:ext cx="263" cy="262"/>
              </a:xfrm>
              <a:prstGeom prst="rect">
                <a:avLst/>
              </a:prstGeom>
              <a:noFill/>
              <a:ln w="9525">
                <a:noFill/>
              </a:ln>
            </p:spPr>
            <p:txBody>
              <a:bodyPr wrap="none">
                <a:spAutoFit/>
              </a:bodyPr>
              <a:lstStyle/>
              <a:p>
                <a:r>
                  <a:rPr lang="sv-SE" altLang="x-none" sz="2100" dirty="0">
                    <a:latin typeface="Tahoma" panose="020B0604030504040204" pitchFamily="34" charset="0"/>
                  </a:rPr>
                  <a:t>x</a:t>
                </a:r>
                <a:r>
                  <a:rPr lang="sv-SE" altLang="x-none" sz="2100" baseline="-25000" dirty="0">
                    <a:latin typeface="Tahoma" panose="020B0604030504040204" pitchFamily="34" charset="0"/>
                  </a:rPr>
                  <a:t>n</a:t>
                </a:r>
                <a:endParaRPr sz="2100" baseline="-25000" dirty="0">
                  <a:latin typeface="Tahoma" panose="020B0604030504040204" pitchFamily="34" charset="0"/>
                </a:endParaRPr>
              </a:p>
            </p:txBody>
          </p:sp>
        </p:grpSp>
        <p:sp>
          <p:nvSpPr>
            <p:cNvPr id="29704" name="Line 14"/>
            <p:cNvSpPr/>
            <p:nvPr/>
          </p:nvSpPr>
          <p:spPr>
            <a:xfrm>
              <a:off x="2514607" y="3047872"/>
              <a:ext cx="1066755" cy="609574"/>
            </a:xfrm>
            <a:prstGeom prst="line">
              <a:avLst/>
            </a:prstGeom>
            <a:ln w="38100" cap="flat" cmpd="sng">
              <a:solidFill>
                <a:schemeClr val="tx1"/>
              </a:solidFill>
              <a:prstDash val="solid"/>
              <a:miter/>
              <a:headEnd type="none" w="med" len="med"/>
              <a:tailEnd type="triangle" w="med" len="med"/>
            </a:ln>
          </p:spPr>
          <p:txBody>
            <a:bodyPr/>
            <a:lstStyle/>
            <a:p>
              <a:endParaRPr lang="en-US"/>
            </a:p>
          </p:txBody>
        </p:sp>
        <p:sp>
          <p:nvSpPr>
            <p:cNvPr id="29705" name="Line 15"/>
            <p:cNvSpPr/>
            <p:nvPr/>
          </p:nvSpPr>
          <p:spPr>
            <a:xfrm>
              <a:off x="2514607" y="3809841"/>
              <a:ext cx="990559" cy="76197"/>
            </a:xfrm>
            <a:prstGeom prst="line">
              <a:avLst/>
            </a:prstGeom>
            <a:ln w="38100" cap="flat" cmpd="sng">
              <a:solidFill>
                <a:schemeClr val="tx1"/>
              </a:solidFill>
              <a:prstDash val="solid"/>
              <a:miter/>
              <a:headEnd type="none" w="med" len="med"/>
              <a:tailEnd type="triangle" w="med" len="med"/>
            </a:ln>
          </p:spPr>
          <p:txBody>
            <a:bodyPr/>
            <a:lstStyle/>
            <a:p>
              <a:endParaRPr lang="en-US"/>
            </a:p>
          </p:txBody>
        </p:sp>
        <p:sp>
          <p:nvSpPr>
            <p:cNvPr id="29706" name="Line 16"/>
            <p:cNvSpPr/>
            <p:nvPr/>
          </p:nvSpPr>
          <p:spPr>
            <a:xfrm flipV="1">
              <a:off x="2514607" y="4343219"/>
              <a:ext cx="1066755" cy="990559"/>
            </a:xfrm>
            <a:prstGeom prst="line">
              <a:avLst/>
            </a:prstGeom>
            <a:ln w="38100" cap="flat" cmpd="sng">
              <a:solidFill>
                <a:schemeClr val="tx1"/>
              </a:solidFill>
              <a:prstDash val="solid"/>
              <a:miter/>
              <a:headEnd type="none" w="med" len="med"/>
              <a:tailEnd type="triangle" w="med" len="med"/>
            </a:ln>
          </p:spPr>
          <p:txBody>
            <a:bodyPr/>
            <a:lstStyle/>
            <a:p>
              <a:endParaRPr lang="en-US"/>
            </a:p>
          </p:txBody>
        </p:sp>
        <p:sp>
          <p:nvSpPr>
            <p:cNvPr id="29707" name="Text Box 17"/>
            <p:cNvSpPr txBox="1"/>
            <p:nvPr/>
          </p:nvSpPr>
          <p:spPr>
            <a:xfrm>
              <a:off x="2057426" y="3886038"/>
              <a:ext cx="340158" cy="1290225"/>
            </a:xfrm>
            <a:prstGeom prst="rect">
              <a:avLst/>
            </a:prstGeom>
            <a:noFill/>
            <a:ln w="9525">
              <a:noFill/>
            </a:ln>
          </p:spPr>
          <p:txBody>
            <a:bodyPr wrap="none">
              <a:spAutoFit/>
            </a:bodyPr>
            <a:lstStyle/>
            <a:p>
              <a:r>
                <a:rPr lang="sv-SE" altLang="x-none" sz="4000" dirty="0">
                  <a:latin typeface="Tahoma" panose="020B0604030504040204" pitchFamily="34" charset="0"/>
                </a:rPr>
                <a:t>.</a:t>
              </a:r>
            </a:p>
            <a:p>
              <a:pPr>
                <a:lnSpc>
                  <a:spcPct val="40000"/>
                </a:lnSpc>
              </a:pPr>
              <a:r>
                <a:rPr lang="sv-SE" altLang="x-none" sz="4000" dirty="0">
                  <a:latin typeface="Tahoma" panose="020B0604030504040204" pitchFamily="34" charset="0"/>
                </a:rPr>
                <a:t>.</a:t>
              </a:r>
            </a:p>
            <a:p>
              <a:pPr>
                <a:lnSpc>
                  <a:spcPct val="50000"/>
                </a:lnSpc>
              </a:pPr>
              <a:r>
                <a:rPr lang="sv-SE" altLang="x-none" sz="4000" dirty="0">
                  <a:latin typeface="Tahoma" panose="020B0604030504040204" pitchFamily="34" charset="0"/>
                </a:rPr>
                <a:t>.</a:t>
              </a:r>
              <a:endParaRPr sz="4000" dirty="0">
                <a:latin typeface="Tahoma" panose="020B0604030504040204" pitchFamily="34" charset="0"/>
              </a:endParaRPr>
            </a:p>
          </p:txBody>
        </p:sp>
        <p:sp>
          <p:nvSpPr>
            <p:cNvPr id="29708" name="Text Box 18"/>
            <p:cNvSpPr txBox="1"/>
            <p:nvPr/>
          </p:nvSpPr>
          <p:spPr>
            <a:xfrm>
              <a:off x="2819394" y="2743085"/>
              <a:ext cx="482824" cy="415498"/>
            </a:xfrm>
            <a:prstGeom prst="rect">
              <a:avLst/>
            </a:prstGeom>
            <a:noFill/>
            <a:ln w="9525">
              <a:noFill/>
            </a:ln>
          </p:spPr>
          <p:txBody>
            <a:bodyPr wrap="none">
              <a:spAutoFit/>
            </a:bodyPr>
            <a:lstStyle/>
            <a:p>
              <a:r>
                <a:rPr lang="sv-SE" altLang="x-none" sz="2100" dirty="0">
                  <a:latin typeface="Tahoma" panose="020B0604030504040204" pitchFamily="34" charset="0"/>
                </a:rPr>
                <a:t>w</a:t>
              </a:r>
              <a:r>
                <a:rPr lang="sv-SE" altLang="x-none" sz="2100" baseline="-25000" dirty="0">
                  <a:latin typeface="Tahoma" panose="020B0604030504040204" pitchFamily="34" charset="0"/>
                </a:rPr>
                <a:t>1</a:t>
              </a:r>
              <a:endParaRPr sz="2100" baseline="-25000" dirty="0">
                <a:latin typeface="Tahoma" panose="020B0604030504040204" pitchFamily="34" charset="0"/>
              </a:endParaRPr>
            </a:p>
          </p:txBody>
        </p:sp>
        <p:sp>
          <p:nvSpPr>
            <p:cNvPr id="29709" name="Text Box 19"/>
            <p:cNvSpPr txBox="1"/>
            <p:nvPr/>
          </p:nvSpPr>
          <p:spPr>
            <a:xfrm>
              <a:off x="2438410" y="3276463"/>
              <a:ext cx="482824" cy="415498"/>
            </a:xfrm>
            <a:prstGeom prst="rect">
              <a:avLst/>
            </a:prstGeom>
            <a:noFill/>
            <a:ln w="9525">
              <a:noFill/>
            </a:ln>
          </p:spPr>
          <p:txBody>
            <a:bodyPr wrap="none">
              <a:spAutoFit/>
            </a:bodyPr>
            <a:lstStyle/>
            <a:p>
              <a:r>
                <a:rPr lang="sv-SE" altLang="x-none" sz="2100" dirty="0">
                  <a:latin typeface="Tahoma" panose="020B0604030504040204" pitchFamily="34" charset="0"/>
                </a:rPr>
                <a:t>w</a:t>
              </a:r>
              <a:r>
                <a:rPr lang="sv-SE" altLang="x-none" sz="2100" baseline="-25000" dirty="0">
                  <a:latin typeface="Tahoma" panose="020B0604030504040204" pitchFamily="34" charset="0"/>
                </a:rPr>
                <a:t>2</a:t>
              </a:r>
              <a:endParaRPr sz="2100" baseline="-25000" dirty="0">
                <a:latin typeface="Tahoma" panose="020B0604030504040204" pitchFamily="34" charset="0"/>
              </a:endParaRPr>
            </a:p>
          </p:txBody>
        </p:sp>
        <p:sp>
          <p:nvSpPr>
            <p:cNvPr id="29710" name="Text Box 20"/>
            <p:cNvSpPr txBox="1"/>
            <p:nvPr/>
          </p:nvSpPr>
          <p:spPr>
            <a:xfrm>
              <a:off x="2438410" y="4495612"/>
              <a:ext cx="484428" cy="415498"/>
            </a:xfrm>
            <a:prstGeom prst="rect">
              <a:avLst/>
            </a:prstGeom>
            <a:noFill/>
            <a:ln w="9525">
              <a:noFill/>
            </a:ln>
          </p:spPr>
          <p:txBody>
            <a:bodyPr wrap="none">
              <a:spAutoFit/>
            </a:bodyPr>
            <a:lstStyle/>
            <a:p>
              <a:r>
                <a:rPr lang="sv-SE" altLang="x-none" sz="2100" dirty="0">
                  <a:latin typeface="Tahoma" panose="020B0604030504040204" pitchFamily="34" charset="0"/>
                </a:rPr>
                <a:t>w</a:t>
              </a:r>
              <a:r>
                <a:rPr lang="sv-SE" altLang="x-none" sz="2100" baseline="-25000" dirty="0">
                  <a:latin typeface="Tahoma" panose="020B0604030504040204" pitchFamily="34" charset="0"/>
                </a:rPr>
                <a:t>n</a:t>
              </a:r>
              <a:endParaRPr sz="2100" baseline="-25000" dirty="0">
                <a:latin typeface="Tahoma" panose="020B0604030504040204" pitchFamily="34" charset="0"/>
              </a:endParaRPr>
            </a:p>
          </p:txBody>
        </p:sp>
        <p:sp>
          <p:nvSpPr>
            <p:cNvPr id="29711" name="Text Box 21"/>
            <p:cNvSpPr txBox="1"/>
            <p:nvPr/>
          </p:nvSpPr>
          <p:spPr>
            <a:xfrm>
              <a:off x="4495724" y="4114628"/>
              <a:ext cx="1749197" cy="646459"/>
            </a:xfrm>
            <a:prstGeom prst="rect">
              <a:avLst/>
            </a:prstGeom>
            <a:noFill/>
            <a:ln w="9525">
              <a:noFill/>
            </a:ln>
          </p:spPr>
          <p:txBody>
            <a:bodyPr wrap="none">
              <a:spAutoFit/>
            </a:bodyPr>
            <a:lstStyle/>
            <a:p>
              <a:r>
                <a:rPr sz="2100" dirty="0">
                  <a:latin typeface="Tahoma" panose="020B0604030504040204" pitchFamily="34" charset="0"/>
                  <a:sym typeface="Symbol" panose="05050102010706020507" pitchFamily="18" charset="2"/>
                </a:rPr>
                <a:t>a=</a:t>
              </a:r>
              <a:r>
                <a:rPr sz="3601" dirty="0">
                  <a:latin typeface="Tahoma" panose="020B0604030504040204" pitchFamily="34" charset="0"/>
                  <a:sym typeface="Symbol" panose="05050102010706020507" pitchFamily="18" charset="2"/>
                </a:rPr>
                <a:t></a:t>
              </a:r>
              <a:r>
                <a:rPr lang="sv-SE" altLang="x-none" sz="2100" baseline="-25000" dirty="0">
                  <a:latin typeface="Tahoma" panose="020B0604030504040204" pitchFamily="34" charset="0"/>
                  <a:sym typeface="Symbol" panose="05050102010706020507" pitchFamily="18" charset="2"/>
                </a:rPr>
                <a:t>i=1</a:t>
              </a:r>
              <a:r>
                <a:rPr lang="sv-SE" altLang="x-none" sz="2100" baseline="30000" dirty="0">
                  <a:latin typeface="Tahoma" panose="020B0604030504040204" pitchFamily="34" charset="0"/>
                  <a:sym typeface="Symbol" panose="05050102010706020507" pitchFamily="18" charset="2"/>
                </a:rPr>
                <a:t>n</a:t>
              </a:r>
              <a:r>
                <a:rPr lang="sv-SE" altLang="x-none" sz="2100" dirty="0">
                  <a:latin typeface="Tahoma" panose="020B0604030504040204" pitchFamily="34" charset="0"/>
                  <a:sym typeface="Symbol" panose="05050102010706020507" pitchFamily="18" charset="2"/>
                </a:rPr>
                <a:t> w</a:t>
              </a:r>
              <a:r>
                <a:rPr lang="sv-SE" altLang="x-none" sz="2100" baseline="-25000" dirty="0">
                  <a:latin typeface="Tahoma" panose="020B0604030504040204" pitchFamily="34" charset="0"/>
                  <a:sym typeface="Symbol" panose="05050102010706020507" pitchFamily="18" charset="2"/>
                </a:rPr>
                <a:t>i</a:t>
              </a:r>
              <a:r>
                <a:rPr lang="sv-SE" altLang="x-none" sz="2100" dirty="0">
                  <a:latin typeface="Tahoma" panose="020B0604030504040204" pitchFamily="34" charset="0"/>
                  <a:sym typeface="Symbol" panose="05050102010706020507" pitchFamily="18" charset="2"/>
                </a:rPr>
                <a:t> x</a:t>
              </a:r>
              <a:r>
                <a:rPr lang="sv-SE" altLang="x-none" sz="2100" baseline="-25000" dirty="0">
                  <a:latin typeface="Tahoma" panose="020B0604030504040204" pitchFamily="34" charset="0"/>
                  <a:sym typeface="Symbol" panose="05050102010706020507" pitchFamily="18" charset="2"/>
                </a:rPr>
                <a:t>i</a:t>
              </a:r>
              <a:endParaRPr sz="2100" baseline="-25000" dirty="0">
                <a:latin typeface="Tahoma" panose="020B0604030504040204" pitchFamily="34" charset="0"/>
              </a:endParaRPr>
            </a:p>
          </p:txBody>
        </p:sp>
        <p:sp>
          <p:nvSpPr>
            <p:cNvPr id="29712" name="Line 22"/>
            <p:cNvSpPr/>
            <p:nvPr/>
          </p:nvSpPr>
          <p:spPr>
            <a:xfrm>
              <a:off x="4495724" y="3886037"/>
              <a:ext cx="2209708" cy="0"/>
            </a:xfrm>
            <a:prstGeom prst="line">
              <a:avLst/>
            </a:prstGeom>
            <a:ln w="38100" cap="flat" cmpd="sng">
              <a:solidFill>
                <a:schemeClr val="tx1"/>
              </a:solidFill>
              <a:prstDash val="solid"/>
              <a:miter/>
              <a:headEnd type="none" w="med" len="med"/>
              <a:tailEnd type="triangle" w="med" len="med"/>
            </a:ln>
          </p:spPr>
          <p:txBody>
            <a:bodyPr/>
            <a:lstStyle/>
            <a:p>
              <a:endParaRPr lang="en-US"/>
            </a:p>
          </p:txBody>
        </p:sp>
        <p:grpSp>
          <p:nvGrpSpPr>
            <p:cNvPr id="29713" name="Group 23"/>
            <p:cNvGrpSpPr/>
            <p:nvPr/>
          </p:nvGrpSpPr>
          <p:grpSpPr>
            <a:xfrm>
              <a:off x="6705431" y="3557439"/>
              <a:ext cx="533378" cy="533378"/>
              <a:chOff x="288" y="1776"/>
              <a:chExt cx="336" cy="336"/>
            </a:xfrm>
          </p:grpSpPr>
          <p:sp>
            <p:nvSpPr>
              <p:cNvPr id="29720" name="Oval 24"/>
              <p:cNvSpPr/>
              <p:nvPr/>
            </p:nvSpPr>
            <p:spPr>
              <a:xfrm>
                <a:off x="288" y="1776"/>
                <a:ext cx="336" cy="336"/>
              </a:xfrm>
              <a:prstGeom prst="ellipse">
                <a:avLst/>
              </a:prstGeom>
              <a:solidFill>
                <a:schemeClr val="hlink"/>
              </a:solidFill>
              <a:ln w="9525" cap="flat" cmpd="sng">
                <a:solidFill>
                  <a:schemeClr val="tx1"/>
                </a:solidFill>
                <a:prstDash val="solid"/>
                <a:miter/>
                <a:headEnd type="none" w="med" len="med"/>
                <a:tailEnd type="none" w="med" len="med"/>
              </a:ln>
            </p:spPr>
            <p:txBody>
              <a:bodyPr wrap="none" anchor="ctr" anchorCtr="0"/>
              <a:lstStyle/>
              <a:p>
                <a:endParaRPr sz="2100" dirty="0">
                  <a:latin typeface="Arial" panose="020B0604020202020204" pitchFamily="34" charset="0"/>
                </a:endParaRPr>
              </a:p>
            </p:txBody>
          </p:sp>
          <p:sp>
            <p:nvSpPr>
              <p:cNvPr id="29721" name="Text Box 25"/>
              <p:cNvSpPr txBox="1"/>
              <p:nvPr/>
            </p:nvSpPr>
            <p:spPr>
              <a:xfrm>
                <a:off x="288" y="1800"/>
                <a:ext cx="116" cy="194"/>
              </a:xfrm>
              <a:prstGeom prst="rect">
                <a:avLst/>
              </a:prstGeom>
              <a:noFill/>
              <a:ln w="9525">
                <a:noFill/>
              </a:ln>
            </p:spPr>
            <p:txBody>
              <a:bodyPr wrap="none">
                <a:spAutoFit/>
              </a:bodyPr>
              <a:lstStyle/>
              <a:p>
                <a:endParaRPr sz="2100" baseline="-25000" dirty="0">
                  <a:latin typeface="Tahoma" panose="020B0604030504040204" pitchFamily="34" charset="0"/>
                </a:endParaRPr>
              </a:p>
            </p:txBody>
          </p:sp>
        </p:grpSp>
        <p:sp>
          <p:nvSpPr>
            <p:cNvPr id="29714" name="Text Box 26"/>
            <p:cNvSpPr txBox="1"/>
            <p:nvPr/>
          </p:nvSpPr>
          <p:spPr>
            <a:xfrm>
              <a:off x="6781627" y="3581250"/>
              <a:ext cx="319318" cy="415498"/>
            </a:xfrm>
            <a:prstGeom prst="rect">
              <a:avLst/>
            </a:prstGeom>
            <a:noFill/>
            <a:ln w="9525">
              <a:noFill/>
            </a:ln>
          </p:spPr>
          <p:txBody>
            <a:bodyPr wrap="none">
              <a:spAutoFit/>
            </a:bodyPr>
            <a:lstStyle/>
            <a:p>
              <a:r>
                <a:rPr lang="sv-SE" altLang="x-none" sz="2100" dirty="0">
                  <a:latin typeface="Tahoma" panose="020B0604030504040204" pitchFamily="34" charset="0"/>
                </a:rPr>
                <a:t>y</a:t>
              </a:r>
              <a:endParaRPr sz="2100" dirty="0">
                <a:latin typeface="Tahoma" panose="020B0604030504040204" pitchFamily="34" charset="0"/>
              </a:endParaRPr>
            </a:p>
          </p:txBody>
        </p:sp>
        <p:sp>
          <p:nvSpPr>
            <p:cNvPr id="29715" name="Text Box 27"/>
            <p:cNvSpPr txBox="1"/>
            <p:nvPr/>
          </p:nvSpPr>
          <p:spPr>
            <a:xfrm>
              <a:off x="6934021" y="3962234"/>
              <a:ext cx="2526654" cy="830677"/>
            </a:xfrm>
            <a:prstGeom prst="rect">
              <a:avLst/>
            </a:prstGeom>
            <a:noFill/>
            <a:ln w="9525">
              <a:noFill/>
            </a:ln>
          </p:spPr>
          <p:txBody>
            <a:bodyPr wrap="none">
              <a:spAutoFit/>
            </a:bodyPr>
            <a:lstStyle/>
            <a:p>
              <a:r>
                <a:rPr sz="2100" dirty="0">
                  <a:latin typeface="Tahoma" panose="020B0604030504040204" pitchFamily="34" charset="0"/>
                  <a:sym typeface="Symbol" panose="05050102010706020507" pitchFamily="18" charset="2"/>
                </a:rPr>
                <a:t>y= a = </a:t>
              </a:r>
              <a:r>
                <a:rPr sz="3601" dirty="0">
                  <a:latin typeface="Tahoma" panose="020B0604030504040204" pitchFamily="34" charset="0"/>
                  <a:sym typeface="Symbol" panose="05050102010706020507" pitchFamily="18" charset="2"/>
                </a:rPr>
                <a:t></a:t>
              </a:r>
              <a:r>
                <a:rPr lang="sv-SE" altLang="x-none" sz="2100" baseline="-25000" dirty="0">
                  <a:latin typeface="Tahoma" panose="020B0604030504040204" pitchFamily="34" charset="0"/>
                  <a:sym typeface="Symbol" panose="05050102010706020507" pitchFamily="18" charset="2"/>
                </a:rPr>
                <a:t>i=1</a:t>
              </a:r>
              <a:r>
                <a:rPr lang="sv-SE" altLang="x-none" sz="2100" baseline="30000" dirty="0">
                  <a:latin typeface="Tahoma" panose="020B0604030504040204" pitchFamily="34" charset="0"/>
                  <a:sym typeface="Symbol" panose="05050102010706020507" pitchFamily="18" charset="2"/>
                </a:rPr>
                <a:t>n</a:t>
              </a:r>
              <a:r>
                <a:rPr lang="sv-SE" altLang="x-none" sz="2100" dirty="0">
                  <a:latin typeface="Tahoma" panose="020B0604030504040204" pitchFamily="34" charset="0"/>
                  <a:sym typeface="Symbol" panose="05050102010706020507" pitchFamily="18" charset="2"/>
                </a:rPr>
                <a:t> w</a:t>
              </a:r>
              <a:r>
                <a:rPr lang="sv-SE" altLang="x-none" sz="2100" baseline="-25000" dirty="0">
                  <a:latin typeface="Tahoma" panose="020B0604030504040204" pitchFamily="34" charset="0"/>
                  <a:sym typeface="Symbol" panose="05050102010706020507" pitchFamily="18" charset="2"/>
                </a:rPr>
                <a:t>i</a:t>
              </a:r>
              <a:r>
                <a:rPr lang="sv-SE" altLang="x-none" sz="2100" dirty="0">
                  <a:latin typeface="Tahoma" panose="020B0604030504040204" pitchFamily="34" charset="0"/>
                  <a:sym typeface="Symbol" panose="05050102010706020507" pitchFamily="18" charset="2"/>
                </a:rPr>
                <a:t> x</a:t>
              </a:r>
              <a:r>
                <a:rPr lang="sv-SE" altLang="x-none" sz="2100" baseline="-25000" dirty="0">
                  <a:latin typeface="Tahoma" panose="020B0604030504040204" pitchFamily="34" charset="0"/>
                  <a:sym typeface="Symbol" panose="05050102010706020507" pitchFamily="18" charset="2"/>
                </a:rPr>
                <a:t>i</a:t>
              </a:r>
              <a:r>
                <a:rPr lang="sv-SE" altLang="x-none" sz="4798" dirty="0">
                  <a:latin typeface="Tahoma" panose="020B0604030504040204" pitchFamily="34" charset="0"/>
                </a:rPr>
                <a:t> </a:t>
              </a:r>
              <a:endParaRPr sz="4798" dirty="0">
                <a:latin typeface="Tahoma" panose="020B0604030504040204" pitchFamily="34" charset="0"/>
              </a:endParaRPr>
            </a:p>
          </p:txBody>
        </p:sp>
        <p:sp>
          <p:nvSpPr>
            <p:cNvPr id="29716" name="Text Box 28"/>
            <p:cNvSpPr txBox="1"/>
            <p:nvPr/>
          </p:nvSpPr>
          <p:spPr>
            <a:xfrm>
              <a:off x="1660567" y="2166848"/>
              <a:ext cx="1008609" cy="461537"/>
            </a:xfrm>
            <a:prstGeom prst="rect">
              <a:avLst/>
            </a:prstGeom>
            <a:noFill/>
            <a:ln w="9525">
              <a:noFill/>
            </a:ln>
          </p:spPr>
          <p:txBody>
            <a:bodyPr wrap="none">
              <a:spAutoFit/>
            </a:bodyPr>
            <a:lstStyle/>
            <a:p>
              <a:r>
                <a:rPr sz="2399" dirty="0">
                  <a:latin typeface="Tahoma" panose="020B0604030504040204" pitchFamily="34" charset="0"/>
                </a:rPr>
                <a:t>inputs</a:t>
              </a:r>
            </a:p>
          </p:txBody>
        </p:sp>
        <p:sp>
          <p:nvSpPr>
            <p:cNvPr id="29717" name="Text Box 29"/>
            <p:cNvSpPr txBox="1"/>
            <p:nvPr/>
          </p:nvSpPr>
          <p:spPr>
            <a:xfrm>
              <a:off x="3352772" y="2590692"/>
              <a:ext cx="1226618" cy="461537"/>
            </a:xfrm>
            <a:prstGeom prst="rect">
              <a:avLst/>
            </a:prstGeom>
            <a:noFill/>
            <a:ln w="9525">
              <a:noFill/>
            </a:ln>
          </p:spPr>
          <p:txBody>
            <a:bodyPr wrap="none">
              <a:spAutoFit/>
            </a:bodyPr>
            <a:lstStyle/>
            <a:p>
              <a:r>
                <a:rPr sz="2399" dirty="0">
                  <a:latin typeface="Tahoma" panose="020B0604030504040204" pitchFamily="34" charset="0"/>
                </a:rPr>
                <a:t>weights</a:t>
              </a:r>
            </a:p>
          </p:txBody>
        </p:sp>
        <p:sp>
          <p:nvSpPr>
            <p:cNvPr id="29718" name="Text Box 30"/>
            <p:cNvSpPr txBox="1"/>
            <p:nvPr/>
          </p:nvSpPr>
          <p:spPr>
            <a:xfrm>
              <a:off x="5105298" y="3200266"/>
              <a:ext cx="1483676" cy="461537"/>
            </a:xfrm>
            <a:prstGeom prst="rect">
              <a:avLst/>
            </a:prstGeom>
            <a:noFill/>
            <a:ln w="9525">
              <a:noFill/>
            </a:ln>
          </p:spPr>
          <p:txBody>
            <a:bodyPr wrap="none">
              <a:spAutoFit/>
            </a:bodyPr>
            <a:lstStyle/>
            <a:p>
              <a:r>
                <a:rPr sz="2399" dirty="0">
                  <a:latin typeface="Tahoma" panose="020B0604030504040204" pitchFamily="34" charset="0"/>
                </a:rPr>
                <a:t>activation</a:t>
              </a:r>
            </a:p>
          </p:txBody>
        </p:sp>
        <p:sp>
          <p:nvSpPr>
            <p:cNvPr id="29719" name="Text Box 31"/>
            <p:cNvSpPr txBox="1"/>
            <p:nvPr/>
          </p:nvSpPr>
          <p:spPr>
            <a:xfrm>
              <a:off x="6629234" y="3047873"/>
              <a:ext cx="1069524" cy="461537"/>
            </a:xfrm>
            <a:prstGeom prst="rect">
              <a:avLst/>
            </a:prstGeom>
            <a:noFill/>
            <a:ln w="9525">
              <a:noFill/>
            </a:ln>
          </p:spPr>
          <p:txBody>
            <a:bodyPr wrap="none">
              <a:spAutoFit/>
            </a:bodyPr>
            <a:lstStyle/>
            <a:p>
              <a:r>
                <a:rPr sz="2399" dirty="0">
                  <a:latin typeface="Tahoma" panose="020B0604030504040204" pitchFamily="34" charset="0"/>
                </a:rPr>
                <a:t>output</a:t>
              </a:r>
            </a:p>
          </p:txBody>
        </p:sp>
      </p:grpSp>
      <p:sp>
        <p:nvSpPr>
          <p:cNvPr id="4" name="TextBox 3">
            <a:extLst>
              <a:ext uri="{FF2B5EF4-FFF2-40B4-BE49-F238E27FC236}">
                <a16:creationId xmlns:a16="http://schemas.microsoft.com/office/drawing/2014/main" id="{64672DC0-C766-4ADC-5528-4642F40E1B9D}"/>
              </a:ext>
            </a:extLst>
          </p:cNvPr>
          <p:cNvSpPr txBox="1"/>
          <p:nvPr/>
        </p:nvSpPr>
        <p:spPr>
          <a:xfrm>
            <a:off x="741839" y="1339280"/>
            <a:ext cx="10663668" cy="2031325"/>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333333"/>
                </a:solidFill>
                <a:effectLst/>
                <a:latin typeface="inter-regular"/>
              </a:rPr>
              <a:t>Perceptron is Machine Learning algorithm for supervised learning of various binary classification tasks. </a:t>
            </a:r>
          </a:p>
          <a:p>
            <a:pPr marL="285750" indent="-285750" algn="just">
              <a:buFont typeface="Arial" panose="020B0604020202020204" pitchFamily="34" charset="0"/>
              <a:buChar char="•"/>
            </a:pPr>
            <a:r>
              <a:rPr lang="en-US" b="0" i="0" dirty="0">
                <a:solidFill>
                  <a:srgbClr val="333333"/>
                </a:solidFill>
                <a:effectLst/>
                <a:latin typeface="inter-regular"/>
              </a:rPr>
              <a:t>Further, </a:t>
            </a:r>
            <a:r>
              <a:rPr lang="en-US" b="1" i="1" dirty="0">
                <a:solidFill>
                  <a:srgbClr val="333333"/>
                </a:solidFill>
                <a:effectLst/>
                <a:latin typeface="inter-bold"/>
              </a:rPr>
              <a:t>Perceptron is also understood as an Artificial Neuron or neural network unit that helps to detect certain input data computations in business intelligence</a:t>
            </a:r>
            <a:r>
              <a:rPr lang="en-US" b="0" i="0" dirty="0">
                <a:solidFill>
                  <a:srgbClr val="333333"/>
                </a:solidFill>
                <a:effectLst/>
                <a:latin typeface="inter-regular"/>
              </a:rPr>
              <a:t>.</a:t>
            </a:r>
          </a:p>
          <a:p>
            <a:pPr marL="285750" indent="-285750" algn="just">
              <a:buFont typeface="Arial" panose="020B0604020202020204" pitchFamily="34" charset="0"/>
              <a:buChar char="•"/>
            </a:pPr>
            <a:r>
              <a:rPr lang="en-US" b="0" i="0" dirty="0">
                <a:solidFill>
                  <a:srgbClr val="333333"/>
                </a:solidFill>
                <a:effectLst/>
                <a:latin typeface="inter-regular"/>
              </a:rPr>
              <a:t>Perceptron model is also treated as one of the best and simplest types of Artificial Neural networks. However, it is a supervised learning algorithm of binary classifiers. </a:t>
            </a:r>
          </a:p>
          <a:p>
            <a:pPr marL="285750" indent="-285750" algn="just">
              <a:buFont typeface="Arial" panose="020B0604020202020204" pitchFamily="34" charset="0"/>
              <a:buChar char="•"/>
            </a:pPr>
            <a:r>
              <a:rPr lang="en-US" b="0" i="0" dirty="0">
                <a:solidFill>
                  <a:srgbClr val="333333"/>
                </a:solidFill>
                <a:effectLst/>
                <a:latin typeface="inter-regular"/>
              </a:rPr>
              <a:t>Hence, we can consider it as a single-layer neural network with four main parameters, i.e., </a:t>
            </a:r>
            <a:r>
              <a:rPr lang="en-US" b="1" i="0" dirty="0">
                <a:solidFill>
                  <a:srgbClr val="333333"/>
                </a:solidFill>
                <a:effectLst/>
                <a:latin typeface="inter-bold"/>
              </a:rPr>
              <a:t>input values, weights and Bias, net sum, and an activation function.</a:t>
            </a:r>
            <a:endParaRPr lang="en-US" b="0" i="0" dirty="0">
              <a:solidFill>
                <a:srgbClr val="333333"/>
              </a:solidFill>
              <a:effectLst/>
              <a:latin typeface="inter-regul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962932" y="572905"/>
            <a:ext cx="7720714" cy="5381104"/>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a:xfrm>
            <a:off x="1078792" y="328596"/>
            <a:ext cx="8229254" cy="537352"/>
          </a:xfrm>
        </p:spPr>
        <p:txBody>
          <a:bodyPr vert="horz" wrap="square" lIns="91436" tIns="45718" rIns="91436" bIns="45718" rtlCol="0" anchor="ctr" anchorCtr="0">
            <a:normAutofit fontScale="90000"/>
          </a:bodyPr>
          <a:lstStyle/>
          <a:p>
            <a:pPr eaLnBrk="1" hangingPunct="1"/>
            <a:r>
              <a:rPr dirty="0"/>
              <a:t>Training ANNs</a:t>
            </a:r>
          </a:p>
        </p:txBody>
      </p:sp>
      <p:sp>
        <p:nvSpPr>
          <p:cNvPr id="23555" name="Rectangle 3"/>
          <p:cNvSpPr>
            <a:spLocks noGrp="1"/>
          </p:cNvSpPr>
          <p:nvPr>
            <p:ph idx="1"/>
          </p:nvPr>
        </p:nvSpPr>
        <p:spPr>
          <a:xfrm>
            <a:off x="1361346" y="1055697"/>
            <a:ext cx="9442529" cy="4647832"/>
          </a:xfrm>
        </p:spPr>
        <p:txBody>
          <a:bodyPr vert="horz" wrap="square" lIns="91436" tIns="45718" rIns="91436" bIns="45718" rtlCol="0" anchor="t" anchorCtr="0">
            <a:normAutofit/>
          </a:bodyPr>
          <a:lstStyle/>
          <a:p>
            <a:pPr eaLnBrk="1" hangingPunct="1"/>
            <a:r>
              <a:rPr sz="2399" dirty="0"/>
              <a:t>Training set S of examples {</a:t>
            </a:r>
            <a:r>
              <a:rPr sz="2399" b="1" dirty="0"/>
              <a:t>x</a:t>
            </a:r>
            <a:r>
              <a:rPr sz="2399" dirty="0"/>
              <a:t>,</a:t>
            </a:r>
            <a:r>
              <a:rPr sz="2399" b="1" dirty="0"/>
              <a:t>t</a:t>
            </a:r>
            <a:r>
              <a:rPr sz="2399" dirty="0"/>
              <a:t>} </a:t>
            </a:r>
          </a:p>
          <a:p>
            <a:pPr lvl="1" eaLnBrk="1" hangingPunct="1"/>
            <a:r>
              <a:rPr sz="2399" b="1" dirty="0"/>
              <a:t>x</a:t>
            </a:r>
            <a:r>
              <a:rPr sz="2399" dirty="0"/>
              <a:t> is an input vector and</a:t>
            </a:r>
          </a:p>
          <a:p>
            <a:pPr lvl="1" eaLnBrk="1" hangingPunct="1"/>
            <a:r>
              <a:rPr sz="2399" b="1" dirty="0"/>
              <a:t>t</a:t>
            </a:r>
            <a:r>
              <a:rPr sz="2399" dirty="0"/>
              <a:t> the desired target vector</a:t>
            </a:r>
          </a:p>
          <a:p>
            <a:pPr lvl="1" eaLnBrk="1" hangingPunct="1"/>
            <a:r>
              <a:rPr sz="2399" dirty="0"/>
              <a:t>Example: Logical And </a:t>
            </a:r>
          </a:p>
          <a:p>
            <a:pPr lvl="1" eaLnBrk="1" hangingPunct="1">
              <a:buNone/>
            </a:pPr>
            <a:r>
              <a:rPr sz="2399" dirty="0"/>
              <a:t> S = {(0,0),0}, {(0,1),0}, {(1,0),0}, {(1,1),1} </a:t>
            </a:r>
          </a:p>
          <a:p>
            <a:pPr eaLnBrk="1" hangingPunct="1"/>
            <a:r>
              <a:rPr sz="2399" dirty="0"/>
              <a:t>Iterative process</a:t>
            </a:r>
          </a:p>
          <a:p>
            <a:pPr lvl="1" eaLnBrk="1" hangingPunct="1"/>
            <a:r>
              <a:rPr sz="2399" dirty="0"/>
              <a:t>Present a training example x , compute network output y , compare output y with target t, adjust weights and thresholds</a:t>
            </a:r>
          </a:p>
          <a:p>
            <a:pPr eaLnBrk="1" hangingPunct="1"/>
            <a:r>
              <a:rPr sz="2399" dirty="0"/>
              <a:t>Learning rule</a:t>
            </a:r>
          </a:p>
          <a:p>
            <a:pPr lvl="1" eaLnBrk="1" hangingPunct="1"/>
            <a:r>
              <a:rPr sz="2399" dirty="0"/>
              <a:t>Specifies how to change the weights w and thresholds </a:t>
            </a:r>
            <a:r>
              <a:rPr sz="3202" dirty="0">
                <a:latin typeface="Symbol" panose="05050102010706020507" pitchFamily="18" charset="2"/>
              </a:rPr>
              <a:t>q</a:t>
            </a:r>
            <a:r>
              <a:rPr sz="2399" dirty="0"/>
              <a:t> of the network as a function of the inputs x, output y and target 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a:xfrm>
            <a:off x="2534132" y="172513"/>
            <a:ext cx="8229254" cy="537352"/>
          </a:xfrm>
        </p:spPr>
        <p:txBody>
          <a:bodyPr vert="horz" wrap="square" lIns="91436" tIns="45718" rIns="91436" bIns="45718" rtlCol="0" anchor="ctr" anchorCtr="0">
            <a:normAutofit fontScale="90000"/>
          </a:bodyPr>
          <a:lstStyle/>
          <a:p>
            <a:pPr eaLnBrk="1" hangingPunct="1"/>
            <a:r>
              <a:rPr dirty="0"/>
              <a:t>Perceptron Learning Rule</a:t>
            </a:r>
          </a:p>
        </p:txBody>
      </p:sp>
      <p:sp>
        <p:nvSpPr>
          <p:cNvPr id="24579" name="Rectangle 3"/>
          <p:cNvSpPr>
            <a:spLocks noGrp="1"/>
          </p:cNvSpPr>
          <p:nvPr>
            <p:ph idx="1"/>
          </p:nvPr>
        </p:nvSpPr>
        <p:spPr>
          <a:xfrm>
            <a:off x="1503026" y="1089102"/>
            <a:ext cx="9440801" cy="5516349"/>
          </a:xfrm>
        </p:spPr>
        <p:txBody>
          <a:bodyPr vert="horz" wrap="square" lIns="91436" tIns="45718" rIns="91436" bIns="45718" rtlCol="0" anchor="t" anchorCtr="0">
            <a:normAutofit/>
          </a:bodyPr>
          <a:lstStyle/>
          <a:p>
            <a:pPr eaLnBrk="1" hangingPunct="1">
              <a:lnSpc>
                <a:spcPct val="90000"/>
              </a:lnSpc>
            </a:pPr>
            <a:r>
              <a:rPr b="1" dirty="0"/>
              <a:t>w’</a:t>
            </a:r>
            <a:r>
              <a:rPr dirty="0"/>
              <a:t>=</a:t>
            </a:r>
            <a:r>
              <a:rPr b="1" dirty="0"/>
              <a:t>w</a:t>
            </a:r>
            <a:r>
              <a:rPr dirty="0"/>
              <a:t> + </a:t>
            </a:r>
            <a:r>
              <a:rPr dirty="0">
                <a:latin typeface="Symbol" panose="05050102010706020507" pitchFamily="18" charset="2"/>
              </a:rPr>
              <a:t>a</a:t>
            </a:r>
            <a:r>
              <a:rPr dirty="0"/>
              <a:t> (t-y) </a:t>
            </a:r>
            <a:r>
              <a:rPr b="1" dirty="0"/>
              <a:t>x</a:t>
            </a:r>
          </a:p>
          <a:p>
            <a:pPr eaLnBrk="1" hangingPunct="1">
              <a:lnSpc>
                <a:spcPct val="90000"/>
              </a:lnSpc>
              <a:buNone/>
            </a:pPr>
            <a:r>
              <a:rPr dirty="0"/>
              <a:t>Or in components</a:t>
            </a:r>
          </a:p>
          <a:p>
            <a:pPr eaLnBrk="1" hangingPunct="1">
              <a:lnSpc>
                <a:spcPct val="90000"/>
              </a:lnSpc>
            </a:pPr>
            <a:r>
              <a:rPr dirty="0"/>
              <a:t>w’</a:t>
            </a:r>
            <a:r>
              <a:rPr baseline="-25000" dirty="0"/>
              <a:t>i</a:t>
            </a:r>
            <a:r>
              <a:rPr dirty="0"/>
              <a:t> = w</a:t>
            </a:r>
            <a:r>
              <a:rPr baseline="-25000" dirty="0"/>
              <a:t>i</a:t>
            </a:r>
            <a:r>
              <a:rPr dirty="0"/>
              <a:t> + </a:t>
            </a:r>
            <a:r>
              <a:rPr dirty="0">
                <a:latin typeface="Symbol" panose="05050102010706020507" pitchFamily="18" charset="2"/>
              </a:rPr>
              <a:t>D</a:t>
            </a:r>
            <a:r>
              <a:rPr dirty="0"/>
              <a:t>w</a:t>
            </a:r>
            <a:r>
              <a:rPr baseline="-25000" dirty="0"/>
              <a:t>i </a:t>
            </a:r>
            <a:r>
              <a:rPr dirty="0"/>
              <a:t>= w</a:t>
            </a:r>
            <a:r>
              <a:rPr baseline="-25000" dirty="0"/>
              <a:t>i</a:t>
            </a:r>
            <a:r>
              <a:rPr dirty="0"/>
              <a:t> + </a:t>
            </a:r>
            <a:r>
              <a:rPr dirty="0">
                <a:latin typeface="Symbol" panose="05050102010706020507" pitchFamily="18" charset="2"/>
              </a:rPr>
              <a:t>a</a:t>
            </a:r>
            <a:r>
              <a:rPr dirty="0"/>
              <a:t> (t-y) x</a:t>
            </a:r>
            <a:r>
              <a:rPr baseline="-25000" dirty="0"/>
              <a:t>i </a:t>
            </a:r>
            <a:r>
              <a:rPr dirty="0"/>
              <a:t>  (i=1..n+1)</a:t>
            </a:r>
          </a:p>
          <a:p>
            <a:pPr eaLnBrk="1" hangingPunct="1">
              <a:lnSpc>
                <a:spcPct val="90000"/>
              </a:lnSpc>
              <a:buNone/>
            </a:pPr>
            <a:r>
              <a:rPr dirty="0"/>
              <a:t>With w</a:t>
            </a:r>
            <a:r>
              <a:rPr baseline="-25000" dirty="0"/>
              <a:t>n+1</a:t>
            </a:r>
            <a:r>
              <a:rPr dirty="0"/>
              <a:t> = </a:t>
            </a:r>
            <a:r>
              <a:rPr dirty="0">
                <a:latin typeface="Symbol" panose="05050102010706020507" pitchFamily="18" charset="2"/>
              </a:rPr>
              <a:t>q</a:t>
            </a:r>
            <a:r>
              <a:rPr dirty="0"/>
              <a:t> and x</a:t>
            </a:r>
            <a:r>
              <a:rPr baseline="-25000" dirty="0"/>
              <a:t>n+1</a:t>
            </a:r>
            <a:r>
              <a:rPr dirty="0"/>
              <a:t>=-1</a:t>
            </a:r>
          </a:p>
          <a:p>
            <a:pPr eaLnBrk="1" hangingPunct="1">
              <a:lnSpc>
                <a:spcPct val="90000"/>
              </a:lnSpc>
            </a:pPr>
            <a:r>
              <a:rPr dirty="0"/>
              <a:t>The parameter </a:t>
            </a:r>
            <a:r>
              <a:rPr dirty="0">
                <a:latin typeface="Symbol" panose="05050102010706020507" pitchFamily="18" charset="2"/>
              </a:rPr>
              <a:t>a</a:t>
            </a:r>
            <a:r>
              <a:rPr dirty="0"/>
              <a:t> is called the </a:t>
            </a:r>
            <a:r>
              <a:rPr i="1" dirty="0"/>
              <a:t>learning rate</a:t>
            </a:r>
            <a:r>
              <a:rPr dirty="0"/>
              <a:t>. It determines the magnitude of  weight updates </a:t>
            </a:r>
            <a:r>
              <a:rPr dirty="0">
                <a:latin typeface="Symbol" panose="05050102010706020507" pitchFamily="18" charset="2"/>
              </a:rPr>
              <a:t>D</a:t>
            </a:r>
            <a:r>
              <a:rPr dirty="0"/>
              <a:t>w</a:t>
            </a:r>
            <a:r>
              <a:rPr baseline="-25000" dirty="0"/>
              <a:t>i </a:t>
            </a:r>
            <a:r>
              <a:rPr dirty="0"/>
              <a:t>.</a:t>
            </a:r>
          </a:p>
          <a:p>
            <a:pPr eaLnBrk="1" hangingPunct="1">
              <a:lnSpc>
                <a:spcPct val="90000"/>
              </a:lnSpc>
            </a:pPr>
            <a:r>
              <a:rPr dirty="0"/>
              <a:t>If the output is correct (t=y) the weights are not changed (</a:t>
            </a:r>
            <a:r>
              <a:rPr dirty="0">
                <a:latin typeface="Symbol" panose="05050102010706020507" pitchFamily="18" charset="2"/>
              </a:rPr>
              <a:t>D</a:t>
            </a:r>
            <a:r>
              <a:rPr dirty="0"/>
              <a:t>w</a:t>
            </a:r>
            <a:r>
              <a:rPr baseline="-25000" dirty="0"/>
              <a:t>i </a:t>
            </a:r>
            <a:r>
              <a:rPr dirty="0"/>
              <a:t>=0).</a:t>
            </a:r>
          </a:p>
          <a:p>
            <a:pPr eaLnBrk="1" hangingPunct="1">
              <a:lnSpc>
                <a:spcPct val="90000"/>
              </a:lnSpc>
            </a:pPr>
            <a:r>
              <a:rPr dirty="0"/>
              <a:t>If the output is incorrect (t </a:t>
            </a:r>
            <a:r>
              <a:rPr dirty="0">
                <a:sym typeface="Symbol" panose="05050102010706020507" pitchFamily="18" charset="2"/>
              </a:rPr>
              <a:t> y) the weights w</a:t>
            </a:r>
            <a:r>
              <a:rPr baseline="-25000" dirty="0">
                <a:sym typeface="Symbol" panose="05050102010706020507" pitchFamily="18" charset="2"/>
              </a:rPr>
              <a:t>i</a:t>
            </a:r>
            <a:r>
              <a:rPr dirty="0">
                <a:sym typeface="Symbol" panose="05050102010706020507" pitchFamily="18" charset="2"/>
              </a:rPr>
              <a:t> are changed such that the output of the TLU for the new weights w’</a:t>
            </a:r>
            <a:r>
              <a:rPr baseline="-25000" dirty="0">
                <a:sym typeface="Symbol" panose="05050102010706020507" pitchFamily="18" charset="2"/>
              </a:rPr>
              <a:t>i</a:t>
            </a:r>
            <a:r>
              <a:rPr dirty="0">
                <a:sym typeface="Symbol" panose="05050102010706020507" pitchFamily="18" charset="2"/>
              </a:rPr>
              <a:t> is </a:t>
            </a:r>
            <a:r>
              <a:rPr i="1" dirty="0">
                <a:sym typeface="Symbol" panose="05050102010706020507" pitchFamily="18" charset="2"/>
              </a:rPr>
              <a:t>closer/further</a:t>
            </a:r>
            <a:r>
              <a:rPr dirty="0">
                <a:sym typeface="Symbol" panose="05050102010706020507" pitchFamily="18" charset="2"/>
              </a:rPr>
              <a:t>  to the input x</a:t>
            </a:r>
            <a:r>
              <a:rPr baseline="-25000" dirty="0">
                <a:sym typeface="Symbol" panose="05050102010706020507" pitchFamily="18" charset="2"/>
              </a:rPr>
              <a:t>i</a:t>
            </a:r>
            <a:r>
              <a:rPr dirty="0">
                <a:sym typeface="Symbol" panose="05050102010706020507" pitchFamily="18" charset="2"/>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p:nvPr>
        </p:nvSpPr>
        <p:spPr>
          <a:xfrm>
            <a:off x="751114" y="161483"/>
            <a:ext cx="8800524" cy="537352"/>
          </a:xfrm>
        </p:spPr>
        <p:txBody>
          <a:bodyPr vert="horz" wrap="square" lIns="91436" tIns="45718" rIns="91436" bIns="45718" rtlCol="0" anchor="ctr" anchorCtr="0">
            <a:normAutofit fontScale="90000"/>
          </a:bodyPr>
          <a:lstStyle/>
          <a:p>
            <a:pPr eaLnBrk="1" hangingPunct="1"/>
            <a:r>
              <a:rPr dirty="0"/>
              <a:t>Perceptron Training Algorithm</a:t>
            </a:r>
          </a:p>
        </p:txBody>
      </p:sp>
      <p:sp>
        <p:nvSpPr>
          <p:cNvPr id="25603" name="Rectangle 3"/>
          <p:cNvSpPr>
            <a:spLocks noGrp="1"/>
          </p:cNvSpPr>
          <p:nvPr>
            <p:ph idx="1"/>
          </p:nvPr>
        </p:nvSpPr>
        <p:spPr>
          <a:xfrm>
            <a:off x="1828836" y="1382655"/>
            <a:ext cx="8229254" cy="4709914"/>
          </a:xfrm>
        </p:spPr>
        <p:txBody>
          <a:bodyPr vert="horz" wrap="square" lIns="91436" tIns="45718" rIns="91436" bIns="45718" rtlCol="0" anchor="t" anchorCtr="0">
            <a:normAutofit fontScale="92500" lnSpcReduction="20000"/>
          </a:bodyPr>
          <a:lstStyle/>
          <a:p>
            <a:pPr eaLnBrk="1" hangingPunct="1">
              <a:lnSpc>
                <a:spcPct val="90000"/>
              </a:lnSpc>
              <a:buNone/>
            </a:pPr>
            <a:r>
              <a:rPr dirty="0"/>
              <a:t>Repeat</a:t>
            </a:r>
          </a:p>
          <a:p>
            <a:pPr eaLnBrk="1" hangingPunct="1">
              <a:lnSpc>
                <a:spcPct val="90000"/>
              </a:lnSpc>
              <a:buNone/>
            </a:pPr>
            <a:r>
              <a:rPr dirty="0"/>
              <a:t>	for each training vector pair (</a:t>
            </a:r>
            <a:r>
              <a:rPr b="1" dirty="0"/>
              <a:t>x</a:t>
            </a:r>
            <a:r>
              <a:rPr dirty="0"/>
              <a:t>,t)</a:t>
            </a:r>
          </a:p>
          <a:p>
            <a:pPr eaLnBrk="1" hangingPunct="1">
              <a:lnSpc>
                <a:spcPct val="90000"/>
              </a:lnSpc>
              <a:buNone/>
            </a:pPr>
            <a:r>
              <a:rPr dirty="0"/>
              <a:t>		evaluate the output y when </a:t>
            </a:r>
            <a:r>
              <a:rPr b="1" dirty="0"/>
              <a:t>x</a:t>
            </a:r>
            <a:r>
              <a:rPr dirty="0"/>
              <a:t> is the input</a:t>
            </a:r>
          </a:p>
          <a:p>
            <a:pPr eaLnBrk="1" hangingPunct="1">
              <a:lnSpc>
                <a:spcPct val="90000"/>
              </a:lnSpc>
              <a:buNone/>
            </a:pPr>
            <a:r>
              <a:rPr dirty="0"/>
              <a:t>		if y</a:t>
            </a:r>
            <a:r>
              <a:rPr dirty="0">
                <a:sym typeface="Symbol" panose="05050102010706020507" pitchFamily="18" charset="2"/>
              </a:rPr>
              <a:t></a:t>
            </a:r>
            <a:r>
              <a:rPr dirty="0"/>
              <a:t>t then</a:t>
            </a:r>
          </a:p>
          <a:p>
            <a:pPr eaLnBrk="1" hangingPunct="1">
              <a:lnSpc>
                <a:spcPct val="90000"/>
              </a:lnSpc>
              <a:buNone/>
            </a:pPr>
            <a:r>
              <a:rPr dirty="0"/>
              <a:t>			form a new weight vector </a:t>
            </a:r>
            <a:r>
              <a:rPr b="1" dirty="0"/>
              <a:t>w’</a:t>
            </a:r>
            <a:r>
              <a:rPr dirty="0"/>
              <a:t> according</a:t>
            </a:r>
          </a:p>
          <a:p>
            <a:pPr eaLnBrk="1" hangingPunct="1">
              <a:lnSpc>
                <a:spcPct val="90000"/>
              </a:lnSpc>
              <a:buNone/>
            </a:pPr>
            <a:r>
              <a:rPr dirty="0"/>
              <a:t>				to </a:t>
            </a:r>
            <a:r>
              <a:rPr b="1" dirty="0"/>
              <a:t>w’</a:t>
            </a:r>
            <a:r>
              <a:rPr dirty="0"/>
              <a:t>=</a:t>
            </a:r>
            <a:r>
              <a:rPr b="1" dirty="0"/>
              <a:t>w</a:t>
            </a:r>
            <a:r>
              <a:rPr dirty="0"/>
              <a:t> + </a:t>
            </a:r>
            <a:r>
              <a:rPr dirty="0">
                <a:latin typeface="Symbol" panose="05050102010706020507" pitchFamily="18" charset="2"/>
              </a:rPr>
              <a:t>a</a:t>
            </a:r>
            <a:r>
              <a:rPr dirty="0"/>
              <a:t> (t-y) </a:t>
            </a:r>
            <a:r>
              <a:rPr b="1" dirty="0"/>
              <a:t>x</a:t>
            </a:r>
          </a:p>
          <a:p>
            <a:pPr eaLnBrk="1" hangingPunct="1">
              <a:lnSpc>
                <a:spcPct val="90000"/>
              </a:lnSpc>
              <a:buNone/>
            </a:pPr>
            <a:r>
              <a:rPr b="1" dirty="0"/>
              <a:t>		</a:t>
            </a:r>
            <a:r>
              <a:rPr dirty="0"/>
              <a:t>else</a:t>
            </a:r>
          </a:p>
          <a:p>
            <a:pPr eaLnBrk="1" hangingPunct="1">
              <a:lnSpc>
                <a:spcPct val="90000"/>
              </a:lnSpc>
              <a:buNone/>
            </a:pPr>
            <a:r>
              <a:rPr dirty="0"/>
              <a:t>		   do nothing</a:t>
            </a:r>
          </a:p>
          <a:p>
            <a:pPr eaLnBrk="1" hangingPunct="1">
              <a:lnSpc>
                <a:spcPct val="90000"/>
              </a:lnSpc>
              <a:buNone/>
            </a:pPr>
            <a:r>
              <a:rPr dirty="0"/>
              <a:t>          end if</a:t>
            </a:r>
          </a:p>
          <a:p>
            <a:pPr eaLnBrk="1" hangingPunct="1">
              <a:lnSpc>
                <a:spcPct val="90000"/>
              </a:lnSpc>
              <a:buNone/>
            </a:pPr>
            <a:r>
              <a:rPr b="1" dirty="0"/>
              <a:t>   </a:t>
            </a:r>
            <a:r>
              <a:rPr dirty="0"/>
              <a:t>end for</a:t>
            </a:r>
          </a:p>
          <a:p>
            <a:pPr eaLnBrk="1" hangingPunct="1">
              <a:lnSpc>
                <a:spcPct val="90000"/>
              </a:lnSpc>
              <a:buNone/>
            </a:pPr>
            <a:r>
              <a:rPr dirty="0"/>
              <a:t>Until y=t for all training vector pairs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3773614" y="161483"/>
            <a:ext cx="5778024" cy="537352"/>
          </a:xfrm>
        </p:spPr>
        <p:txBody>
          <a:bodyPr vert="horz" wrap="square" lIns="91436" tIns="45718" rIns="91436" bIns="45718" rtlCol="0" anchor="ctr" anchorCtr="0">
            <a:normAutofit fontScale="90000"/>
          </a:bodyPr>
          <a:lstStyle/>
          <a:p>
            <a:pPr eaLnBrk="1" hangingPunct="1"/>
            <a:r>
              <a:rPr lang="sv-SE" altLang="x-none" dirty="0"/>
              <a:t>Perceptron Learning Rule</a:t>
            </a:r>
          </a:p>
        </p:txBody>
      </p:sp>
      <p:pic>
        <p:nvPicPr>
          <p:cNvPr id="14" name="Picture 13">
            <a:extLst>
              <a:ext uri="{FF2B5EF4-FFF2-40B4-BE49-F238E27FC236}">
                <a16:creationId xmlns:a16="http://schemas.microsoft.com/office/drawing/2014/main" id="{10C22FCF-5246-EFDF-FEE3-88B8E39DEF5A}"/>
              </a:ext>
            </a:extLst>
          </p:cNvPr>
          <p:cNvPicPr>
            <a:picLocks noChangeAspect="1"/>
          </p:cNvPicPr>
          <p:nvPr/>
        </p:nvPicPr>
        <p:blipFill>
          <a:blip r:embed="rId3"/>
          <a:stretch>
            <a:fillRect/>
          </a:stretch>
        </p:blipFill>
        <p:spPr>
          <a:xfrm>
            <a:off x="3878035" y="929851"/>
            <a:ext cx="6540430" cy="5605031"/>
          </a:xfrm>
          <a:prstGeom prst="rect">
            <a:avLst/>
          </a:prstGeom>
        </p:spPr>
      </p:pic>
    </p:spTree>
    <p:extLst>
      <p:ext uri="{BB962C8B-B14F-4D97-AF65-F5344CB8AC3E}">
        <p14:creationId xmlns:p14="http://schemas.microsoft.com/office/powerpoint/2010/main" val="107450844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3773614" y="161483"/>
            <a:ext cx="5778024" cy="537352"/>
          </a:xfrm>
        </p:spPr>
        <p:txBody>
          <a:bodyPr vert="horz" wrap="square" lIns="91436" tIns="45718" rIns="91436" bIns="45718" rtlCol="0" anchor="ctr" anchorCtr="0">
            <a:normAutofit fontScale="90000"/>
          </a:bodyPr>
          <a:lstStyle/>
          <a:p>
            <a:pPr eaLnBrk="1" hangingPunct="1"/>
            <a:r>
              <a:rPr lang="sv-SE" altLang="x-none" dirty="0"/>
              <a:t>Perceptron Learning Rule</a:t>
            </a:r>
          </a:p>
        </p:txBody>
      </p:sp>
      <p:pic>
        <p:nvPicPr>
          <p:cNvPr id="14" name="Picture 13">
            <a:extLst>
              <a:ext uri="{FF2B5EF4-FFF2-40B4-BE49-F238E27FC236}">
                <a16:creationId xmlns:a16="http://schemas.microsoft.com/office/drawing/2014/main" id="{10C22FCF-5246-EFDF-FEE3-88B8E39DEF5A}"/>
              </a:ext>
            </a:extLst>
          </p:cNvPr>
          <p:cNvPicPr>
            <a:picLocks noChangeAspect="1"/>
          </p:cNvPicPr>
          <p:nvPr/>
        </p:nvPicPr>
        <p:blipFill>
          <a:blip r:embed="rId3"/>
          <a:stretch>
            <a:fillRect/>
          </a:stretch>
        </p:blipFill>
        <p:spPr>
          <a:xfrm>
            <a:off x="3878035" y="929851"/>
            <a:ext cx="6540430" cy="5605031"/>
          </a:xfrm>
          <a:prstGeom prst="rect">
            <a:avLst/>
          </a:prstGeom>
        </p:spPr>
      </p:pic>
      <p:pic>
        <p:nvPicPr>
          <p:cNvPr id="3" name="Picture 2">
            <a:extLst>
              <a:ext uri="{FF2B5EF4-FFF2-40B4-BE49-F238E27FC236}">
                <a16:creationId xmlns:a16="http://schemas.microsoft.com/office/drawing/2014/main" id="{93D097EC-7ED7-C19C-69BA-93AA932B9F82}"/>
              </a:ext>
            </a:extLst>
          </p:cNvPr>
          <p:cNvPicPr>
            <a:picLocks noChangeAspect="1"/>
          </p:cNvPicPr>
          <p:nvPr/>
        </p:nvPicPr>
        <p:blipFill>
          <a:blip r:embed="rId4"/>
          <a:stretch>
            <a:fillRect/>
          </a:stretch>
        </p:blipFill>
        <p:spPr>
          <a:xfrm>
            <a:off x="2544184" y="698835"/>
            <a:ext cx="8116003" cy="6027942"/>
          </a:xfrm>
          <a:prstGeom prst="rect">
            <a:avLst/>
          </a:prstGeom>
        </p:spPr>
      </p:pic>
    </p:spTree>
    <p:extLst>
      <p:ext uri="{BB962C8B-B14F-4D97-AF65-F5344CB8AC3E}">
        <p14:creationId xmlns:p14="http://schemas.microsoft.com/office/powerpoint/2010/main" val="307100765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3773614" y="161483"/>
            <a:ext cx="5778024" cy="537352"/>
          </a:xfrm>
        </p:spPr>
        <p:txBody>
          <a:bodyPr vert="horz" wrap="square" lIns="91436" tIns="45718" rIns="91436" bIns="45718" rtlCol="0" anchor="ctr" anchorCtr="0">
            <a:normAutofit fontScale="90000"/>
          </a:bodyPr>
          <a:lstStyle/>
          <a:p>
            <a:pPr eaLnBrk="1" hangingPunct="1"/>
            <a:r>
              <a:rPr lang="sv-SE" altLang="x-none" dirty="0"/>
              <a:t>Perceptron Learning Rule</a:t>
            </a:r>
          </a:p>
        </p:txBody>
      </p:sp>
      <p:pic>
        <p:nvPicPr>
          <p:cNvPr id="14" name="Picture 13">
            <a:extLst>
              <a:ext uri="{FF2B5EF4-FFF2-40B4-BE49-F238E27FC236}">
                <a16:creationId xmlns:a16="http://schemas.microsoft.com/office/drawing/2014/main" id="{10C22FCF-5246-EFDF-FEE3-88B8E39DEF5A}"/>
              </a:ext>
            </a:extLst>
          </p:cNvPr>
          <p:cNvPicPr>
            <a:picLocks noChangeAspect="1"/>
          </p:cNvPicPr>
          <p:nvPr/>
        </p:nvPicPr>
        <p:blipFill>
          <a:blip r:embed="rId3"/>
          <a:stretch>
            <a:fillRect/>
          </a:stretch>
        </p:blipFill>
        <p:spPr>
          <a:xfrm>
            <a:off x="3878035" y="929851"/>
            <a:ext cx="6540430" cy="5605031"/>
          </a:xfrm>
          <a:prstGeom prst="rect">
            <a:avLst/>
          </a:prstGeom>
        </p:spPr>
      </p:pic>
      <p:pic>
        <p:nvPicPr>
          <p:cNvPr id="3" name="Picture 2">
            <a:extLst>
              <a:ext uri="{FF2B5EF4-FFF2-40B4-BE49-F238E27FC236}">
                <a16:creationId xmlns:a16="http://schemas.microsoft.com/office/drawing/2014/main" id="{93D097EC-7ED7-C19C-69BA-93AA932B9F82}"/>
              </a:ext>
            </a:extLst>
          </p:cNvPr>
          <p:cNvPicPr>
            <a:picLocks noChangeAspect="1"/>
          </p:cNvPicPr>
          <p:nvPr/>
        </p:nvPicPr>
        <p:blipFill>
          <a:blip r:embed="rId4"/>
          <a:stretch>
            <a:fillRect/>
          </a:stretch>
        </p:blipFill>
        <p:spPr>
          <a:xfrm>
            <a:off x="4098543" y="1853293"/>
            <a:ext cx="6561644" cy="4873484"/>
          </a:xfrm>
          <a:prstGeom prst="rect">
            <a:avLst/>
          </a:prstGeom>
        </p:spPr>
      </p:pic>
      <p:pic>
        <p:nvPicPr>
          <p:cNvPr id="4" name="Picture 3">
            <a:extLst>
              <a:ext uri="{FF2B5EF4-FFF2-40B4-BE49-F238E27FC236}">
                <a16:creationId xmlns:a16="http://schemas.microsoft.com/office/drawing/2014/main" id="{1741D101-E8A1-B498-B838-C92718606D1D}"/>
              </a:ext>
            </a:extLst>
          </p:cNvPr>
          <p:cNvPicPr>
            <a:picLocks noChangeAspect="1"/>
          </p:cNvPicPr>
          <p:nvPr/>
        </p:nvPicPr>
        <p:blipFill>
          <a:blip r:embed="rId5"/>
          <a:stretch>
            <a:fillRect/>
          </a:stretch>
        </p:blipFill>
        <p:spPr>
          <a:xfrm>
            <a:off x="3306250" y="733636"/>
            <a:ext cx="7353937" cy="5997460"/>
          </a:xfrm>
          <a:prstGeom prst="rect">
            <a:avLst/>
          </a:prstGeom>
        </p:spPr>
      </p:pic>
    </p:spTree>
    <p:extLst>
      <p:ext uri="{BB962C8B-B14F-4D97-AF65-F5344CB8AC3E}">
        <p14:creationId xmlns:p14="http://schemas.microsoft.com/office/powerpoint/2010/main" val="273152079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3773614" y="161483"/>
            <a:ext cx="5778024" cy="537352"/>
          </a:xfrm>
        </p:spPr>
        <p:txBody>
          <a:bodyPr vert="horz" wrap="square" lIns="91436" tIns="45718" rIns="91436" bIns="45718" rtlCol="0" anchor="ctr" anchorCtr="0">
            <a:normAutofit fontScale="90000"/>
          </a:bodyPr>
          <a:lstStyle/>
          <a:p>
            <a:pPr eaLnBrk="1" hangingPunct="1"/>
            <a:r>
              <a:rPr lang="sv-SE" altLang="x-none" dirty="0"/>
              <a:t>Perceptron Learning Rule</a:t>
            </a:r>
          </a:p>
        </p:txBody>
      </p:sp>
      <p:pic>
        <p:nvPicPr>
          <p:cNvPr id="14" name="Picture 13">
            <a:extLst>
              <a:ext uri="{FF2B5EF4-FFF2-40B4-BE49-F238E27FC236}">
                <a16:creationId xmlns:a16="http://schemas.microsoft.com/office/drawing/2014/main" id="{10C22FCF-5246-EFDF-FEE3-88B8E39DEF5A}"/>
              </a:ext>
            </a:extLst>
          </p:cNvPr>
          <p:cNvPicPr>
            <a:picLocks noChangeAspect="1"/>
          </p:cNvPicPr>
          <p:nvPr/>
        </p:nvPicPr>
        <p:blipFill>
          <a:blip r:embed="rId3"/>
          <a:stretch>
            <a:fillRect/>
          </a:stretch>
        </p:blipFill>
        <p:spPr>
          <a:xfrm>
            <a:off x="3878035" y="929851"/>
            <a:ext cx="6540430" cy="5605031"/>
          </a:xfrm>
          <a:prstGeom prst="rect">
            <a:avLst/>
          </a:prstGeom>
        </p:spPr>
      </p:pic>
      <p:pic>
        <p:nvPicPr>
          <p:cNvPr id="3" name="Picture 2">
            <a:extLst>
              <a:ext uri="{FF2B5EF4-FFF2-40B4-BE49-F238E27FC236}">
                <a16:creationId xmlns:a16="http://schemas.microsoft.com/office/drawing/2014/main" id="{93D097EC-7ED7-C19C-69BA-93AA932B9F82}"/>
              </a:ext>
            </a:extLst>
          </p:cNvPr>
          <p:cNvPicPr>
            <a:picLocks noChangeAspect="1"/>
          </p:cNvPicPr>
          <p:nvPr/>
        </p:nvPicPr>
        <p:blipFill>
          <a:blip r:embed="rId4"/>
          <a:stretch>
            <a:fillRect/>
          </a:stretch>
        </p:blipFill>
        <p:spPr>
          <a:xfrm>
            <a:off x="4098543" y="1853293"/>
            <a:ext cx="6561644" cy="4873484"/>
          </a:xfrm>
          <a:prstGeom prst="rect">
            <a:avLst/>
          </a:prstGeom>
        </p:spPr>
      </p:pic>
      <p:pic>
        <p:nvPicPr>
          <p:cNvPr id="4" name="Picture 3">
            <a:extLst>
              <a:ext uri="{FF2B5EF4-FFF2-40B4-BE49-F238E27FC236}">
                <a16:creationId xmlns:a16="http://schemas.microsoft.com/office/drawing/2014/main" id="{1741D101-E8A1-B498-B838-C92718606D1D}"/>
              </a:ext>
            </a:extLst>
          </p:cNvPr>
          <p:cNvPicPr>
            <a:picLocks noChangeAspect="1"/>
          </p:cNvPicPr>
          <p:nvPr/>
        </p:nvPicPr>
        <p:blipFill>
          <a:blip r:embed="rId5"/>
          <a:stretch>
            <a:fillRect/>
          </a:stretch>
        </p:blipFill>
        <p:spPr>
          <a:xfrm>
            <a:off x="3306250" y="733636"/>
            <a:ext cx="7353937" cy="5997460"/>
          </a:xfrm>
          <a:prstGeom prst="rect">
            <a:avLst/>
          </a:prstGeom>
        </p:spPr>
      </p:pic>
      <p:pic>
        <p:nvPicPr>
          <p:cNvPr id="5" name="Picture 4">
            <a:extLst>
              <a:ext uri="{FF2B5EF4-FFF2-40B4-BE49-F238E27FC236}">
                <a16:creationId xmlns:a16="http://schemas.microsoft.com/office/drawing/2014/main" id="{FF1ED00A-7CF7-D203-C6FD-1CAE75615FDD}"/>
              </a:ext>
            </a:extLst>
          </p:cNvPr>
          <p:cNvPicPr>
            <a:picLocks noChangeAspect="1"/>
          </p:cNvPicPr>
          <p:nvPr/>
        </p:nvPicPr>
        <p:blipFill>
          <a:blip r:embed="rId6"/>
          <a:stretch>
            <a:fillRect/>
          </a:stretch>
        </p:blipFill>
        <p:spPr>
          <a:xfrm>
            <a:off x="868232" y="929851"/>
            <a:ext cx="10341236" cy="5852667"/>
          </a:xfrm>
          <a:prstGeom prst="rect">
            <a:avLst/>
          </a:prstGeom>
        </p:spPr>
      </p:pic>
    </p:spTree>
    <p:extLst>
      <p:ext uri="{BB962C8B-B14F-4D97-AF65-F5344CB8AC3E}">
        <p14:creationId xmlns:p14="http://schemas.microsoft.com/office/powerpoint/2010/main" val="148085027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3773614" y="161483"/>
            <a:ext cx="5778024" cy="537352"/>
          </a:xfrm>
        </p:spPr>
        <p:txBody>
          <a:bodyPr vert="horz" wrap="square" lIns="91436" tIns="45718" rIns="91436" bIns="45718" rtlCol="0" anchor="ctr" anchorCtr="0">
            <a:normAutofit fontScale="90000"/>
          </a:bodyPr>
          <a:lstStyle/>
          <a:p>
            <a:pPr eaLnBrk="1" hangingPunct="1"/>
            <a:r>
              <a:rPr lang="sv-SE" altLang="x-none" dirty="0"/>
              <a:t>Perceptron Learning Rule</a:t>
            </a:r>
          </a:p>
        </p:txBody>
      </p:sp>
      <p:pic>
        <p:nvPicPr>
          <p:cNvPr id="14" name="Picture 13">
            <a:extLst>
              <a:ext uri="{FF2B5EF4-FFF2-40B4-BE49-F238E27FC236}">
                <a16:creationId xmlns:a16="http://schemas.microsoft.com/office/drawing/2014/main" id="{10C22FCF-5246-EFDF-FEE3-88B8E39DEF5A}"/>
              </a:ext>
            </a:extLst>
          </p:cNvPr>
          <p:cNvPicPr>
            <a:picLocks noChangeAspect="1"/>
          </p:cNvPicPr>
          <p:nvPr/>
        </p:nvPicPr>
        <p:blipFill>
          <a:blip r:embed="rId3"/>
          <a:stretch>
            <a:fillRect/>
          </a:stretch>
        </p:blipFill>
        <p:spPr>
          <a:xfrm>
            <a:off x="3878035" y="929851"/>
            <a:ext cx="6540430" cy="5605031"/>
          </a:xfrm>
          <a:prstGeom prst="rect">
            <a:avLst/>
          </a:prstGeom>
        </p:spPr>
      </p:pic>
      <p:pic>
        <p:nvPicPr>
          <p:cNvPr id="3" name="Picture 2">
            <a:extLst>
              <a:ext uri="{FF2B5EF4-FFF2-40B4-BE49-F238E27FC236}">
                <a16:creationId xmlns:a16="http://schemas.microsoft.com/office/drawing/2014/main" id="{93D097EC-7ED7-C19C-69BA-93AA932B9F82}"/>
              </a:ext>
            </a:extLst>
          </p:cNvPr>
          <p:cNvPicPr>
            <a:picLocks noChangeAspect="1"/>
          </p:cNvPicPr>
          <p:nvPr/>
        </p:nvPicPr>
        <p:blipFill>
          <a:blip r:embed="rId4"/>
          <a:stretch>
            <a:fillRect/>
          </a:stretch>
        </p:blipFill>
        <p:spPr>
          <a:xfrm>
            <a:off x="4098543" y="1853293"/>
            <a:ext cx="6561644" cy="4873484"/>
          </a:xfrm>
          <a:prstGeom prst="rect">
            <a:avLst/>
          </a:prstGeom>
        </p:spPr>
      </p:pic>
      <p:pic>
        <p:nvPicPr>
          <p:cNvPr id="4" name="Picture 3">
            <a:extLst>
              <a:ext uri="{FF2B5EF4-FFF2-40B4-BE49-F238E27FC236}">
                <a16:creationId xmlns:a16="http://schemas.microsoft.com/office/drawing/2014/main" id="{1741D101-E8A1-B498-B838-C92718606D1D}"/>
              </a:ext>
            </a:extLst>
          </p:cNvPr>
          <p:cNvPicPr>
            <a:picLocks noChangeAspect="1"/>
          </p:cNvPicPr>
          <p:nvPr/>
        </p:nvPicPr>
        <p:blipFill>
          <a:blip r:embed="rId5"/>
          <a:stretch>
            <a:fillRect/>
          </a:stretch>
        </p:blipFill>
        <p:spPr>
          <a:xfrm>
            <a:off x="3306250" y="733636"/>
            <a:ext cx="7353937" cy="5997460"/>
          </a:xfrm>
          <a:prstGeom prst="rect">
            <a:avLst/>
          </a:prstGeom>
        </p:spPr>
      </p:pic>
      <p:pic>
        <p:nvPicPr>
          <p:cNvPr id="5" name="Picture 4">
            <a:extLst>
              <a:ext uri="{FF2B5EF4-FFF2-40B4-BE49-F238E27FC236}">
                <a16:creationId xmlns:a16="http://schemas.microsoft.com/office/drawing/2014/main" id="{FF1ED00A-7CF7-D203-C6FD-1CAE75615FDD}"/>
              </a:ext>
            </a:extLst>
          </p:cNvPr>
          <p:cNvPicPr>
            <a:picLocks noChangeAspect="1"/>
          </p:cNvPicPr>
          <p:nvPr/>
        </p:nvPicPr>
        <p:blipFill>
          <a:blip r:embed="rId6"/>
          <a:stretch>
            <a:fillRect/>
          </a:stretch>
        </p:blipFill>
        <p:spPr>
          <a:xfrm>
            <a:off x="868232" y="929851"/>
            <a:ext cx="10341236" cy="5852667"/>
          </a:xfrm>
          <a:prstGeom prst="rect">
            <a:avLst/>
          </a:prstGeom>
        </p:spPr>
      </p:pic>
      <p:pic>
        <p:nvPicPr>
          <p:cNvPr id="6" name="Picture 5">
            <a:extLst>
              <a:ext uri="{FF2B5EF4-FFF2-40B4-BE49-F238E27FC236}">
                <a16:creationId xmlns:a16="http://schemas.microsoft.com/office/drawing/2014/main" id="{C5C59006-3A28-E0C8-C90A-7F7D55C09218}"/>
              </a:ext>
            </a:extLst>
          </p:cNvPr>
          <p:cNvPicPr>
            <a:picLocks noChangeAspect="1"/>
          </p:cNvPicPr>
          <p:nvPr/>
        </p:nvPicPr>
        <p:blipFill>
          <a:blip r:embed="rId7"/>
          <a:stretch>
            <a:fillRect/>
          </a:stretch>
        </p:blipFill>
        <p:spPr>
          <a:xfrm>
            <a:off x="1005523" y="990013"/>
            <a:ext cx="10066654" cy="5776176"/>
          </a:xfrm>
          <a:prstGeom prst="rect">
            <a:avLst/>
          </a:prstGeom>
        </p:spPr>
      </p:pic>
    </p:spTree>
    <p:extLst>
      <p:ext uri="{BB962C8B-B14F-4D97-AF65-F5344CB8AC3E}">
        <p14:creationId xmlns:p14="http://schemas.microsoft.com/office/powerpoint/2010/main" val="83873483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3773614" y="161483"/>
            <a:ext cx="5778024" cy="537352"/>
          </a:xfrm>
        </p:spPr>
        <p:txBody>
          <a:bodyPr vert="horz" wrap="square" lIns="91436" tIns="45718" rIns="91436" bIns="45718" rtlCol="0" anchor="ctr" anchorCtr="0">
            <a:normAutofit fontScale="90000"/>
          </a:bodyPr>
          <a:lstStyle/>
          <a:p>
            <a:pPr eaLnBrk="1" hangingPunct="1"/>
            <a:r>
              <a:rPr lang="sv-SE" altLang="x-none" dirty="0"/>
              <a:t>Perceptron Learning Rule</a:t>
            </a:r>
          </a:p>
        </p:txBody>
      </p:sp>
      <p:pic>
        <p:nvPicPr>
          <p:cNvPr id="14" name="Picture 13">
            <a:extLst>
              <a:ext uri="{FF2B5EF4-FFF2-40B4-BE49-F238E27FC236}">
                <a16:creationId xmlns:a16="http://schemas.microsoft.com/office/drawing/2014/main" id="{10C22FCF-5246-EFDF-FEE3-88B8E39DEF5A}"/>
              </a:ext>
            </a:extLst>
          </p:cNvPr>
          <p:cNvPicPr>
            <a:picLocks noChangeAspect="1"/>
          </p:cNvPicPr>
          <p:nvPr/>
        </p:nvPicPr>
        <p:blipFill>
          <a:blip r:embed="rId3"/>
          <a:stretch>
            <a:fillRect/>
          </a:stretch>
        </p:blipFill>
        <p:spPr>
          <a:xfrm>
            <a:off x="3878035" y="929851"/>
            <a:ext cx="6540430" cy="5605031"/>
          </a:xfrm>
          <a:prstGeom prst="rect">
            <a:avLst/>
          </a:prstGeom>
        </p:spPr>
      </p:pic>
      <p:pic>
        <p:nvPicPr>
          <p:cNvPr id="3" name="Picture 2">
            <a:extLst>
              <a:ext uri="{FF2B5EF4-FFF2-40B4-BE49-F238E27FC236}">
                <a16:creationId xmlns:a16="http://schemas.microsoft.com/office/drawing/2014/main" id="{93D097EC-7ED7-C19C-69BA-93AA932B9F82}"/>
              </a:ext>
            </a:extLst>
          </p:cNvPr>
          <p:cNvPicPr>
            <a:picLocks noChangeAspect="1"/>
          </p:cNvPicPr>
          <p:nvPr/>
        </p:nvPicPr>
        <p:blipFill>
          <a:blip r:embed="rId4"/>
          <a:stretch>
            <a:fillRect/>
          </a:stretch>
        </p:blipFill>
        <p:spPr>
          <a:xfrm>
            <a:off x="4098543" y="1853293"/>
            <a:ext cx="6561644" cy="4873484"/>
          </a:xfrm>
          <a:prstGeom prst="rect">
            <a:avLst/>
          </a:prstGeom>
        </p:spPr>
      </p:pic>
      <p:pic>
        <p:nvPicPr>
          <p:cNvPr id="4" name="Picture 3">
            <a:extLst>
              <a:ext uri="{FF2B5EF4-FFF2-40B4-BE49-F238E27FC236}">
                <a16:creationId xmlns:a16="http://schemas.microsoft.com/office/drawing/2014/main" id="{1741D101-E8A1-B498-B838-C92718606D1D}"/>
              </a:ext>
            </a:extLst>
          </p:cNvPr>
          <p:cNvPicPr>
            <a:picLocks noChangeAspect="1"/>
          </p:cNvPicPr>
          <p:nvPr/>
        </p:nvPicPr>
        <p:blipFill>
          <a:blip r:embed="rId5"/>
          <a:stretch>
            <a:fillRect/>
          </a:stretch>
        </p:blipFill>
        <p:spPr>
          <a:xfrm>
            <a:off x="3306250" y="733636"/>
            <a:ext cx="7353937" cy="5997460"/>
          </a:xfrm>
          <a:prstGeom prst="rect">
            <a:avLst/>
          </a:prstGeom>
        </p:spPr>
      </p:pic>
      <p:pic>
        <p:nvPicPr>
          <p:cNvPr id="5" name="Picture 4">
            <a:extLst>
              <a:ext uri="{FF2B5EF4-FFF2-40B4-BE49-F238E27FC236}">
                <a16:creationId xmlns:a16="http://schemas.microsoft.com/office/drawing/2014/main" id="{FF1ED00A-7CF7-D203-C6FD-1CAE75615FDD}"/>
              </a:ext>
            </a:extLst>
          </p:cNvPr>
          <p:cNvPicPr>
            <a:picLocks noChangeAspect="1"/>
          </p:cNvPicPr>
          <p:nvPr/>
        </p:nvPicPr>
        <p:blipFill>
          <a:blip r:embed="rId6"/>
          <a:stretch>
            <a:fillRect/>
          </a:stretch>
        </p:blipFill>
        <p:spPr>
          <a:xfrm>
            <a:off x="868232" y="929851"/>
            <a:ext cx="10341236" cy="5852667"/>
          </a:xfrm>
          <a:prstGeom prst="rect">
            <a:avLst/>
          </a:prstGeom>
        </p:spPr>
      </p:pic>
      <p:pic>
        <p:nvPicPr>
          <p:cNvPr id="6" name="Picture 5">
            <a:extLst>
              <a:ext uri="{FF2B5EF4-FFF2-40B4-BE49-F238E27FC236}">
                <a16:creationId xmlns:a16="http://schemas.microsoft.com/office/drawing/2014/main" id="{C5C59006-3A28-E0C8-C90A-7F7D55C09218}"/>
              </a:ext>
            </a:extLst>
          </p:cNvPr>
          <p:cNvPicPr>
            <a:picLocks noChangeAspect="1"/>
          </p:cNvPicPr>
          <p:nvPr/>
        </p:nvPicPr>
        <p:blipFill>
          <a:blip r:embed="rId7"/>
          <a:stretch>
            <a:fillRect/>
          </a:stretch>
        </p:blipFill>
        <p:spPr>
          <a:xfrm>
            <a:off x="1005523" y="990013"/>
            <a:ext cx="10066654" cy="5776176"/>
          </a:xfrm>
          <a:prstGeom prst="rect">
            <a:avLst/>
          </a:prstGeom>
        </p:spPr>
      </p:pic>
      <p:pic>
        <p:nvPicPr>
          <p:cNvPr id="7" name="Picture 6">
            <a:extLst>
              <a:ext uri="{FF2B5EF4-FFF2-40B4-BE49-F238E27FC236}">
                <a16:creationId xmlns:a16="http://schemas.microsoft.com/office/drawing/2014/main" id="{01B58AE0-4F27-26C5-6BA8-FDD9E024714C}"/>
              </a:ext>
            </a:extLst>
          </p:cNvPr>
          <p:cNvPicPr>
            <a:picLocks noChangeAspect="1"/>
          </p:cNvPicPr>
          <p:nvPr/>
        </p:nvPicPr>
        <p:blipFill>
          <a:blip r:embed="rId8"/>
          <a:stretch>
            <a:fillRect/>
          </a:stretch>
        </p:blipFill>
        <p:spPr>
          <a:xfrm>
            <a:off x="913956" y="895557"/>
            <a:ext cx="10295512" cy="5921253"/>
          </a:xfrm>
          <a:prstGeom prst="rect">
            <a:avLst/>
          </a:prstGeom>
        </p:spPr>
      </p:pic>
    </p:spTree>
    <p:extLst>
      <p:ext uri="{BB962C8B-B14F-4D97-AF65-F5344CB8AC3E}">
        <p14:creationId xmlns:p14="http://schemas.microsoft.com/office/powerpoint/2010/main" val="108180706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3773614" y="161483"/>
            <a:ext cx="5778024" cy="537352"/>
          </a:xfrm>
        </p:spPr>
        <p:txBody>
          <a:bodyPr vert="horz" wrap="square" lIns="91436" tIns="45718" rIns="91436" bIns="45718" rtlCol="0" anchor="ctr" anchorCtr="0">
            <a:normAutofit fontScale="90000"/>
          </a:bodyPr>
          <a:lstStyle/>
          <a:p>
            <a:pPr eaLnBrk="1" hangingPunct="1"/>
            <a:r>
              <a:rPr lang="sv-SE" altLang="x-none" dirty="0"/>
              <a:t>Perceptron Learning Rule</a:t>
            </a:r>
          </a:p>
        </p:txBody>
      </p:sp>
      <p:pic>
        <p:nvPicPr>
          <p:cNvPr id="14" name="Picture 13">
            <a:extLst>
              <a:ext uri="{FF2B5EF4-FFF2-40B4-BE49-F238E27FC236}">
                <a16:creationId xmlns:a16="http://schemas.microsoft.com/office/drawing/2014/main" id="{10C22FCF-5246-EFDF-FEE3-88B8E39DEF5A}"/>
              </a:ext>
            </a:extLst>
          </p:cNvPr>
          <p:cNvPicPr>
            <a:picLocks noChangeAspect="1"/>
          </p:cNvPicPr>
          <p:nvPr/>
        </p:nvPicPr>
        <p:blipFill>
          <a:blip r:embed="rId3"/>
          <a:stretch>
            <a:fillRect/>
          </a:stretch>
        </p:blipFill>
        <p:spPr>
          <a:xfrm>
            <a:off x="3878035" y="929851"/>
            <a:ext cx="6540430" cy="5605031"/>
          </a:xfrm>
          <a:prstGeom prst="rect">
            <a:avLst/>
          </a:prstGeom>
        </p:spPr>
      </p:pic>
      <p:pic>
        <p:nvPicPr>
          <p:cNvPr id="3" name="Picture 2">
            <a:extLst>
              <a:ext uri="{FF2B5EF4-FFF2-40B4-BE49-F238E27FC236}">
                <a16:creationId xmlns:a16="http://schemas.microsoft.com/office/drawing/2014/main" id="{93D097EC-7ED7-C19C-69BA-93AA932B9F82}"/>
              </a:ext>
            </a:extLst>
          </p:cNvPr>
          <p:cNvPicPr>
            <a:picLocks noChangeAspect="1"/>
          </p:cNvPicPr>
          <p:nvPr/>
        </p:nvPicPr>
        <p:blipFill>
          <a:blip r:embed="rId4"/>
          <a:stretch>
            <a:fillRect/>
          </a:stretch>
        </p:blipFill>
        <p:spPr>
          <a:xfrm>
            <a:off x="4098543" y="1853293"/>
            <a:ext cx="6561644" cy="4873484"/>
          </a:xfrm>
          <a:prstGeom prst="rect">
            <a:avLst/>
          </a:prstGeom>
        </p:spPr>
      </p:pic>
      <p:pic>
        <p:nvPicPr>
          <p:cNvPr id="4" name="Picture 3">
            <a:extLst>
              <a:ext uri="{FF2B5EF4-FFF2-40B4-BE49-F238E27FC236}">
                <a16:creationId xmlns:a16="http://schemas.microsoft.com/office/drawing/2014/main" id="{1741D101-E8A1-B498-B838-C92718606D1D}"/>
              </a:ext>
            </a:extLst>
          </p:cNvPr>
          <p:cNvPicPr>
            <a:picLocks noChangeAspect="1"/>
          </p:cNvPicPr>
          <p:nvPr/>
        </p:nvPicPr>
        <p:blipFill>
          <a:blip r:embed="rId5"/>
          <a:stretch>
            <a:fillRect/>
          </a:stretch>
        </p:blipFill>
        <p:spPr>
          <a:xfrm>
            <a:off x="3306250" y="733636"/>
            <a:ext cx="7353937" cy="5997460"/>
          </a:xfrm>
          <a:prstGeom prst="rect">
            <a:avLst/>
          </a:prstGeom>
        </p:spPr>
      </p:pic>
      <p:pic>
        <p:nvPicPr>
          <p:cNvPr id="5" name="Picture 4">
            <a:extLst>
              <a:ext uri="{FF2B5EF4-FFF2-40B4-BE49-F238E27FC236}">
                <a16:creationId xmlns:a16="http://schemas.microsoft.com/office/drawing/2014/main" id="{FF1ED00A-7CF7-D203-C6FD-1CAE75615FDD}"/>
              </a:ext>
            </a:extLst>
          </p:cNvPr>
          <p:cNvPicPr>
            <a:picLocks noChangeAspect="1"/>
          </p:cNvPicPr>
          <p:nvPr/>
        </p:nvPicPr>
        <p:blipFill>
          <a:blip r:embed="rId6"/>
          <a:stretch>
            <a:fillRect/>
          </a:stretch>
        </p:blipFill>
        <p:spPr>
          <a:xfrm>
            <a:off x="868232" y="929851"/>
            <a:ext cx="10341236" cy="5852667"/>
          </a:xfrm>
          <a:prstGeom prst="rect">
            <a:avLst/>
          </a:prstGeom>
        </p:spPr>
      </p:pic>
      <p:pic>
        <p:nvPicPr>
          <p:cNvPr id="6" name="Picture 5">
            <a:extLst>
              <a:ext uri="{FF2B5EF4-FFF2-40B4-BE49-F238E27FC236}">
                <a16:creationId xmlns:a16="http://schemas.microsoft.com/office/drawing/2014/main" id="{C5C59006-3A28-E0C8-C90A-7F7D55C09218}"/>
              </a:ext>
            </a:extLst>
          </p:cNvPr>
          <p:cNvPicPr>
            <a:picLocks noChangeAspect="1"/>
          </p:cNvPicPr>
          <p:nvPr/>
        </p:nvPicPr>
        <p:blipFill>
          <a:blip r:embed="rId7"/>
          <a:stretch>
            <a:fillRect/>
          </a:stretch>
        </p:blipFill>
        <p:spPr>
          <a:xfrm>
            <a:off x="1005523" y="990013"/>
            <a:ext cx="10066654" cy="5776176"/>
          </a:xfrm>
          <a:prstGeom prst="rect">
            <a:avLst/>
          </a:prstGeom>
        </p:spPr>
      </p:pic>
      <p:pic>
        <p:nvPicPr>
          <p:cNvPr id="7" name="Picture 6">
            <a:extLst>
              <a:ext uri="{FF2B5EF4-FFF2-40B4-BE49-F238E27FC236}">
                <a16:creationId xmlns:a16="http://schemas.microsoft.com/office/drawing/2014/main" id="{18317A3C-D249-1EA4-E362-D8EA3877DD2E}"/>
              </a:ext>
            </a:extLst>
          </p:cNvPr>
          <p:cNvPicPr>
            <a:picLocks noChangeAspect="1"/>
          </p:cNvPicPr>
          <p:nvPr/>
        </p:nvPicPr>
        <p:blipFill>
          <a:blip r:embed="rId8"/>
          <a:stretch>
            <a:fillRect/>
          </a:stretch>
        </p:blipFill>
        <p:spPr>
          <a:xfrm>
            <a:off x="868113" y="1020353"/>
            <a:ext cx="10204064" cy="5715495"/>
          </a:xfrm>
          <a:prstGeom prst="rect">
            <a:avLst/>
          </a:prstGeom>
        </p:spPr>
      </p:pic>
      <p:pic>
        <p:nvPicPr>
          <p:cNvPr id="9" name="Picture 8">
            <a:extLst>
              <a:ext uri="{FF2B5EF4-FFF2-40B4-BE49-F238E27FC236}">
                <a16:creationId xmlns:a16="http://schemas.microsoft.com/office/drawing/2014/main" id="{D76C169A-EE32-E4C6-4F7B-87CD9C0773F9}"/>
              </a:ext>
            </a:extLst>
          </p:cNvPr>
          <p:cNvPicPr>
            <a:picLocks noChangeAspect="1"/>
          </p:cNvPicPr>
          <p:nvPr/>
        </p:nvPicPr>
        <p:blipFill>
          <a:blip r:embed="rId9"/>
          <a:stretch>
            <a:fillRect/>
          </a:stretch>
        </p:blipFill>
        <p:spPr>
          <a:xfrm>
            <a:off x="913946" y="998437"/>
            <a:ext cx="10409822" cy="5784081"/>
          </a:xfrm>
          <a:prstGeom prst="rect">
            <a:avLst/>
          </a:prstGeom>
        </p:spPr>
      </p:pic>
    </p:spTree>
    <p:extLst>
      <p:ext uri="{BB962C8B-B14F-4D97-AF65-F5344CB8AC3E}">
        <p14:creationId xmlns:p14="http://schemas.microsoft.com/office/powerpoint/2010/main" val="409498702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962932" y="572905"/>
            <a:ext cx="7720714" cy="5381104"/>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3773614" y="161483"/>
            <a:ext cx="5778024" cy="537352"/>
          </a:xfrm>
        </p:spPr>
        <p:txBody>
          <a:bodyPr vert="horz" wrap="square" lIns="91436" tIns="45718" rIns="91436" bIns="45718" rtlCol="0" anchor="ctr" anchorCtr="0">
            <a:normAutofit fontScale="90000"/>
          </a:bodyPr>
          <a:lstStyle/>
          <a:p>
            <a:pPr eaLnBrk="1" hangingPunct="1"/>
            <a:r>
              <a:rPr lang="sv-SE" altLang="x-none" dirty="0"/>
              <a:t>Perceptron Learning Rule</a:t>
            </a:r>
          </a:p>
        </p:txBody>
      </p:sp>
      <p:pic>
        <p:nvPicPr>
          <p:cNvPr id="14" name="Picture 13">
            <a:extLst>
              <a:ext uri="{FF2B5EF4-FFF2-40B4-BE49-F238E27FC236}">
                <a16:creationId xmlns:a16="http://schemas.microsoft.com/office/drawing/2014/main" id="{10C22FCF-5246-EFDF-FEE3-88B8E39DEF5A}"/>
              </a:ext>
            </a:extLst>
          </p:cNvPr>
          <p:cNvPicPr>
            <a:picLocks noChangeAspect="1"/>
          </p:cNvPicPr>
          <p:nvPr/>
        </p:nvPicPr>
        <p:blipFill>
          <a:blip r:embed="rId3"/>
          <a:stretch>
            <a:fillRect/>
          </a:stretch>
        </p:blipFill>
        <p:spPr>
          <a:xfrm>
            <a:off x="3878035" y="929851"/>
            <a:ext cx="6540430" cy="5605031"/>
          </a:xfrm>
          <a:prstGeom prst="rect">
            <a:avLst/>
          </a:prstGeom>
        </p:spPr>
      </p:pic>
      <p:pic>
        <p:nvPicPr>
          <p:cNvPr id="3" name="Picture 2">
            <a:extLst>
              <a:ext uri="{FF2B5EF4-FFF2-40B4-BE49-F238E27FC236}">
                <a16:creationId xmlns:a16="http://schemas.microsoft.com/office/drawing/2014/main" id="{93D097EC-7ED7-C19C-69BA-93AA932B9F82}"/>
              </a:ext>
            </a:extLst>
          </p:cNvPr>
          <p:cNvPicPr>
            <a:picLocks noChangeAspect="1"/>
          </p:cNvPicPr>
          <p:nvPr/>
        </p:nvPicPr>
        <p:blipFill>
          <a:blip r:embed="rId4"/>
          <a:stretch>
            <a:fillRect/>
          </a:stretch>
        </p:blipFill>
        <p:spPr>
          <a:xfrm>
            <a:off x="4098543" y="1853293"/>
            <a:ext cx="6561644" cy="4873484"/>
          </a:xfrm>
          <a:prstGeom prst="rect">
            <a:avLst/>
          </a:prstGeom>
        </p:spPr>
      </p:pic>
      <p:pic>
        <p:nvPicPr>
          <p:cNvPr id="4" name="Picture 3">
            <a:extLst>
              <a:ext uri="{FF2B5EF4-FFF2-40B4-BE49-F238E27FC236}">
                <a16:creationId xmlns:a16="http://schemas.microsoft.com/office/drawing/2014/main" id="{1741D101-E8A1-B498-B838-C92718606D1D}"/>
              </a:ext>
            </a:extLst>
          </p:cNvPr>
          <p:cNvPicPr>
            <a:picLocks noChangeAspect="1"/>
          </p:cNvPicPr>
          <p:nvPr/>
        </p:nvPicPr>
        <p:blipFill>
          <a:blip r:embed="rId5"/>
          <a:stretch>
            <a:fillRect/>
          </a:stretch>
        </p:blipFill>
        <p:spPr>
          <a:xfrm>
            <a:off x="3306250" y="733636"/>
            <a:ext cx="7353937" cy="5997460"/>
          </a:xfrm>
          <a:prstGeom prst="rect">
            <a:avLst/>
          </a:prstGeom>
        </p:spPr>
      </p:pic>
      <p:pic>
        <p:nvPicPr>
          <p:cNvPr id="5" name="Picture 4">
            <a:extLst>
              <a:ext uri="{FF2B5EF4-FFF2-40B4-BE49-F238E27FC236}">
                <a16:creationId xmlns:a16="http://schemas.microsoft.com/office/drawing/2014/main" id="{FF1ED00A-7CF7-D203-C6FD-1CAE75615FDD}"/>
              </a:ext>
            </a:extLst>
          </p:cNvPr>
          <p:cNvPicPr>
            <a:picLocks noChangeAspect="1"/>
          </p:cNvPicPr>
          <p:nvPr/>
        </p:nvPicPr>
        <p:blipFill>
          <a:blip r:embed="rId6"/>
          <a:stretch>
            <a:fillRect/>
          </a:stretch>
        </p:blipFill>
        <p:spPr>
          <a:xfrm>
            <a:off x="868232" y="929851"/>
            <a:ext cx="10341236" cy="5852667"/>
          </a:xfrm>
          <a:prstGeom prst="rect">
            <a:avLst/>
          </a:prstGeom>
        </p:spPr>
      </p:pic>
      <p:pic>
        <p:nvPicPr>
          <p:cNvPr id="6" name="Picture 5">
            <a:extLst>
              <a:ext uri="{FF2B5EF4-FFF2-40B4-BE49-F238E27FC236}">
                <a16:creationId xmlns:a16="http://schemas.microsoft.com/office/drawing/2014/main" id="{C5C59006-3A28-E0C8-C90A-7F7D55C09218}"/>
              </a:ext>
            </a:extLst>
          </p:cNvPr>
          <p:cNvPicPr>
            <a:picLocks noChangeAspect="1"/>
          </p:cNvPicPr>
          <p:nvPr/>
        </p:nvPicPr>
        <p:blipFill>
          <a:blip r:embed="rId7"/>
          <a:stretch>
            <a:fillRect/>
          </a:stretch>
        </p:blipFill>
        <p:spPr>
          <a:xfrm>
            <a:off x="1005523" y="990013"/>
            <a:ext cx="10066654" cy="5776176"/>
          </a:xfrm>
          <a:prstGeom prst="rect">
            <a:avLst/>
          </a:prstGeom>
        </p:spPr>
      </p:pic>
      <p:pic>
        <p:nvPicPr>
          <p:cNvPr id="7" name="Picture 6">
            <a:extLst>
              <a:ext uri="{FF2B5EF4-FFF2-40B4-BE49-F238E27FC236}">
                <a16:creationId xmlns:a16="http://schemas.microsoft.com/office/drawing/2014/main" id="{18317A3C-D249-1EA4-E362-D8EA3877DD2E}"/>
              </a:ext>
            </a:extLst>
          </p:cNvPr>
          <p:cNvPicPr>
            <a:picLocks noChangeAspect="1"/>
          </p:cNvPicPr>
          <p:nvPr/>
        </p:nvPicPr>
        <p:blipFill>
          <a:blip r:embed="rId8"/>
          <a:stretch>
            <a:fillRect/>
          </a:stretch>
        </p:blipFill>
        <p:spPr>
          <a:xfrm>
            <a:off x="868113" y="1020353"/>
            <a:ext cx="10204064" cy="5715495"/>
          </a:xfrm>
          <a:prstGeom prst="rect">
            <a:avLst/>
          </a:prstGeom>
        </p:spPr>
      </p:pic>
      <p:pic>
        <p:nvPicPr>
          <p:cNvPr id="9" name="Picture 8">
            <a:extLst>
              <a:ext uri="{FF2B5EF4-FFF2-40B4-BE49-F238E27FC236}">
                <a16:creationId xmlns:a16="http://schemas.microsoft.com/office/drawing/2014/main" id="{D76C169A-EE32-E4C6-4F7B-87CD9C0773F9}"/>
              </a:ext>
            </a:extLst>
          </p:cNvPr>
          <p:cNvPicPr>
            <a:picLocks noChangeAspect="1"/>
          </p:cNvPicPr>
          <p:nvPr/>
        </p:nvPicPr>
        <p:blipFill>
          <a:blip r:embed="rId9"/>
          <a:stretch>
            <a:fillRect/>
          </a:stretch>
        </p:blipFill>
        <p:spPr>
          <a:xfrm>
            <a:off x="913946" y="998437"/>
            <a:ext cx="10409822" cy="5784081"/>
          </a:xfrm>
          <a:prstGeom prst="rect">
            <a:avLst/>
          </a:prstGeom>
        </p:spPr>
      </p:pic>
      <p:pic>
        <p:nvPicPr>
          <p:cNvPr id="8" name="Picture 7">
            <a:extLst>
              <a:ext uri="{FF2B5EF4-FFF2-40B4-BE49-F238E27FC236}">
                <a16:creationId xmlns:a16="http://schemas.microsoft.com/office/drawing/2014/main" id="{6A02F0C4-CBCA-1739-97C4-C668370E328A}"/>
              </a:ext>
            </a:extLst>
          </p:cNvPr>
          <p:cNvPicPr>
            <a:picLocks noChangeAspect="1"/>
          </p:cNvPicPr>
          <p:nvPr/>
        </p:nvPicPr>
        <p:blipFill>
          <a:blip r:embed="rId10"/>
          <a:stretch>
            <a:fillRect/>
          </a:stretch>
        </p:blipFill>
        <p:spPr>
          <a:xfrm>
            <a:off x="1005523" y="767421"/>
            <a:ext cx="10409822" cy="5906012"/>
          </a:xfrm>
          <a:prstGeom prst="rect">
            <a:avLst/>
          </a:prstGeom>
        </p:spPr>
      </p:pic>
    </p:spTree>
    <p:extLst>
      <p:ext uri="{BB962C8B-B14F-4D97-AF65-F5344CB8AC3E}">
        <p14:creationId xmlns:p14="http://schemas.microsoft.com/office/powerpoint/2010/main" val="145049535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3773614" y="161483"/>
            <a:ext cx="5778024" cy="537352"/>
          </a:xfrm>
        </p:spPr>
        <p:txBody>
          <a:bodyPr vert="horz" wrap="square" lIns="91436" tIns="45718" rIns="91436" bIns="45718" rtlCol="0" anchor="ctr" anchorCtr="0">
            <a:normAutofit fontScale="90000"/>
          </a:bodyPr>
          <a:lstStyle/>
          <a:p>
            <a:pPr eaLnBrk="1" hangingPunct="1"/>
            <a:r>
              <a:rPr lang="sv-SE" altLang="x-none" dirty="0"/>
              <a:t>Perceptron Learning Rule</a:t>
            </a:r>
          </a:p>
        </p:txBody>
      </p:sp>
      <p:pic>
        <p:nvPicPr>
          <p:cNvPr id="14" name="Picture 13">
            <a:extLst>
              <a:ext uri="{FF2B5EF4-FFF2-40B4-BE49-F238E27FC236}">
                <a16:creationId xmlns:a16="http://schemas.microsoft.com/office/drawing/2014/main" id="{10C22FCF-5246-EFDF-FEE3-88B8E39DEF5A}"/>
              </a:ext>
            </a:extLst>
          </p:cNvPr>
          <p:cNvPicPr>
            <a:picLocks noChangeAspect="1"/>
          </p:cNvPicPr>
          <p:nvPr/>
        </p:nvPicPr>
        <p:blipFill>
          <a:blip r:embed="rId3"/>
          <a:stretch>
            <a:fillRect/>
          </a:stretch>
        </p:blipFill>
        <p:spPr>
          <a:xfrm>
            <a:off x="3878035" y="929851"/>
            <a:ext cx="6540430" cy="5605031"/>
          </a:xfrm>
          <a:prstGeom prst="rect">
            <a:avLst/>
          </a:prstGeom>
        </p:spPr>
      </p:pic>
      <p:pic>
        <p:nvPicPr>
          <p:cNvPr id="3" name="Picture 2">
            <a:extLst>
              <a:ext uri="{FF2B5EF4-FFF2-40B4-BE49-F238E27FC236}">
                <a16:creationId xmlns:a16="http://schemas.microsoft.com/office/drawing/2014/main" id="{93D097EC-7ED7-C19C-69BA-93AA932B9F82}"/>
              </a:ext>
            </a:extLst>
          </p:cNvPr>
          <p:cNvPicPr>
            <a:picLocks noChangeAspect="1"/>
          </p:cNvPicPr>
          <p:nvPr/>
        </p:nvPicPr>
        <p:blipFill>
          <a:blip r:embed="rId4"/>
          <a:stretch>
            <a:fillRect/>
          </a:stretch>
        </p:blipFill>
        <p:spPr>
          <a:xfrm>
            <a:off x="4098543" y="1853293"/>
            <a:ext cx="6561644" cy="4873484"/>
          </a:xfrm>
          <a:prstGeom prst="rect">
            <a:avLst/>
          </a:prstGeom>
        </p:spPr>
      </p:pic>
      <p:pic>
        <p:nvPicPr>
          <p:cNvPr id="4" name="Picture 3">
            <a:extLst>
              <a:ext uri="{FF2B5EF4-FFF2-40B4-BE49-F238E27FC236}">
                <a16:creationId xmlns:a16="http://schemas.microsoft.com/office/drawing/2014/main" id="{1741D101-E8A1-B498-B838-C92718606D1D}"/>
              </a:ext>
            </a:extLst>
          </p:cNvPr>
          <p:cNvPicPr>
            <a:picLocks noChangeAspect="1"/>
          </p:cNvPicPr>
          <p:nvPr/>
        </p:nvPicPr>
        <p:blipFill>
          <a:blip r:embed="rId5"/>
          <a:stretch>
            <a:fillRect/>
          </a:stretch>
        </p:blipFill>
        <p:spPr>
          <a:xfrm>
            <a:off x="3306250" y="733636"/>
            <a:ext cx="7353937" cy="5997460"/>
          </a:xfrm>
          <a:prstGeom prst="rect">
            <a:avLst/>
          </a:prstGeom>
        </p:spPr>
      </p:pic>
      <p:pic>
        <p:nvPicPr>
          <p:cNvPr id="5" name="Picture 4">
            <a:extLst>
              <a:ext uri="{FF2B5EF4-FFF2-40B4-BE49-F238E27FC236}">
                <a16:creationId xmlns:a16="http://schemas.microsoft.com/office/drawing/2014/main" id="{FF1ED00A-7CF7-D203-C6FD-1CAE75615FDD}"/>
              </a:ext>
            </a:extLst>
          </p:cNvPr>
          <p:cNvPicPr>
            <a:picLocks noChangeAspect="1"/>
          </p:cNvPicPr>
          <p:nvPr/>
        </p:nvPicPr>
        <p:blipFill>
          <a:blip r:embed="rId6"/>
          <a:stretch>
            <a:fillRect/>
          </a:stretch>
        </p:blipFill>
        <p:spPr>
          <a:xfrm>
            <a:off x="868232" y="929851"/>
            <a:ext cx="10341236" cy="5852667"/>
          </a:xfrm>
          <a:prstGeom prst="rect">
            <a:avLst/>
          </a:prstGeom>
        </p:spPr>
      </p:pic>
      <p:pic>
        <p:nvPicPr>
          <p:cNvPr id="6" name="Picture 5">
            <a:extLst>
              <a:ext uri="{FF2B5EF4-FFF2-40B4-BE49-F238E27FC236}">
                <a16:creationId xmlns:a16="http://schemas.microsoft.com/office/drawing/2014/main" id="{C5C59006-3A28-E0C8-C90A-7F7D55C09218}"/>
              </a:ext>
            </a:extLst>
          </p:cNvPr>
          <p:cNvPicPr>
            <a:picLocks noChangeAspect="1"/>
          </p:cNvPicPr>
          <p:nvPr/>
        </p:nvPicPr>
        <p:blipFill>
          <a:blip r:embed="rId7"/>
          <a:stretch>
            <a:fillRect/>
          </a:stretch>
        </p:blipFill>
        <p:spPr>
          <a:xfrm>
            <a:off x="1005523" y="990013"/>
            <a:ext cx="10066654" cy="5776176"/>
          </a:xfrm>
          <a:prstGeom prst="rect">
            <a:avLst/>
          </a:prstGeom>
        </p:spPr>
      </p:pic>
      <p:pic>
        <p:nvPicPr>
          <p:cNvPr id="7" name="Picture 6">
            <a:extLst>
              <a:ext uri="{FF2B5EF4-FFF2-40B4-BE49-F238E27FC236}">
                <a16:creationId xmlns:a16="http://schemas.microsoft.com/office/drawing/2014/main" id="{18317A3C-D249-1EA4-E362-D8EA3877DD2E}"/>
              </a:ext>
            </a:extLst>
          </p:cNvPr>
          <p:cNvPicPr>
            <a:picLocks noChangeAspect="1"/>
          </p:cNvPicPr>
          <p:nvPr/>
        </p:nvPicPr>
        <p:blipFill>
          <a:blip r:embed="rId8"/>
          <a:stretch>
            <a:fillRect/>
          </a:stretch>
        </p:blipFill>
        <p:spPr>
          <a:xfrm>
            <a:off x="868113" y="1020353"/>
            <a:ext cx="10204064" cy="5715495"/>
          </a:xfrm>
          <a:prstGeom prst="rect">
            <a:avLst/>
          </a:prstGeom>
        </p:spPr>
      </p:pic>
      <p:pic>
        <p:nvPicPr>
          <p:cNvPr id="9" name="Picture 8">
            <a:extLst>
              <a:ext uri="{FF2B5EF4-FFF2-40B4-BE49-F238E27FC236}">
                <a16:creationId xmlns:a16="http://schemas.microsoft.com/office/drawing/2014/main" id="{D76C169A-EE32-E4C6-4F7B-87CD9C0773F9}"/>
              </a:ext>
            </a:extLst>
          </p:cNvPr>
          <p:cNvPicPr>
            <a:picLocks noChangeAspect="1"/>
          </p:cNvPicPr>
          <p:nvPr/>
        </p:nvPicPr>
        <p:blipFill>
          <a:blip r:embed="rId9"/>
          <a:stretch>
            <a:fillRect/>
          </a:stretch>
        </p:blipFill>
        <p:spPr>
          <a:xfrm>
            <a:off x="913946" y="998437"/>
            <a:ext cx="10409822" cy="5784081"/>
          </a:xfrm>
          <a:prstGeom prst="rect">
            <a:avLst/>
          </a:prstGeom>
        </p:spPr>
      </p:pic>
      <p:pic>
        <p:nvPicPr>
          <p:cNvPr id="8" name="Picture 7">
            <a:extLst>
              <a:ext uri="{FF2B5EF4-FFF2-40B4-BE49-F238E27FC236}">
                <a16:creationId xmlns:a16="http://schemas.microsoft.com/office/drawing/2014/main" id="{6A02F0C4-CBCA-1739-97C4-C668370E328A}"/>
              </a:ext>
            </a:extLst>
          </p:cNvPr>
          <p:cNvPicPr>
            <a:picLocks noChangeAspect="1"/>
          </p:cNvPicPr>
          <p:nvPr/>
        </p:nvPicPr>
        <p:blipFill>
          <a:blip r:embed="rId10"/>
          <a:stretch>
            <a:fillRect/>
          </a:stretch>
        </p:blipFill>
        <p:spPr>
          <a:xfrm>
            <a:off x="1005523" y="767421"/>
            <a:ext cx="10409822" cy="5906012"/>
          </a:xfrm>
          <a:prstGeom prst="rect">
            <a:avLst/>
          </a:prstGeom>
        </p:spPr>
      </p:pic>
      <p:pic>
        <p:nvPicPr>
          <p:cNvPr id="10" name="Picture 9">
            <a:extLst>
              <a:ext uri="{FF2B5EF4-FFF2-40B4-BE49-F238E27FC236}">
                <a16:creationId xmlns:a16="http://schemas.microsoft.com/office/drawing/2014/main" id="{1A782B5D-3DD9-EFDB-EC1B-CD6A5C4E2754}"/>
              </a:ext>
            </a:extLst>
          </p:cNvPr>
          <p:cNvPicPr>
            <a:picLocks noChangeAspect="1"/>
          </p:cNvPicPr>
          <p:nvPr/>
        </p:nvPicPr>
        <p:blipFill>
          <a:blip r:embed="rId11"/>
          <a:stretch>
            <a:fillRect/>
          </a:stretch>
        </p:blipFill>
        <p:spPr>
          <a:xfrm>
            <a:off x="955929" y="751092"/>
            <a:ext cx="10356477" cy="5906012"/>
          </a:xfrm>
          <a:prstGeom prst="rect">
            <a:avLst/>
          </a:prstGeom>
        </p:spPr>
      </p:pic>
    </p:spTree>
    <p:extLst>
      <p:ext uri="{BB962C8B-B14F-4D97-AF65-F5344CB8AC3E}">
        <p14:creationId xmlns:p14="http://schemas.microsoft.com/office/powerpoint/2010/main" val="120799171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3773614" y="161483"/>
            <a:ext cx="5778024" cy="537352"/>
          </a:xfrm>
        </p:spPr>
        <p:txBody>
          <a:bodyPr vert="horz" wrap="square" lIns="91436" tIns="45718" rIns="91436" bIns="45718" rtlCol="0" anchor="ctr" anchorCtr="0">
            <a:normAutofit fontScale="90000"/>
          </a:bodyPr>
          <a:lstStyle/>
          <a:p>
            <a:pPr eaLnBrk="1" hangingPunct="1"/>
            <a:r>
              <a:rPr lang="sv-SE" altLang="x-none" dirty="0"/>
              <a:t>Perceptron Learning Rule</a:t>
            </a:r>
          </a:p>
        </p:txBody>
      </p:sp>
      <p:pic>
        <p:nvPicPr>
          <p:cNvPr id="14" name="Picture 13">
            <a:extLst>
              <a:ext uri="{FF2B5EF4-FFF2-40B4-BE49-F238E27FC236}">
                <a16:creationId xmlns:a16="http://schemas.microsoft.com/office/drawing/2014/main" id="{10C22FCF-5246-EFDF-FEE3-88B8E39DEF5A}"/>
              </a:ext>
            </a:extLst>
          </p:cNvPr>
          <p:cNvPicPr>
            <a:picLocks noChangeAspect="1"/>
          </p:cNvPicPr>
          <p:nvPr/>
        </p:nvPicPr>
        <p:blipFill>
          <a:blip r:embed="rId3"/>
          <a:stretch>
            <a:fillRect/>
          </a:stretch>
        </p:blipFill>
        <p:spPr>
          <a:xfrm>
            <a:off x="3878035" y="929851"/>
            <a:ext cx="6540430" cy="5605031"/>
          </a:xfrm>
          <a:prstGeom prst="rect">
            <a:avLst/>
          </a:prstGeom>
        </p:spPr>
      </p:pic>
      <p:pic>
        <p:nvPicPr>
          <p:cNvPr id="3" name="Picture 2">
            <a:extLst>
              <a:ext uri="{FF2B5EF4-FFF2-40B4-BE49-F238E27FC236}">
                <a16:creationId xmlns:a16="http://schemas.microsoft.com/office/drawing/2014/main" id="{93D097EC-7ED7-C19C-69BA-93AA932B9F82}"/>
              </a:ext>
            </a:extLst>
          </p:cNvPr>
          <p:cNvPicPr>
            <a:picLocks noChangeAspect="1"/>
          </p:cNvPicPr>
          <p:nvPr/>
        </p:nvPicPr>
        <p:blipFill>
          <a:blip r:embed="rId4"/>
          <a:stretch>
            <a:fillRect/>
          </a:stretch>
        </p:blipFill>
        <p:spPr>
          <a:xfrm>
            <a:off x="4098543" y="1853293"/>
            <a:ext cx="6561644" cy="4873484"/>
          </a:xfrm>
          <a:prstGeom prst="rect">
            <a:avLst/>
          </a:prstGeom>
        </p:spPr>
      </p:pic>
      <p:pic>
        <p:nvPicPr>
          <p:cNvPr id="4" name="Picture 3">
            <a:extLst>
              <a:ext uri="{FF2B5EF4-FFF2-40B4-BE49-F238E27FC236}">
                <a16:creationId xmlns:a16="http://schemas.microsoft.com/office/drawing/2014/main" id="{1741D101-E8A1-B498-B838-C92718606D1D}"/>
              </a:ext>
            </a:extLst>
          </p:cNvPr>
          <p:cNvPicPr>
            <a:picLocks noChangeAspect="1"/>
          </p:cNvPicPr>
          <p:nvPr/>
        </p:nvPicPr>
        <p:blipFill>
          <a:blip r:embed="rId5"/>
          <a:stretch>
            <a:fillRect/>
          </a:stretch>
        </p:blipFill>
        <p:spPr>
          <a:xfrm>
            <a:off x="3306250" y="733636"/>
            <a:ext cx="7353937" cy="5997460"/>
          </a:xfrm>
          <a:prstGeom prst="rect">
            <a:avLst/>
          </a:prstGeom>
        </p:spPr>
      </p:pic>
      <p:pic>
        <p:nvPicPr>
          <p:cNvPr id="5" name="Picture 4">
            <a:extLst>
              <a:ext uri="{FF2B5EF4-FFF2-40B4-BE49-F238E27FC236}">
                <a16:creationId xmlns:a16="http://schemas.microsoft.com/office/drawing/2014/main" id="{FF1ED00A-7CF7-D203-C6FD-1CAE75615FDD}"/>
              </a:ext>
            </a:extLst>
          </p:cNvPr>
          <p:cNvPicPr>
            <a:picLocks noChangeAspect="1"/>
          </p:cNvPicPr>
          <p:nvPr/>
        </p:nvPicPr>
        <p:blipFill>
          <a:blip r:embed="rId6"/>
          <a:stretch>
            <a:fillRect/>
          </a:stretch>
        </p:blipFill>
        <p:spPr>
          <a:xfrm>
            <a:off x="868232" y="929851"/>
            <a:ext cx="10341236" cy="5852667"/>
          </a:xfrm>
          <a:prstGeom prst="rect">
            <a:avLst/>
          </a:prstGeom>
        </p:spPr>
      </p:pic>
      <p:pic>
        <p:nvPicPr>
          <p:cNvPr id="6" name="Picture 5">
            <a:extLst>
              <a:ext uri="{FF2B5EF4-FFF2-40B4-BE49-F238E27FC236}">
                <a16:creationId xmlns:a16="http://schemas.microsoft.com/office/drawing/2014/main" id="{C5C59006-3A28-E0C8-C90A-7F7D55C09218}"/>
              </a:ext>
            </a:extLst>
          </p:cNvPr>
          <p:cNvPicPr>
            <a:picLocks noChangeAspect="1"/>
          </p:cNvPicPr>
          <p:nvPr/>
        </p:nvPicPr>
        <p:blipFill>
          <a:blip r:embed="rId7"/>
          <a:stretch>
            <a:fillRect/>
          </a:stretch>
        </p:blipFill>
        <p:spPr>
          <a:xfrm>
            <a:off x="1005523" y="990013"/>
            <a:ext cx="10066654" cy="5776176"/>
          </a:xfrm>
          <a:prstGeom prst="rect">
            <a:avLst/>
          </a:prstGeom>
        </p:spPr>
      </p:pic>
      <p:pic>
        <p:nvPicPr>
          <p:cNvPr id="7" name="Picture 6">
            <a:extLst>
              <a:ext uri="{FF2B5EF4-FFF2-40B4-BE49-F238E27FC236}">
                <a16:creationId xmlns:a16="http://schemas.microsoft.com/office/drawing/2014/main" id="{18317A3C-D249-1EA4-E362-D8EA3877DD2E}"/>
              </a:ext>
            </a:extLst>
          </p:cNvPr>
          <p:cNvPicPr>
            <a:picLocks noChangeAspect="1"/>
          </p:cNvPicPr>
          <p:nvPr/>
        </p:nvPicPr>
        <p:blipFill>
          <a:blip r:embed="rId8"/>
          <a:stretch>
            <a:fillRect/>
          </a:stretch>
        </p:blipFill>
        <p:spPr>
          <a:xfrm>
            <a:off x="868113" y="1020353"/>
            <a:ext cx="10204064" cy="5715495"/>
          </a:xfrm>
          <a:prstGeom prst="rect">
            <a:avLst/>
          </a:prstGeom>
        </p:spPr>
      </p:pic>
      <p:pic>
        <p:nvPicPr>
          <p:cNvPr id="9" name="Picture 8">
            <a:extLst>
              <a:ext uri="{FF2B5EF4-FFF2-40B4-BE49-F238E27FC236}">
                <a16:creationId xmlns:a16="http://schemas.microsoft.com/office/drawing/2014/main" id="{D76C169A-EE32-E4C6-4F7B-87CD9C0773F9}"/>
              </a:ext>
            </a:extLst>
          </p:cNvPr>
          <p:cNvPicPr>
            <a:picLocks noChangeAspect="1"/>
          </p:cNvPicPr>
          <p:nvPr/>
        </p:nvPicPr>
        <p:blipFill>
          <a:blip r:embed="rId9"/>
          <a:stretch>
            <a:fillRect/>
          </a:stretch>
        </p:blipFill>
        <p:spPr>
          <a:xfrm>
            <a:off x="913946" y="998437"/>
            <a:ext cx="10409822" cy="5784081"/>
          </a:xfrm>
          <a:prstGeom prst="rect">
            <a:avLst/>
          </a:prstGeom>
        </p:spPr>
      </p:pic>
      <p:pic>
        <p:nvPicPr>
          <p:cNvPr id="8" name="Picture 7">
            <a:extLst>
              <a:ext uri="{FF2B5EF4-FFF2-40B4-BE49-F238E27FC236}">
                <a16:creationId xmlns:a16="http://schemas.microsoft.com/office/drawing/2014/main" id="{6A02F0C4-CBCA-1739-97C4-C668370E328A}"/>
              </a:ext>
            </a:extLst>
          </p:cNvPr>
          <p:cNvPicPr>
            <a:picLocks noChangeAspect="1"/>
          </p:cNvPicPr>
          <p:nvPr/>
        </p:nvPicPr>
        <p:blipFill>
          <a:blip r:embed="rId10"/>
          <a:stretch>
            <a:fillRect/>
          </a:stretch>
        </p:blipFill>
        <p:spPr>
          <a:xfrm>
            <a:off x="1005523" y="767421"/>
            <a:ext cx="10409822" cy="5906012"/>
          </a:xfrm>
          <a:prstGeom prst="rect">
            <a:avLst/>
          </a:prstGeom>
        </p:spPr>
      </p:pic>
      <p:pic>
        <p:nvPicPr>
          <p:cNvPr id="10" name="Picture 9">
            <a:extLst>
              <a:ext uri="{FF2B5EF4-FFF2-40B4-BE49-F238E27FC236}">
                <a16:creationId xmlns:a16="http://schemas.microsoft.com/office/drawing/2014/main" id="{1A782B5D-3DD9-EFDB-EC1B-CD6A5C4E2754}"/>
              </a:ext>
            </a:extLst>
          </p:cNvPr>
          <p:cNvPicPr>
            <a:picLocks noChangeAspect="1"/>
          </p:cNvPicPr>
          <p:nvPr/>
        </p:nvPicPr>
        <p:blipFill>
          <a:blip r:embed="rId11"/>
          <a:stretch>
            <a:fillRect/>
          </a:stretch>
        </p:blipFill>
        <p:spPr>
          <a:xfrm>
            <a:off x="955929" y="751092"/>
            <a:ext cx="10356477" cy="5906012"/>
          </a:xfrm>
          <a:prstGeom prst="rect">
            <a:avLst/>
          </a:prstGeom>
        </p:spPr>
      </p:pic>
      <p:pic>
        <p:nvPicPr>
          <p:cNvPr id="11" name="Picture 10">
            <a:extLst>
              <a:ext uri="{FF2B5EF4-FFF2-40B4-BE49-F238E27FC236}">
                <a16:creationId xmlns:a16="http://schemas.microsoft.com/office/drawing/2014/main" id="{B95FCC05-6228-E3D0-9A7D-C0222D053FE3}"/>
              </a:ext>
            </a:extLst>
          </p:cNvPr>
          <p:cNvPicPr>
            <a:picLocks noChangeAspect="1"/>
          </p:cNvPicPr>
          <p:nvPr/>
        </p:nvPicPr>
        <p:blipFill>
          <a:blip r:embed="rId12"/>
          <a:stretch>
            <a:fillRect/>
          </a:stretch>
        </p:blipFill>
        <p:spPr>
          <a:xfrm>
            <a:off x="1035757" y="1117972"/>
            <a:ext cx="10150720" cy="5624047"/>
          </a:xfrm>
          <a:prstGeom prst="rect">
            <a:avLst/>
          </a:prstGeom>
        </p:spPr>
      </p:pic>
    </p:spTree>
    <p:extLst>
      <p:ext uri="{BB962C8B-B14F-4D97-AF65-F5344CB8AC3E}">
        <p14:creationId xmlns:p14="http://schemas.microsoft.com/office/powerpoint/2010/main" val="362853385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3773614" y="161483"/>
            <a:ext cx="5778024" cy="537352"/>
          </a:xfrm>
        </p:spPr>
        <p:txBody>
          <a:bodyPr vert="horz" wrap="square" lIns="91436" tIns="45718" rIns="91436" bIns="45718" rtlCol="0" anchor="ctr" anchorCtr="0">
            <a:normAutofit fontScale="90000"/>
          </a:bodyPr>
          <a:lstStyle/>
          <a:p>
            <a:pPr eaLnBrk="1" hangingPunct="1"/>
            <a:r>
              <a:rPr lang="sv-SE" altLang="x-none" dirty="0"/>
              <a:t>Perceptron Learning Rule</a:t>
            </a:r>
          </a:p>
        </p:txBody>
      </p:sp>
      <p:pic>
        <p:nvPicPr>
          <p:cNvPr id="14" name="Picture 13">
            <a:extLst>
              <a:ext uri="{FF2B5EF4-FFF2-40B4-BE49-F238E27FC236}">
                <a16:creationId xmlns:a16="http://schemas.microsoft.com/office/drawing/2014/main" id="{10C22FCF-5246-EFDF-FEE3-88B8E39DEF5A}"/>
              </a:ext>
            </a:extLst>
          </p:cNvPr>
          <p:cNvPicPr>
            <a:picLocks noChangeAspect="1"/>
          </p:cNvPicPr>
          <p:nvPr/>
        </p:nvPicPr>
        <p:blipFill>
          <a:blip r:embed="rId3"/>
          <a:stretch>
            <a:fillRect/>
          </a:stretch>
        </p:blipFill>
        <p:spPr>
          <a:xfrm>
            <a:off x="3878035" y="929851"/>
            <a:ext cx="6540430" cy="5605031"/>
          </a:xfrm>
          <a:prstGeom prst="rect">
            <a:avLst/>
          </a:prstGeom>
        </p:spPr>
      </p:pic>
      <p:pic>
        <p:nvPicPr>
          <p:cNvPr id="3" name="Picture 2">
            <a:extLst>
              <a:ext uri="{FF2B5EF4-FFF2-40B4-BE49-F238E27FC236}">
                <a16:creationId xmlns:a16="http://schemas.microsoft.com/office/drawing/2014/main" id="{93D097EC-7ED7-C19C-69BA-93AA932B9F82}"/>
              </a:ext>
            </a:extLst>
          </p:cNvPr>
          <p:cNvPicPr>
            <a:picLocks noChangeAspect="1"/>
          </p:cNvPicPr>
          <p:nvPr/>
        </p:nvPicPr>
        <p:blipFill>
          <a:blip r:embed="rId4"/>
          <a:stretch>
            <a:fillRect/>
          </a:stretch>
        </p:blipFill>
        <p:spPr>
          <a:xfrm>
            <a:off x="4098543" y="1853293"/>
            <a:ext cx="6561644" cy="4873484"/>
          </a:xfrm>
          <a:prstGeom prst="rect">
            <a:avLst/>
          </a:prstGeom>
        </p:spPr>
      </p:pic>
      <p:pic>
        <p:nvPicPr>
          <p:cNvPr id="4" name="Picture 3">
            <a:extLst>
              <a:ext uri="{FF2B5EF4-FFF2-40B4-BE49-F238E27FC236}">
                <a16:creationId xmlns:a16="http://schemas.microsoft.com/office/drawing/2014/main" id="{1741D101-E8A1-B498-B838-C92718606D1D}"/>
              </a:ext>
            </a:extLst>
          </p:cNvPr>
          <p:cNvPicPr>
            <a:picLocks noChangeAspect="1"/>
          </p:cNvPicPr>
          <p:nvPr/>
        </p:nvPicPr>
        <p:blipFill>
          <a:blip r:embed="rId5"/>
          <a:stretch>
            <a:fillRect/>
          </a:stretch>
        </p:blipFill>
        <p:spPr>
          <a:xfrm>
            <a:off x="3306250" y="733636"/>
            <a:ext cx="7353937" cy="5997460"/>
          </a:xfrm>
          <a:prstGeom prst="rect">
            <a:avLst/>
          </a:prstGeom>
        </p:spPr>
      </p:pic>
      <p:pic>
        <p:nvPicPr>
          <p:cNvPr id="5" name="Picture 4">
            <a:extLst>
              <a:ext uri="{FF2B5EF4-FFF2-40B4-BE49-F238E27FC236}">
                <a16:creationId xmlns:a16="http://schemas.microsoft.com/office/drawing/2014/main" id="{FF1ED00A-7CF7-D203-C6FD-1CAE75615FDD}"/>
              </a:ext>
            </a:extLst>
          </p:cNvPr>
          <p:cNvPicPr>
            <a:picLocks noChangeAspect="1"/>
          </p:cNvPicPr>
          <p:nvPr/>
        </p:nvPicPr>
        <p:blipFill>
          <a:blip r:embed="rId6"/>
          <a:stretch>
            <a:fillRect/>
          </a:stretch>
        </p:blipFill>
        <p:spPr>
          <a:xfrm>
            <a:off x="868232" y="929851"/>
            <a:ext cx="10341236" cy="5852667"/>
          </a:xfrm>
          <a:prstGeom prst="rect">
            <a:avLst/>
          </a:prstGeom>
        </p:spPr>
      </p:pic>
      <p:pic>
        <p:nvPicPr>
          <p:cNvPr id="6" name="Picture 5">
            <a:extLst>
              <a:ext uri="{FF2B5EF4-FFF2-40B4-BE49-F238E27FC236}">
                <a16:creationId xmlns:a16="http://schemas.microsoft.com/office/drawing/2014/main" id="{C5C59006-3A28-E0C8-C90A-7F7D55C09218}"/>
              </a:ext>
            </a:extLst>
          </p:cNvPr>
          <p:cNvPicPr>
            <a:picLocks noChangeAspect="1"/>
          </p:cNvPicPr>
          <p:nvPr/>
        </p:nvPicPr>
        <p:blipFill>
          <a:blip r:embed="rId7"/>
          <a:stretch>
            <a:fillRect/>
          </a:stretch>
        </p:blipFill>
        <p:spPr>
          <a:xfrm>
            <a:off x="1005523" y="990013"/>
            <a:ext cx="10066654" cy="5776176"/>
          </a:xfrm>
          <a:prstGeom prst="rect">
            <a:avLst/>
          </a:prstGeom>
        </p:spPr>
      </p:pic>
      <p:pic>
        <p:nvPicPr>
          <p:cNvPr id="7" name="Picture 6">
            <a:extLst>
              <a:ext uri="{FF2B5EF4-FFF2-40B4-BE49-F238E27FC236}">
                <a16:creationId xmlns:a16="http://schemas.microsoft.com/office/drawing/2014/main" id="{18317A3C-D249-1EA4-E362-D8EA3877DD2E}"/>
              </a:ext>
            </a:extLst>
          </p:cNvPr>
          <p:cNvPicPr>
            <a:picLocks noChangeAspect="1"/>
          </p:cNvPicPr>
          <p:nvPr/>
        </p:nvPicPr>
        <p:blipFill>
          <a:blip r:embed="rId8"/>
          <a:stretch>
            <a:fillRect/>
          </a:stretch>
        </p:blipFill>
        <p:spPr>
          <a:xfrm>
            <a:off x="868113" y="1020353"/>
            <a:ext cx="10204064" cy="5715495"/>
          </a:xfrm>
          <a:prstGeom prst="rect">
            <a:avLst/>
          </a:prstGeom>
        </p:spPr>
      </p:pic>
      <p:pic>
        <p:nvPicPr>
          <p:cNvPr id="9" name="Picture 8">
            <a:extLst>
              <a:ext uri="{FF2B5EF4-FFF2-40B4-BE49-F238E27FC236}">
                <a16:creationId xmlns:a16="http://schemas.microsoft.com/office/drawing/2014/main" id="{D76C169A-EE32-E4C6-4F7B-87CD9C0773F9}"/>
              </a:ext>
            </a:extLst>
          </p:cNvPr>
          <p:cNvPicPr>
            <a:picLocks noChangeAspect="1"/>
          </p:cNvPicPr>
          <p:nvPr/>
        </p:nvPicPr>
        <p:blipFill>
          <a:blip r:embed="rId9"/>
          <a:stretch>
            <a:fillRect/>
          </a:stretch>
        </p:blipFill>
        <p:spPr>
          <a:xfrm>
            <a:off x="913946" y="998437"/>
            <a:ext cx="10409822" cy="5784081"/>
          </a:xfrm>
          <a:prstGeom prst="rect">
            <a:avLst/>
          </a:prstGeom>
        </p:spPr>
      </p:pic>
      <p:pic>
        <p:nvPicPr>
          <p:cNvPr id="8" name="Picture 7">
            <a:extLst>
              <a:ext uri="{FF2B5EF4-FFF2-40B4-BE49-F238E27FC236}">
                <a16:creationId xmlns:a16="http://schemas.microsoft.com/office/drawing/2014/main" id="{6A02F0C4-CBCA-1739-97C4-C668370E328A}"/>
              </a:ext>
            </a:extLst>
          </p:cNvPr>
          <p:cNvPicPr>
            <a:picLocks noChangeAspect="1"/>
          </p:cNvPicPr>
          <p:nvPr/>
        </p:nvPicPr>
        <p:blipFill>
          <a:blip r:embed="rId10"/>
          <a:stretch>
            <a:fillRect/>
          </a:stretch>
        </p:blipFill>
        <p:spPr>
          <a:xfrm>
            <a:off x="1005523" y="767421"/>
            <a:ext cx="10409822" cy="5906012"/>
          </a:xfrm>
          <a:prstGeom prst="rect">
            <a:avLst/>
          </a:prstGeom>
        </p:spPr>
      </p:pic>
      <p:pic>
        <p:nvPicPr>
          <p:cNvPr id="10" name="Picture 9">
            <a:extLst>
              <a:ext uri="{FF2B5EF4-FFF2-40B4-BE49-F238E27FC236}">
                <a16:creationId xmlns:a16="http://schemas.microsoft.com/office/drawing/2014/main" id="{1A782B5D-3DD9-EFDB-EC1B-CD6A5C4E2754}"/>
              </a:ext>
            </a:extLst>
          </p:cNvPr>
          <p:cNvPicPr>
            <a:picLocks noChangeAspect="1"/>
          </p:cNvPicPr>
          <p:nvPr/>
        </p:nvPicPr>
        <p:blipFill>
          <a:blip r:embed="rId11"/>
          <a:stretch>
            <a:fillRect/>
          </a:stretch>
        </p:blipFill>
        <p:spPr>
          <a:xfrm>
            <a:off x="955929" y="751092"/>
            <a:ext cx="10356477" cy="5906012"/>
          </a:xfrm>
          <a:prstGeom prst="rect">
            <a:avLst/>
          </a:prstGeom>
        </p:spPr>
      </p:pic>
      <p:pic>
        <p:nvPicPr>
          <p:cNvPr id="11" name="Picture 10">
            <a:extLst>
              <a:ext uri="{FF2B5EF4-FFF2-40B4-BE49-F238E27FC236}">
                <a16:creationId xmlns:a16="http://schemas.microsoft.com/office/drawing/2014/main" id="{B95FCC05-6228-E3D0-9A7D-C0222D053FE3}"/>
              </a:ext>
            </a:extLst>
          </p:cNvPr>
          <p:cNvPicPr>
            <a:picLocks noChangeAspect="1"/>
          </p:cNvPicPr>
          <p:nvPr/>
        </p:nvPicPr>
        <p:blipFill>
          <a:blip r:embed="rId12"/>
          <a:stretch>
            <a:fillRect/>
          </a:stretch>
        </p:blipFill>
        <p:spPr>
          <a:xfrm>
            <a:off x="1035757" y="1117972"/>
            <a:ext cx="10150720" cy="5624047"/>
          </a:xfrm>
          <a:prstGeom prst="rect">
            <a:avLst/>
          </a:prstGeom>
        </p:spPr>
      </p:pic>
      <p:pic>
        <p:nvPicPr>
          <p:cNvPr id="12" name="Picture 11">
            <a:extLst>
              <a:ext uri="{FF2B5EF4-FFF2-40B4-BE49-F238E27FC236}">
                <a16:creationId xmlns:a16="http://schemas.microsoft.com/office/drawing/2014/main" id="{746CD72F-A67E-FCF7-48C6-19F7D9ECD95F}"/>
              </a:ext>
            </a:extLst>
          </p:cNvPr>
          <p:cNvPicPr>
            <a:picLocks noChangeAspect="1"/>
          </p:cNvPicPr>
          <p:nvPr/>
        </p:nvPicPr>
        <p:blipFill>
          <a:blip r:embed="rId13"/>
          <a:stretch>
            <a:fillRect/>
          </a:stretch>
        </p:blipFill>
        <p:spPr>
          <a:xfrm>
            <a:off x="1005523" y="733636"/>
            <a:ext cx="10219306" cy="5845047"/>
          </a:xfrm>
          <a:prstGeom prst="rect">
            <a:avLst/>
          </a:prstGeom>
        </p:spPr>
      </p:pic>
    </p:spTree>
    <p:extLst>
      <p:ext uri="{BB962C8B-B14F-4D97-AF65-F5344CB8AC3E}">
        <p14:creationId xmlns:p14="http://schemas.microsoft.com/office/powerpoint/2010/main" val="42158158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3773614" y="161483"/>
            <a:ext cx="5778024" cy="537352"/>
          </a:xfrm>
        </p:spPr>
        <p:txBody>
          <a:bodyPr vert="horz" wrap="square" lIns="91436" tIns="45718" rIns="91436" bIns="45718" rtlCol="0" anchor="ctr" anchorCtr="0">
            <a:normAutofit fontScale="90000"/>
          </a:bodyPr>
          <a:lstStyle/>
          <a:p>
            <a:pPr eaLnBrk="1" hangingPunct="1"/>
            <a:r>
              <a:rPr lang="sv-SE" altLang="x-none" dirty="0"/>
              <a:t>Perceptron Learning Rule</a:t>
            </a:r>
          </a:p>
        </p:txBody>
      </p:sp>
      <p:pic>
        <p:nvPicPr>
          <p:cNvPr id="14" name="Picture 13">
            <a:extLst>
              <a:ext uri="{FF2B5EF4-FFF2-40B4-BE49-F238E27FC236}">
                <a16:creationId xmlns:a16="http://schemas.microsoft.com/office/drawing/2014/main" id="{10C22FCF-5246-EFDF-FEE3-88B8E39DEF5A}"/>
              </a:ext>
            </a:extLst>
          </p:cNvPr>
          <p:cNvPicPr>
            <a:picLocks noChangeAspect="1"/>
          </p:cNvPicPr>
          <p:nvPr/>
        </p:nvPicPr>
        <p:blipFill>
          <a:blip r:embed="rId3"/>
          <a:stretch>
            <a:fillRect/>
          </a:stretch>
        </p:blipFill>
        <p:spPr>
          <a:xfrm>
            <a:off x="3878035" y="929851"/>
            <a:ext cx="6540430" cy="5605031"/>
          </a:xfrm>
          <a:prstGeom prst="rect">
            <a:avLst/>
          </a:prstGeom>
        </p:spPr>
      </p:pic>
      <p:pic>
        <p:nvPicPr>
          <p:cNvPr id="3" name="Picture 2">
            <a:extLst>
              <a:ext uri="{FF2B5EF4-FFF2-40B4-BE49-F238E27FC236}">
                <a16:creationId xmlns:a16="http://schemas.microsoft.com/office/drawing/2014/main" id="{93D097EC-7ED7-C19C-69BA-93AA932B9F82}"/>
              </a:ext>
            </a:extLst>
          </p:cNvPr>
          <p:cNvPicPr>
            <a:picLocks noChangeAspect="1"/>
          </p:cNvPicPr>
          <p:nvPr/>
        </p:nvPicPr>
        <p:blipFill>
          <a:blip r:embed="rId4"/>
          <a:stretch>
            <a:fillRect/>
          </a:stretch>
        </p:blipFill>
        <p:spPr>
          <a:xfrm>
            <a:off x="4098543" y="1853293"/>
            <a:ext cx="6561644" cy="4873484"/>
          </a:xfrm>
          <a:prstGeom prst="rect">
            <a:avLst/>
          </a:prstGeom>
        </p:spPr>
      </p:pic>
      <p:pic>
        <p:nvPicPr>
          <p:cNvPr id="4" name="Picture 3">
            <a:extLst>
              <a:ext uri="{FF2B5EF4-FFF2-40B4-BE49-F238E27FC236}">
                <a16:creationId xmlns:a16="http://schemas.microsoft.com/office/drawing/2014/main" id="{1741D101-E8A1-B498-B838-C92718606D1D}"/>
              </a:ext>
            </a:extLst>
          </p:cNvPr>
          <p:cNvPicPr>
            <a:picLocks noChangeAspect="1"/>
          </p:cNvPicPr>
          <p:nvPr/>
        </p:nvPicPr>
        <p:blipFill>
          <a:blip r:embed="rId5"/>
          <a:stretch>
            <a:fillRect/>
          </a:stretch>
        </p:blipFill>
        <p:spPr>
          <a:xfrm>
            <a:off x="3306250" y="733636"/>
            <a:ext cx="7353937" cy="5997460"/>
          </a:xfrm>
          <a:prstGeom prst="rect">
            <a:avLst/>
          </a:prstGeom>
        </p:spPr>
      </p:pic>
      <p:pic>
        <p:nvPicPr>
          <p:cNvPr id="5" name="Picture 4">
            <a:extLst>
              <a:ext uri="{FF2B5EF4-FFF2-40B4-BE49-F238E27FC236}">
                <a16:creationId xmlns:a16="http://schemas.microsoft.com/office/drawing/2014/main" id="{FF1ED00A-7CF7-D203-C6FD-1CAE75615FDD}"/>
              </a:ext>
            </a:extLst>
          </p:cNvPr>
          <p:cNvPicPr>
            <a:picLocks noChangeAspect="1"/>
          </p:cNvPicPr>
          <p:nvPr/>
        </p:nvPicPr>
        <p:blipFill>
          <a:blip r:embed="rId6"/>
          <a:stretch>
            <a:fillRect/>
          </a:stretch>
        </p:blipFill>
        <p:spPr>
          <a:xfrm>
            <a:off x="868232" y="929851"/>
            <a:ext cx="10341236" cy="5852667"/>
          </a:xfrm>
          <a:prstGeom prst="rect">
            <a:avLst/>
          </a:prstGeom>
        </p:spPr>
      </p:pic>
      <p:pic>
        <p:nvPicPr>
          <p:cNvPr id="6" name="Picture 5">
            <a:extLst>
              <a:ext uri="{FF2B5EF4-FFF2-40B4-BE49-F238E27FC236}">
                <a16:creationId xmlns:a16="http://schemas.microsoft.com/office/drawing/2014/main" id="{C5C59006-3A28-E0C8-C90A-7F7D55C09218}"/>
              </a:ext>
            </a:extLst>
          </p:cNvPr>
          <p:cNvPicPr>
            <a:picLocks noChangeAspect="1"/>
          </p:cNvPicPr>
          <p:nvPr/>
        </p:nvPicPr>
        <p:blipFill>
          <a:blip r:embed="rId7"/>
          <a:stretch>
            <a:fillRect/>
          </a:stretch>
        </p:blipFill>
        <p:spPr>
          <a:xfrm>
            <a:off x="1005523" y="990013"/>
            <a:ext cx="10066654" cy="5776176"/>
          </a:xfrm>
          <a:prstGeom prst="rect">
            <a:avLst/>
          </a:prstGeom>
        </p:spPr>
      </p:pic>
      <p:pic>
        <p:nvPicPr>
          <p:cNvPr id="7" name="Picture 6">
            <a:extLst>
              <a:ext uri="{FF2B5EF4-FFF2-40B4-BE49-F238E27FC236}">
                <a16:creationId xmlns:a16="http://schemas.microsoft.com/office/drawing/2014/main" id="{18317A3C-D249-1EA4-E362-D8EA3877DD2E}"/>
              </a:ext>
            </a:extLst>
          </p:cNvPr>
          <p:cNvPicPr>
            <a:picLocks noChangeAspect="1"/>
          </p:cNvPicPr>
          <p:nvPr/>
        </p:nvPicPr>
        <p:blipFill>
          <a:blip r:embed="rId8"/>
          <a:stretch>
            <a:fillRect/>
          </a:stretch>
        </p:blipFill>
        <p:spPr>
          <a:xfrm>
            <a:off x="868113" y="1020353"/>
            <a:ext cx="10204064" cy="5715495"/>
          </a:xfrm>
          <a:prstGeom prst="rect">
            <a:avLst/>
          </a:prstGeom>
        </p:spPr>
      </p:pic>
      <p:pic>
        <p:nvPicPr>
          <p:cNvPr id="9" name="Picture 8">
            <a:extLst>
              <a:ext uri="{FF2B5EF4-FFF2-40B4-BE49-F238E27FC236}">
                <a16:creationId xmlns:a16="http://schemas.microsoft.com/office/drawing/2014/main" id="{D76C169A-EE32-E4C6-4F7B-87CD9C0773F9}"/>
              </a:ext>
            </a:extLst>
          </p:cNvPr>
          <p:cNvPicPr>
            <a:picLocks noChangeAspect="1"/>
          </p:cNvPicPr>
          <p:nvPr/>
        </p:nvPicPr>
        <p:blipFill>
          <a:blip r:embed="rId9"/>
          <a:stretch>
            <a:fillRect/>
          </a:stretch>
        </p:blipFill>
        <p:spPr>
          <a:xfrm>
            <a:off x="913946" y="998437"/>
            <a:ext cx="10409822" cy="5784081"/>
          </a:xfrm>
          <a:prstGeom prst="rect">
            <a:avLst/>
          </a:prstGeom>
        </p:spPr>
      </p:pic>
      <p:pic>
        <p:nvPicPr>
          <p:cNvPr id="8" name="Picture 7">
            <a:extLst>
              <a:ext uri="{FF2B5EF4-FFF2-40B4-BE49-F238E27FC236}">
                <a16:creationId xmlns:a16="http://schemas.microsoft.com/office/drawing/2014/main" id="{6A02F0C4-CBCA-1739-97C4-C668370E328A}"/>
              </a:ext>
            </a:extLst>
          </p:cNvPr>
          <p:cNvPicPr>
            <a:picLocks noChangeAspect="1"/>
          </p:cNvPicPr>
          <p:nvPr/>
        </p:nvPicPr>
        <p:blipFill>
          <a:blip r:embed="rId10"/>
          <a:stretch>
            <a:fillRect/>
          </a:stretch>
        </p:blipFill>
        <p:spPr>
          <a:xfrm>
            <a:off x="1005523" y="767421"/>
            <a:ext cx="10409822" cy="5906012"/>
          </a:xfrm>
          <a:prstGeom prst="rect">
            <a:avLst/>
          </a:prstGeom>
        </p:spPr>
      </p:pic>
      <p:pic>
        <p:nvPicPr>
          <p:cNvPr id="10" name="Picture 9">
            <a:extLst>
              <a:ext uri="{FF2B5EF4-FFF2-40B4-BE49-F238E27FC236}">
                <a16:creationId xmlns:a16="http://schemas.microsoft.com/office/drawing/2014/main" id="{1A782B5D-3DD9-EFDB-EC1B-CD6A5C4E2754}"/>
              </a:ext>
            </a:extLst>
          </p:cNvPr>
          <p:cNvPicPr>
            <a:picLocks noChangeAspect="1"/>
          </p:cNvPicPr>
          <p:nvPr/>
        </p:nvPicPr>
        <p:blipFill>
          <a:blip r:embed="rId11"/>
          <a:stretch>
            <a:fillRect/>
          </a:stretch>
        </p:blipFill>
        <p:spPr>
          <a:xfrm>
            <a:off x="955929" y="751092"/>
            <a:ext cx="10356477" cy="5906012"/>
          </a:xfrm>
          <a:prstGeom prst="rect">
            <a:avLst/>
          </a:prstGeom>
        </p:spPr>
      </p:pic>
      <p:pic>
        <p:nvPicPr>
          <p:cNvPr id="11" name="Picture 10">
            <a:extLst>
              <a:ext uri="{FF2B5EF4-FFF2-40B4-BE49-F238E27FC236}">
                <a16:creationId xmlns:a16="http://schemas.microsoft.com/office/drawing/2014/main" id="{B95FCC05-6228-E3D0-9A7D-C0222D053FE3}"/>
              </a:ext>
            </a:extLst>
          </p:cNvPr>
          <p:cNvPicPr>
            <a:picLocks noChangeAspect="1"/>
          </p:cNvPicPr>
          <p:nvPr/>
        </p:nvPicPr>
        <p:blipFill>
          <a:blip r:embed="rId12"/>
          <a:stretch>
            <a:fillRect/>
          </a:stretch>
        </p:blipFill>
        <p:spPr>
          <a:xfrm>
            <a:off x="1035757" y="1117972"/>
            <a:ext cx="10150720" cy="5624047"/>
          </a:xfrm>
          <a:prstGeom prst="rect">
            <a:avLst/>
          </a:prstGeom>
        </p:spPr>
      </p:pic>
      <p:pic>
        <p:nvPicPr>
          <p:cNvPr id="12" name="Picture 11">
            <a:extLst>
              <a:ext uri="{FF2B5EF4-FFF2-40B4-BE49-F238E27FC236}">
                <a16:creationId xmlns:a16="http://schemas.microsoft.com/office/drawing/2014/main" id="{746CD72F-A67E-FCF7-48C6-19F7D9ECD95F}"/>
              </a:ext>
            </a:extLst>
          </p:cNvPr>
          <p:cNvPicPr>
            <a:picLocks noChangeAspect="1"/>
          </p:cNvPicPr>
          <p:nvPr/>
        </p:nvPicPr>
        <p:blipFill>
          <a:blip r:embed="rId13"/>
          <a:stretch>
            <a:fillRect/>
          </a:stretch>
        </p:blipFill>
        <p:spPr>
          <a:xfrm>
            <a:off x="1005523" y="733636"/>
            <a:ext cx="10219306" cy="5845047"/>
          </a:xfrm>
          <a:prstGeom prst="rect">
            <a:avLst/>
          </a:prstGeom>
        </p:spPr>
      </p:pic>
      <p:pic>
        <p:nvPicPr>
          <p:cNvPr id="13" name="Picture 12">
            <a:extLst>
              <a:ext uri="{FF2B5EF4-FFF2-40B4-BE49-F238E27FC236}">
                <a16:creationId xmlns:a16="http://schemas.microsoft.com/office/drawing/2014/main" id="{66D75AB9-4076-D2A0-40C1-5FFE9E0507FB}"/>
              </a:ext>
            </a:extLst>
          </p:cNvPr>
          <p:cNvPicPr>
            <a:picLocks noChangeAspect="1"/>
          </p:cNvPicPr>
          <p:nvPr/>
        </p:nvPicPr>
        <p:blipFill>
          <a:blip r:embed="rId14"/>
          <a:stretch>
            <a:fillRect/>
          </a:stretch>
        </p:blipFill>
        <p:spPr>
          <a:xfrm>
            <a:off x="1176745" y="923680"/>
            <a:ext cx="9952582" cy="5585944"/>
          </a:xfrm>
          <a:prstGeom prst="rect">
            <a:avLst/>
          </a:prstGeom>
        </p:spPr>
      </p:pic>
    </p:spTree>
    <p:extLst>
      <p:ext uri="{BB962C8B-B14F-4D97-AF65-F5344CB8AC3E}">
        <p14:creationId xmlns:p14="http://schemas.microsoft.com/office/powerpoint/2010/main" val="384423208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a:xfrm>
            <a:off x="3046257" y="301016"/>
            <a:ext cx="8054637" cy="583427"/>
          </a:xfrm>
        </p:spPr>
        <p:txBody>
          <a:bodyPr vert="horz" wrap="square" lIns="91436" tIns="45718" rIns="91436" bIns="45718" rtlCol="0" anchor="ctr" anchorCtr="0">
            <a:normAutofit/>
          </a:bodyPr>
          <a:lstStyle/>
          <a:p>
            <a:pPr eaLnBrk="1" hangingPunct="1"/>
            <a:r>
              <a:rPr lang="sv-SE" altLang="x-none" sz="3202" dirty="0"/>
              <a:t>Perceptron Convergence Theorem</a:t>
            </a:r>
          </a:p>
        </p:txBody>
      </p:sp>
      <p:sp>
        <p:nvSpPr>
          <p:cNvPr id="27651" name="Rectangle 3"/>
          <p:cNvSpPr>
            <a:spLocks noGrp="1"/>
          </p:cNvSpPr>
          <p:nvPr>
            <p:ph idx="1"/>
          </p:nvPr>
        </p:nvSpPr>
        <p:spPr>
          <a:xfrm>
            <a:off x="840921" y="1060881"/>
            <a:ext cx="10678886" cy="5208221"/>
          </a:xfrm>
        </p:spPr>
        <p:txBody>
          <a:bodyPr vert="horz" wrap="square" lIns="91436" tIns="45718" rIns="91436" bIns="45718" rtlCol="0" anchor="t" anchorCtr="0">
            <a:normAutofit/>
          </a:bodyPr>
          <a:lstStyle/>
          <a:p>
            <a:pPr algn="just" eaLnBrk="1" hangingPunct="1">
              <a:lnSpc>
                <a:spcPct val="90000"/>
              </a:lnSpc>
              <a:spcBef>
                <a:spcPct val="0"/>
              </a:spcBef>
              <a:buNone/>
            </a:pPr>
            <a:r>
              <a:rPr lang="sv-SE" altLang="x-none" sz="3202" dirty="0"/>
              <a:t> </a:t>
            </a:r>
            <a:r>
              <a:rPr dirty="0"/>
              <a:t>The algorithm converges to the correct classification</a:t>
            </a:r>
          </a:p>
          <a:p>
            <a:pPr lvl="1" algn="just" eaLnBrk="1" hangingPunct="1">
              <a:lnSpc>
                <a:spcPct val="90000"/>
              </a:lnSpc>
            </a:pPr>
            <a:r>
              <a:rPr lang="sv-SE" altLang="x-none" sz="3202" dirty="0"/>
              <a:t>if the training data is linearly separable</a:t>
            </a:r>
          </a:p>
          <a:p>
            <a:pPr lvl="1" algn="just" eaLnBrk="1" hangingPunct="1">
              <a:lnSpc>
                <a:spcPct val="90000"/>
              </a:lnSpc>
            </a:pPr>
            <a:r>
              <a:rPr lang="sv-SE" altLang="x-none" sz="3202" dirty="0"/>
              <a:t>and </a:t>
            </a:r>
            <a:r>
              <a:rPr lang="en-IN" sz="4000" dirty="0">
                <a:latin typeface="Symbol" panose="05050102010706020507" pitchFamily="18" charset="2"/>
              </a:rPr>
              <a:t>a</a:t>
            </a:r>
            <a:r>
              <a:rPr lang="sv-SE" altLang="x-none" sz="3202" dirty="0"/>
              <a:t> is sufficiently small</a:t>
            </a:r>
            <a:endParaRPr dirty="0"/>
          </a:p>
          <a:p>
            <a:pPr algn="just" eaLnBrk="1" hangingPunct="1">
              <a:lnSpc>
                <a:spcPct val="90000"/>
              </a:lnSpc>
            </a:pPr>
            <a:r>
              <a:rPr dirty="0"/>
              <a:t>If two classes of vectors X</a:t>
            </a:r>
            <a:r>
              <a:rPr baseline="-25000" dirty="0"/>
              <a:t>1</a:t>
            </a:r>
            <a:r>
              <a:rPr dirty="0"/>
              <a:t> and X</a:t>
            </a:r>
            <a:r>
              <a:rPr baseline="-25000" dirty="0"/>
              <a:t>2</a:t>
            </a:r>
            <a:r>
              <a:rPr dirty="0"/>
              <a:t> are linearly separable, the application of the perceptron training algorithm will eventually result in a weight vector </a:t>
            </a:r>
            <a:r>
              <a:rPr b="1" dirty="0"/>
              <a:t>w</a:t>
            </a:r>
            <a:r>
              <a:rPr b="1" baseline="-25000" dirty="0"/>
              <a:t>0</a:t>
            </a:r>
            <a:r>
              <a:rPr dirty="0"/>
              <a:t>, such that </a:t>
            </a:r>
            <a:r>
              <a:rPr b="1" dirty="0"/>
              <a:t>w</a:t>
            </a:r>
            <a:r>
              <a:rPr b="1" baseline="-25000" dirty="0"/>
              <a:t>0</a:t>
            </a:r>
            <a:r>
              <a:rPr dirty="0"/>
              <a:t> defines a TLU whose decision hyper-plane separates X</a:t>
            </a:r>
            <a:r>
              <a:rPr baseline="-25000" dirty="0"/>
              <a:t>1</a:t>
            </a:r>
            <a:r>
              <a:rPr dirty="0"/>
              <a:t> and X</a:t>
            </a:r>
            <a:r>
              <a:rPr baseline="-25000" dirty="0"/>
              <a:t>2</a:t>
            </a:r>
            <a:r>
              <a:rPr dirty="0"/>
              <a:t> (Rosenblatt 1962).</a:t>
            </a:r>
          </a:p>
          <a:p>
            <a:pPr algn="just" eaLnBrk="1" hangingPunct="1">
              <a:lnSpc>
                <a:spcPct val="90000"/>
              </a:lnSpc>
            </a:pPr>
            <a:r>
              <a:rPr dirty="0"/>
              <a:t>Solution </a:t>
            </a:r>
            <a:r>
              <a:rPr b="1" dirty="0"/>
              <a:t>w</a:t>
            </a:r>
            <a:r>
              <a:rPr b="1" baseline="-25000" dirty="0"/>
              <a:t>0</a:t>
            </a:r>
            <a:r>
              <a:rPr dirty="0"/>
              <a:t> is not unique, since if </a:t>
            </a:r>
            <a:r>
              <a:rPr b="1" dirty="0"/>
              <a:t>w</a:t>
            </a:r>
            <a:r>
              <a:rPr b="1" baseline="-25000" dirty="0"/>
              <a:t>0</a:t>
            </a:r>
            <a:r>
              <a:rPr b="1" dirty="0"/>
              <a:t> x</a:t>
            </a:r>
            <a:r>
              <a:rPr dirty="0"/>
              <a:t> =0 defines a hyper-plane, so does </a:t>
            </a:r>
            <a:r>
              <a:rPr b="1" dirty="0"/>
              <a:t>w’</a:t>
            </a:r>
            <a:r>
              <a:rPr b="1" baseline="-25000" dirty="0"/>
              <a:t>0</a:t>
            </a:r>
            <a:r>
              <a:rPr b="1" dirty="0"/>
              <a:t> </a:t>
            </a:r>
            <a:r>
              <a:rPr dirty="0"/>
              <a:t>= k</a:t>
            </a:r>
            <a:r>
              <a:rPr b="1" dirty="0"/>
              <a:t> w</a:t>
            </a:r>
            <a:r>
              <a:rPr b="1" baseline="-25000" dirty="0"/>
              <a:t>0</a:t>
            </a:r>
            <a:r>
              <a:rPr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4">
            <a:extLst>
              <a:ext uri="{FF2B5EF4-FFF2-40B4-BE49-F238E27FC236}">
                <a16:creationId xmlns:a16="http://schemas.microsoft.com/office/drawing/2014/main" id="{5670988A-164B-30B2-AA37-B29A00A9972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7C094F26-6D9D-44C5-B550-4E3403EA4D7D}" type="slidenum">
              <a:rPr lang="tr-TR" altLang="en-US" sz="1400">
                <a:latin typeface="Palatino Linotype" panose="02040502050505030304" pitchFamily="18" charset="0"/>
              </a:rPr>
              <a:pPr>
                <a:spcBef>
                  <a:spcPct val="0"/>
                </a:spcBef>
                <a:buClrTx/>
                <a:buSzTx/>
                <a:buFontTx/>
                <a:buNone/>
              </a:pPr>
              <a:t>56</a:t>
            </a:fld>
            <a:endParaRPr lang="tr-TR" altLang="en-US" sz="1400">
              <a:latin typeface="Palatino Linotype" panose="02040502050505030304" pitchFamily="18" charset="0"/>
            </a:endParaRPr>
          </a:p>
        </p:txBody>
      </p:sp>
      <p:sp>
        <p:nvSpPr>
          <p:cNvPr id="9219" name="Rectangle 3">
            <a:extLst>
              <a:ext uri="{FF2B5EF4-FFF2-40B4-BE49-F238E27FC236}">
                <a16:creationId xmlns:a16="http://schemas.microsoft.com/office/drawing/2014/main" id="{8E812DB6-25C5-324E-40C6-A2C392431D3F}"/>
              </a:ext>
            </a:extLst>
          </p:cNvPr>
          <p:cNvSpPr>
            <a:spLocks noGrp="1" noChangeArrowheads="1"/>
          </p:cNvSpPr>
          <p:nvPr>
            <p:ph type="body" idx="1"/>
          </p:nvPr>
        </p:nvSpPr>
        <p:spPr>
          <a:xfrm>
            <a:off x="1981200" y="549276"/>
            <a:ext cx="8686800" cy="6145213"/>
          </a:xfrm>
        </p:spPr>
        <p:txBody>
          <a:bodyPr/>
          <a:lstStyle/>
          <a:p>
            <a:pPr>
              <a:spcAft>
                <a:spcPts val="1200"/>
              </a:spcAft>
            </a:pPr>
            <a:r>
              <a:rPr lang="en-US" altLang="en-US"/>
              <a:t>regularize means to make things regular or acceptable</a:t>
            </a:r>
          </a:p>
          <a:p>
            <a:pPr>
              <a:spcAft>
                <a:spcPts val="1200"/>
              </a:spcAft>
            </a:pPr>
            <a:r>
              <a:rPr lang="en-US" altLang="en-US"/>
              <a:t> Regularization refers to a set of different techniques that lower the complexity of a neural network model during training, and thus prevent the overfitting</a:t>
            </a:r>
          </a:p>
          <a:p>
            <a:pPr>
              <a:spcAft>
                <a:spcPts val="1200"/>
              </a:spcAft>
            </a:pPr>
            <a:r>
              <a:rPr lang="en-US" altLang="en-US" b="1"/>
              <a:t>Regualrization penalizes the weight matrices of the nodes</a:t>
            </a:r>
            <a:endParaRPr lang="en-US" altLang="en-US"/>
          </a:p>
          <a:p>
            <a:pPr>
              <a:spcAft>
                <a:spcPts val="1200"/>
              </a:spcAft>
            </a:pPr>
            <a:endParaRPr lang="en-US" altLang="en-US"/>
          </a:p>
          <a:p>
            <a:pPr>
              <a:spcAft>
                <a:spcPts val="1200"/>
              </a:spcAft>
            </a:pPr>
            <a:endParaRPr lang="en-US" altLang="en-US" i="1"/>
          </a:p>
          <a:p>
            <a:pPr>
              <a:spcAft>
                <a:spcPts val="1200"/>
              </a:spcAft>
            </a:pPr>
            <a:endParaRPr lang="tr-TR" altLang="en-US" i="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a:extLst>
              <a:ext uri="{FF2B5EF4-FFF2-40B4-BE49-F238E27FC236}">
                <a16:creationId xmlns:a16="http://schemas.microsoft.com/office/drawing/2014/main" id="{047ED97B-F3D9-48C2-D531-B84CA232C42B}"/>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19E55B8D-72FD-4BE2-B7F9-0BCF9A0611F7}" type="slidenum">
              <a:rPr lang="tr-TR" altLang="en-US" sz="1400">
                <a:latin typeface="Palatino Linotype" panose="02040502050505030304" pitchFamily="18" charset="0"/>
              </a:rPr>
              <a:pPr>
                <a:spcBef>
                  <a:spcPct val="0"/>
                </a:spcBef>
                <a:buClrTx/>
                <a:buSzTx/>
                <a:buFontTx/>
                <a:buNone/>
              </a:pPr>
              <a:t>57</a:t>
            </a:fld>
            <a:endParaRPr lang="tr-TR" altLang="en-US" sz="1400">
              <a:latin typeface="Palatino Linotype" panose="02040502050505030304" pitchFamily="18" charset="0"/>
            </a:endParaRPr>
          </a:p>
        </p:txBody>
      </p:sp>
      <p:sp>
        <p:nvSpPr>
          <p:cNvPr id="9219" name="Rectangle 3">
            <a:extLst>
              <a:ext uri="{FF2B5EF4-FFF2-40B4-BE49-F238E27FC236}">
                <a16:creationId xmlns:a16="http://schemas.microsoft.com/office/drawing/2014/main" id="{C792F0BD-4130-904A-EAF7-76F5ECE71F00}"/>
              </a:ext>
            </a:extLst>
          </p:cNvPr>
          <p:cNvSpPr>
            <a:spLocks noGrp="1" noChangeArrowheads="1"/>
          </p:cNvSpPr>
          <p:nvPr>
            <p:ph type="body" idx="1"/>
          </p:nvPr>
        </p:nvSpPr>
        <p:spPr>
          <a:xfrm>
            <a:off x="1919289" y="620714"/>
            <a:ext cx="8497887" cy="5832475"/>
          </a:xfrm>
        </p:spPr>
        <p:txBody>
          <a:bodyPr>
            <a:normAutofit lnSpcReduction="10000"/>
          </a:bodyPr>
          <a:lstStyle/>
          <a:p>
            <a:pPr marL="0" indent="0" algn="ctr">
              <a:spcAft>
                <a:spcPts val="1200"/>
              </a:spcAft>
              <a:buNone/>
              <a:defRPr/>
            </a:pPr>
            <a:r>
              <a:rPr lang="en-US" altLang="en-US" b="1" dirty="0"/>
              <a:t>What is Overfitting</a:t>
            </a:r>
          </a:p>
          <a:p>
            <a:pPr algn="just">
              <a:spcAft>
                <a:spcPts val="1200"/>
              </a:spcAft>
              <a:defRPr/>
            </a:pPr>
            <a:r>
              <a:rPr lang="en-US" altLang="en-US" dirty="0"/>
              <a:t>The training data contains information about the regularities in the mapping from input to output. But it also contains </a:t>
            </a:r>
            <a:r>
              <a:rPr lang="en-US" altLang="en-US" b="1" dirty="0"/>
              <a:t>sampling error</a:t>
            </a:r>
            <a:r>
              <a:rPr lang="en-US" altLang="en-US" dirty="0"/>
              <a:t>.</a:t>
            </a:r>
          </a:p>
          <a:p>
            <a:pPr algn="just">
              <a:spcAft>
                <a:spcPts val="1200"/>
              </a:spcAft>
              <a:defRPr/>
            </a:pPr>
            <a:r>
              <a:rPr lang="en-US" altLang="en-US" dirty="0"/>
              <a:t>There will be accidental regularities because of the particular training cases that were </a:t>
            </a:r>
            <a:r>
              <a:rPr lang="en-US" altLang="en-US" dirty="0" err="1"/>
              <a:t>choosen</a:t>
            </a:r>
            <a:r>
              <a:rPr lang="en-US" altLang="en-US" dirty="0"/>
              <a:t>.</a:t>
            </a:r>
          </a:p>
          <a:p>
            <a:pPr algn="just">
              <a:spcAft>
                <a:spcPts val="1200"/>
              </a:spcAft>
              <a:defRPr/>
            </a:pPr>
            <a:r>
              <a:rPr lang="en-US" altLang="en-US" dirty="0"/>
              <a:t>When we fit the model, It cannot tell which regularities are real and which are caused by sampling error.</a:t>
            </a:r>
          </a:p>
          <a:p>
            <a:pPr algn="just">
              <a:spcAft>
                <a:spcPts val="1200"/>
              </a:spcAft>
              <a:defRPr/>
            </a:pPr>
            <a:r>
              <a:rPr lang="en-US" altLang="en-US" dirty="0"/>
              <a:t>So it fits both kinds of regularity. If the model is very flexible it can model the sampling error really well.</a:t>
            </a:r>
          </a:p>
          <a:p>
            <a:pPr algn="just">
              <a:spcAft>
                <a:spcPts val="1200"/>
              </a:spcAft>
              <a:defRPr/>
            </a:pPr>
            <a:r>
              <a:rPr lang="en-US" altLang="en-US" dirty="0"/>
              <a:t>This means the model will not generalize well to unseen data</a:t>
            </a:r>
          </a:p>
          <a:p>
            <a:pPr marL="0" indent="0" algn="ctr">
              <a:spcAft>
                <a:spcPts val="1200"/>
              </a:spcAft>
              <a:buNone/>
              <a:defRPr/>
            </a:pPr>
            <a:endParaRPr lang="tr-TR" altLang="en-US" dirty="0"/>
          </a:p>
        </p:txBody>
      </p:sp>
    </p:spTree>
    <p:extLst>
      <p:ext uri="{BB962C8B-B14F-4D97-AF65-F5344CB8AC3E}">
        <p14:creationId xmlns:p14="http://schemas.microsoft.com/office/powerpoint/2010/main" val="3188695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4">
            <a:extLst>
              <a:ext uri="{FF2B5EF4-FFF2-40B4-BE49-F238E27FC236}">
                <a16:creationId xmlns:a16="http://schemas.microsoft.com/office/drawing/2014/main" id="{8FFB0CA7-38A1-31D1-4E1A-10E1B1CFD0F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C1DB79CF-E0FC-4D47-A389-576A76A2F2D9}" type="slidenum">
              <a:rPr lang="tr-TR" altLang="en-US" sz="1400">
                <a:latin typeface="Palatino Linotype" panose="02040502050505030304" pitchFamily="18" charset="0"/>
              </a:rPr>
              <a:pPr>
                <a:spcBef>
                  <a:spcPct val="0"/>
                </a:spcBef>
                <a:buClrTx/>
                <a:buSzTx/>
                <a:buFontTx/>
                <a:buNone/>
              </a:pPr>
              <a:t>58</a:t>
            </a:fld>
            <a:endParaRPr lang="tr-TR" altLang="en-US" sz="1400">
              <a:latin typeface="Palatino Linotype" panose="02040502050505030304" pitchFamily="18" charset="0"/>
            </a:endParaRPr>
          </a:p>
        </p:txBody>
      </p:sp>
      <p:sp>
        <p:nvSpPr>
          <p:cNvPr id="7172" name="Rectangle 3">
            <a:extLst>
              <a:ext uri="{FF2B5EF4-FFF2-40B4-BE49-F238E27FC236}">
                <a16:creationId xmlns:a16="http://schemas.microsoft.com/office/drawing/2014/main" id="{0557C423-C4ED-62E4-2DD6-2DCA5319CC03}"/>
              </a:ext>
            </a:extLst>
          </p:cNvPr>
          <p:cNvSpPr>
            <a:spLocks noGrp="1" noChangeArrowheads="1"/>
          </p:cNvSpPr>
          <p:nvPr>
            <p:ph type="body" idx="1"/>
          </p:nvPr>
        </p:nvSpPr>
        <p:spPr>
          <a:xfrm>
            <a:off x="1981200" y="549276"/>
            <a:ext cx="8686800" cy="6145213"/>
          </a:xfrm>
        </p:spPr>
        <p:txBody>
          <a:bodyPr/>
          <a:lstStyle/>
          <a:p>
            <a:pPr>
              <a:spcAft>
                <a:spcPts val="1200"/>
              </a:spcAft>
              <a:defRPr/>
            </a:pPr>
            <a:endParaRPr lang="en-US" b="1" dirty="0"/>
          </a:p>
          <a:p>
            <a:pPr marL="0" indent="0" algn="ctr">
              <a:spcAft>
                <a:spcPts val="1200"/>
              </a:spcAft>
              <a:buNone/>
              <a:defRPr/>
            </a:pPr>
            <a:r>
              <a:rPr lang="en-US" b="1" dirty="0"/>
              <a:t>Diagnosing Overfitting</a:t>
            </a:r>
          </a:p>
          <a:p>
            <a:pPr>
              <a:spcAft>
                <a:spcPts val="1200"/>
              </a:spcAft>
              <a:defRPr/>
            </a:pPr>
            <a:endParaRPr lang="en-US" altLang="en-US" i="1" dirty="0"/>
          </a:p>
          <a:p>
            <a:pPr>
              <a:spcAft>
                <a:spcPts val="1200"/>
              </a:spcAft>
              <a:defRPr/>
            </a:pPr>
            <a:endParaRPr lang="tr-TR" altLang="en-US" i="1" dirty="0"/>
          </a:p>
        </p:txBody>
      </p:sp>
      <p:pic>
        <p:nvPicPr>
          <p:cNvPr id="10244" name="Picture 3">
            <a:extLst>
              <a:ext uri="{FF2B5EF4-FFF2-40B4-BE49-F238E27FC236}">
                <a16:creationId xmlns:a16="http://schemas.microsoft.com/office/drawing/2014/main" id="{49EEEE63-5147-AADA-AC48-3A9FE55C1BF5}"/>
              </a:ext>
            </a:extLst>
          </p:cNvPr>
          <p:cNvPicPr>
            <a:picLocks noChangeAspect="1"/>
          </p:cNvPicPr>
          <p:nvPr/>
        </p:nvPicPr>
        <p:blipFill>
          <a:blip r:embed="rId2">
            <a:extLst>
              <a:ext uri="{28A0092B-C50C-407E-A947-70E740481C1C}">
                <a14:useLocalDpi xmlns:a14="http://schemas.microsoft.com/office/drawing/2010/main" val="0"/>
              </a:ext>
            </a:extLst>
          </a:blip>
          <a:srcRect l="19194" t="29530" r="19530" b="13376"/>
          <a:stretch>
            <a:fillRect/>
          </a:stretch>
        </p:blipFill>
        <p:spPr bwMode="auto">
          <a:xfrm>
            <a:off x="3201989" y="1700213"/>
            <a:ext cx="5976937"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4977C21A-E1EA-71C4-B527-B48DA2F664B2}"/>
              </a:ext>
            </a:extLst>
          </p:cNvPr>
          <p:cNvSpPr>
            <a:spLocks noGrp="1" noChangeArrowheads="1"/>
          </p:cNvSpPr>
          <p:nvPr>
            <p:ph type="title"/>
          </p:nvPr>
        </p:nvSpPr>
        <p:spPr/>
        <p:txBody>
          <a:bodyPr/>
          <a:lstStyle/>
          <a:p>
            <a:r>
              <a:rPr lang="en-US" altLang="en-US"/>
              <a:t>Regularization Techniques</a:t>
            </a:r>
          </a:p>
        </p:txBody>
      </p:sp>
      <p:sp>
        <p:nvSpPr>
          <p:cNvPr id="11267" name="Content Placeholder 2">
            <a:extLst>
              <a:ext uri="{FF2B5EF4-FFF2-40B4-BE49-F238E27FC236}">
                <a16:creationId xmlns:a16="http://schemas.microsoft.com/office/drawing/2014/main" id="{E0FCE2D7-9EB4-A025-037A-CEA0CAD27438}"/>
              </a:ext>
            </a:extLst>
          </p:cNvPr>
          <p:cNvSpPr>
            <a:spLocks noGrp="1" noChangeArrowheads="1"/>
          </p:cNvSpPr>
          <p:nvPr>
            <p:ph idx="1"/>
          </p:nvPr>
        </p:nvSpPr>
        <p:spPr/>
        <p:txBody>
          <a:bodyPr/>
          <a:lstStyle/>
          <a:p>
            <a:r>
              <a:rPr lang="en-US" altLang="en-US"/>
              <a:t>L2 Regualrizartion / Ridge Regularization</a:t>
            </a:r>
          </a:p>
          <a:p>
            <a:r>
              <a:rPr lang="en-US" altLang="en-US"/>
              <a:t>L1 Regualrizartion / Lasso Regularization</a:t>
            </a:r>
          </a:p>
          <a:p>
            <a:r>
              <a:rPr lang="en-US" altLang="en-US"/>
              <a:t>Dropout</a:t>
            </a:r>
          </a:p>
          <a:p>
            <a:r>
              <a:rPr lang="en-US" altLang="en-US"/>
              <a:t>Early Stopping</a:t>
            </a:r>
          </a:p>
          <a:p>
            <a:endParaRPr lang="en-US" altLang="en-US"/>
          </a:p>
          <a:p>
            <a:endParaRPr lang="en-US" altLang="en-US"/>
          </a:p>
        </p:txBody>
      </p:sp>
      <p:sp>
        <p:nvSpPr>
          <p:cNvPr id="4" name="Footer Placeholder 3">
            <a:extLst>
              <a:ext uri="{FF2B5EF4-FFF2-40B4-BE49-F238E27FC236}">
                <a16:creationId xmlns:a16="http://schemas.microsoft.com/office/drawing/2014/main" id="{91D898F9-30D4-7864-B91E-D285070F39CF}"/>
              </a:ext>
            </a:extLst>
          </p:cNvPr>
          <p:cNvSpPr>
            <a:spLocks noGrp="1"/>
          </p:cNvSpPr>
          <p:nvPr>
            <p:ph type="ftr" sz="quarter" idx="10"/>
          </p:nvPr>
        </p:nvSpPr>
        <p:spPr/>
        <p:txBody>
          <a:bodyPr/>
          <a:lstStyle/>
          <a:p>
            <a:pPr>
              <a:defRPr/>
            </a:pPr>
            <a:r>
              <a:rPr lang="en-US"/>
              <a:t>Alpydin &amp; Ch. Eick: ML Topic1</a:t>
            </a:r>
            <a:endParaRPr lang="tr-TR"/>
          </a:p>
        </p:txBody>
      </p:sp>
      <p:sp>
        <p:nvSpPr>
          <p:cNvPr id="11269" name="Slide Number Placeholder 4">
            <a:extLst>
              <a:ext uri="{FF2B5EF4-FFF2-40B4-BE49-F238E27FC236}">
                <a16:creationId xmlns:a16="http://schemas.microsoft.com/office/drawing/2014/main" id="{C92D5368-2EA7-1E8E-64F6-0A029DEBBDE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ECA7CBAF-B803-4DAF-8FE4-3B300E2A193F}" type="slidenum">
              <a:rPr lang="tr-TR" altLang="en-US" sz="1400">
                <a:latin typeface="Palatino Linotype" panose="02040502050505030304" pitchFamily="18" charset="0"/>
              </a:rPr>
              <a:pPr>
                <a:spcBef>
                  <a:spcPct val="0"/>
                </a:spcBef>
                <a:buClrTx/>
                <a:buSzTx/>
                <a:buFontTx/>
                <a:buNone/>
              </a:pPr>
              <a:t>59</a:t>
            </a:fld>
            <a:endParaRPr lang="tr-TR" altLang="en-US" sz="1400">
              <a:latin typeface="Palatino Linotype" panose="0204050205050503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C1010-B286-6DE2-FDF9-338802403C91}"/>
              </a:ext>
            </a:extLst>
          </p:cNvPr>
          <p:cNvSpPr>
            <a:spLocks noGrp="1"/>
          </p:cNvSpPr>
          <p:nvPr>
            <p:ph type="title"/>
          </p:nvPr>
        </p:nvSpPr>
        <p:spPr/>
        <p:txBody>
          <a:bodyPr/>
          <a:lstStyle/>
          <a:p>
            <a:r>
              <a:rPr lang="en-US" dirty="0"/>
              <a:t>Loss Function</a:t>
            </a:r>
            <a:endParaRPr lang="en-IN" dirty="0"/>
          </a:p>
        </p:txBody>
      </p:sp>
      <p:sp>
        <p:nvSpPr>
          <p:cNvPr id="3" name="Content Placeholder 2">
            <a:extLst>
              <a:ext uri="{FF2B5EF4-FFF2-40B4-BE49-F238E27FC236}">
                <a16:creationId xmlns:a16="http://schemas.microsoft.com/office/drawing/2014/main" id="{322EAC3D-87D8-0C97-DB3F-4836DF927773}"/>
              </a:ext>
            </a:extLst>
          </p:cNvPr>
          <p:cNvSpPr>
            <a:spLocks noGrp="1"/>
          </p:cNvSpPr>
          <p:nvPr>
            <p:ph idx="1"/>
          </p:nvPr>
        </p:nvSpPr>
        <p:spPr>
          <a:xfrm>
            <a:off x="838200" y="1825625"/>
            <a:ext cx="10828564" cy="4351338"/>
          </a:xfrm>
        </p:spPr>
        <p:txBody>
          <a:bodyPr/>
          <a:lstStyle/>
          <a:p>
            <a:pPr algn="just"/>
            <a:r>
              <a:rPr lang="en-US" dirty="0"/>
              <a:t>Loss functions depends on the type of task:</a:t>
            </a:r>
          </a:p>
          <a:p>
            <a:pPr lvl="1" algn="just"/>
            <a:r>
              <a:rPr lang="en-US" dirty="0"/>
              <a:t>Regression: the network predicts continuous, numeric variables</a:t>
            </a:r>
          </a:p>
          <a:p>
            <a:pPr lvl="2" algn="just"/>
            <a:r>
              <a:rPr lang="en-US" dirty="0"/>
              <a:t>Example: Length of fishes in images, temperature from latitude/longitude</a:t>
            </a:r>
          </a:p>
          <a:p>
            <a:pPr lvl="2" algn="just"/>
            <a:r>
              <a:rPr lang="en-US" dirty="0"/>
              <a:t>Absolute value, square error</a:t>
            </a:r>
          </a:p>
          <a:p>
            <a:pPr lvl="1" algn="just"/>
            <a:r>
              <a:rPr lang="en-US" dirty="0"/>
              <a:t>Classification: the network predicts categorical variables (fixed number of classes)</a:t>
            </a:r>
          </a:p>
          <a:p>
            <a:pPr lvl="2" algn="just"/>
            <a:r>
              <a:rPr lang="en-US" dirty="0"/>
              <a:t>Example: classify email as spam, predict student grades from essays.</a:t>
            </a:r>
          </a:p>
          <a:p>
            <a:pPr lvl="2" algn="just"/>
            <a:r>
              <a:rPr lang="en-US" dirty="0"/>
              <a:t>hinge loss, Cross-entropy loss</a:t>
            </a:r>
            <a:endParaRPr lang="en-IN" dirty="0"/>
          </a:p>
        </p:txBody>
      </p:sp>
    </p:spTree>
    <p:extLst>
      <p:ext uri="{BB962C8B-B14F-4D97-AF65-F5344CB8AC3E}">
        <p14:creationId xmlns:p14="http://schemas.microsoft.com/office/powerpoint/2010/main" val="17234689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CF473C77-61AF-DFA6-B9CA-3EDA3C01EE3A}"/>
              </a:ext>
            </a:extLst>
          </p:cNvPr>
          <p:cNvSpPr>
            <a:spLocks noGrp="1" noChangeArrowheads="1"/>
          </p:cNvSpPr>
          <p:nvPr>
            <p:ph type="title"/>
          </p:nvPr>
        </p:nvSpPr>
        <p:spPr/>
        <p:txBody>
          <a:bodyPr/>
          <a:lstStyle/>
          <a:p>
            <a:r>
              <a:rPr lang="en-US" altLang="en-US"/>
              <a:t>Ridge Regularization</a:t>
            </a:r>
            <a:br>
              <a:rPr lang="en-US" altLang="en-US"/>
            </a:br>
            <a:endParaRPr lang="en-US" altLang="en-US"/>
          </a:p>
        </p:txBody>
      </p:sp>
      <p:sp>
        <p:nvSpPr>
          <p:cNvPr id="12291" name="Slide Number Placeholder 4">
            <a:extLst>
              <a:ext uri="{FF2B5EF4-FFF2-40B4-BE49-F238E27FC236}">
                <a16:creationId xmlns:a16="http://schemas.microsoft.com/office/drawing/2014/main" id="{2F20A454-E940-2F5E-3D16-A37EE4A2DC3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86F85A51-5534-43E5-8ED4-B807351325DF}" type="slidenum">
              <a:rPr lang="tr-TR" altLang="en-US" sz="1400">
                <a:latin typeface="Palatino Linotype" panose="02040502050505030304" pitchFamily="18" charset="0"/>
              </a:rPr>
              <a:pPr>
                <a:spcBef>
                  <a:spcPct val="0"/>
                </a:spcBef>
                <a:buClrTx/>
                <a:buSzTx/>
                <a:buFontTx/>
                <a:buNone/>
              </a:pPr>
              <a:t>60</a:t>
            </a:fld>
            <a:endParaRPr lang="tr-TR" altLang="en-US" sz="1400">
              <a:latin typeface="Palatino Linotype" panose="02040502050505030304" pitchFamily="18" charset="0"/>
            </a:endParaRPr>
          </a:p>
        </p:txBody>
      </p:sp>
      <p:cxnSp>
        <p:nvCxnSpPr>
          <p:cNvPr id="7" name="Straight Connector 6">
            <a:extLst>
              <a:ext uri="{FF2B5EF4-FFF2-40B4-BE49-F238E27FC236}">
                <a16:creationId xmlns:a16="http://schemas.microsoft.com/office/drawing/2014/main" id="{D9CBF70D-11F0-C4C6-CCE0-153968F1DE91}"/>
              </a:ext>
            </a:extLst>
          </p:cNvPr>
          <p:cNvCxnSpPr/>
          <p:nvPr/>
        </p:nvCxnSpPr>
        <p:spPr>
          <a:xfrm>
            <a:off x="3216275" y="2349500"/>
            <a:ext cx="0" cy="228600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17A06836-52C8-CB6D-9377-7694BB16A342}"/>
              </a:ext>
            </a:extLst>
          </p:cNvPr>
          <p:cNvCxnSpPr/>
          <p:nvPr/>
        </p:nvCxnSpPr>
        <p:spPr>
          <a:xfrm flipV="1">
            <a:off x="3216276" y="4508500"/>
            <a:ext cx="2925763" cy="0"/>
          </a:xfrm>
          <a:prstGeom prst="line">
            <a:avLst/>
          </a:prstGeom>
        </p:spPr>
        <p:style>
          <a:lnRef idx="1">
            <a:schemeClr val="dk1"/>
          </a:lnRef>
          <a:fillRef idx="0">
            <a:schemeClr val="dk1"/>
          </a:fillRef>
          <a:effectRef idx="0">
            <a:schemeClr val="dk1"/>
          </a:effectRef>
          <a:fontRef idx="minor">
            <a:schemeClr val="tx1"/>
          </a:fontRef>
        </p:style>
      </p:cxnSp>
      <p:sp>
        <p:nvSpPr>
          <p:cNvPr id="12294" name="TextBox 11">
            <a:extLst>
              <a:ext uri="{FF2B5EF4-FFF2-40B4-BE49-F238E27FC236}">
                <a16:creationId xmlns:a16="http://schemas.microsoft.com/office/drawing/2014/main" id="{FC52D4F3-FA4F-9F88-3E49-7339F312B8E5}"/>
              </a:ext>
            </a:extLst>
          </p:cNvPr>
          <p:cNvSpPr txBox="1">
            <a:spLocks noChangeArrowheads="1"/>
          </p:cNvSpPr>
          <p:nvPr/>
        </p:nvSpPr>
        <p:spPr bwMode="auto">
          <a:xfrm>
            <a:off x="2927351" y="1960564"/>
            <a:ext cx="962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r>
              <a:rPr lang="en-US" altLang="en-US" sz="1800" b="1">
                <a:latin typeface="Palatino Linotype" panose="02040502050505030304" pitchFamily="18" charset="0"/>
              </a:rPr>
              <a:t>Salary</a:t>
            </a:r>
          </a:p>
        </p:txBody>
      </p:sp>
      <p:sp>
        <p:nvSpPr>
          <p:cNvPr id="12295" name="TextBox 12">
            <a:extLst>
              <a:ext uri="{FF2B5EF4-FFF2-40B4-BE49-F238E27FC236}">
                <a16:creationId xmlns:a16="http://schemas.microsoft.com/office/drawing/2014/main" id="{DA4125B6-16D6-A098-1D39-E369BAF26F4D}"/>
              </a:ext>
            </a:extLst>
          </p:cNvPr>
          <p:cNvSpPr txBox="1">
            <a:spLocks noChangeArrowheads="1"/>
          </p:cNvSpPr>
          <p:nvPr/>
        </p:nvSpPr>
        <p:spPr bwMode="auto">
          <a:xfrm>
            <a:off x="5951538" y="4551364"/>
            <a:ext cx="1439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r>
              <a:rPr lang="en-US" altLang="en-US" sz="1800" b="1">
                <a:latin typeface="Palatino Linotype" panose="02040502050505030304" pitchFamily="18" charset="0"/>
              </a:rPr>
              <a:t>Experience</a:t>
            </a:r>
          </a:p>
        </p:txBody>
      </p:sp>
      <p:sp>
        <p:nvSpPr>
          <p:cNvPr id="14" name="Oval 13">
            <a:extLst>
              <a:ext uri="{FF2B5EF4-FFF2-40B4-BE49-F238E27FC236}">
                <a16:creationId xmlns:a16="http://schemas.microsoft.com/office/drawing/2014/main" id="{B0C8412E-C1BD-7009-0147-7F975C7D834B}"/>
              </a:ext>
            </a:extLst>
          </p:cNvPr>
          <p:cNvSpPr/>
          <p:nvPr/>
        </p:nvSpPr>
        <p:spPr>
          <a:xfrm>
            <a:off x="3889376" y="3733800"/>
            <a:ext cx="92075" cy="90488"/>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5" name="Oval 14">
            <a:extLst>
              <a:ext uri="{FF2B5EF4-FFF2-40B4-BE49-F238E27FC236}">
                <a16:creationId xmlns:a16="http://schemas.microsoft.com/office/drawing/2014/main" id="{4769D05B-423A-B0D5-3FBB-47F3D0BE81F5}"/>
              </a:ext>
            </a:extLst>
          </p:cNvPr>
          <p:cNvSpPr/>
          <p:nvPr/>
        </p:nvSpPr>
        <p:spPr>
          <a:xfrm>
            <a:off x="4259264" y="2781300"/>
            <a:ext cx="92075" cy="90488"/>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cxnSp>
        <p:nvCxnSpPr>
          <p:cNvPr id="17" name="Straight Connector 16">
            <a:extLst>
              <a:ext uri="{FF2B5EF4-FFF2-40B4-BE49-F238E27FC236}">
                <a16:creationId xmlns:a16="http://schemas.microsoft.com/office/drawing/2014/main" id="{A92A12C8-0286-7F07-890E-7D0DF974E842}"/>
              </a:ext>
            </a:extLst>
          </p:cNvPr>
          <p:cNvCxnSpPr/>
          <p:nvPr/>
        </p:nvCxnSpPr>
        <p:spPr>
          <a:xfrm flipV="1">
            <a:off x="3889376" y="2603500"/>
            <a:ext cx="461963" cy="1220788"/>
          </a:xfrm>
          <a:prstGeom prst="line">
            <a:avLst/>
          </a:prstGeom>
        </p:spPr>
        <p:style>
          <a:lnRef idx="1">
            <a:schemeClr val="accent2"/>
          </a:lnRef>
          <a:fillRef idx="0">
            <a:schemeClr val="accent2"/>
          </a:fillRef>
          <a:effectRef idx="0">
            <a:schemeClr val="accent2"/>
          </a:effectRef>
          <a:fontRef idx="minor">
            <a:schemeClr val="tx1"/>
          </a:fontRef>
        </p:style>
      </p:cxnSp>
      <p:sp>
        <p:nvSpPr>
          <p:cNvPr id="23" name="Content Placeholder 22">
            <a:extLst>
              <a:ext uri="{FF2B5EF4-FFF2-40B4-BE49-F238E27FC236}">
                <a16:creationId xmlns:a16="http://schemas.microsoft.com/office/drawing/2014/main" id="{BCA49350-75DD-D2D0-FE1C-FEA341236AE8}"/>
              </a:ext>
            </a:extLst>
          </p:cNvPr>
          <p:cNvSpPr>
            <a:spLocks noGrp="1" noRot="1" noChangeAspect="1" noMove="1" noResize="1" noEditPoints="1" noAdjustHandles="1" noChangeArrowheads="1" noChangeShapeType="1" noTextEdit="1"/>
          </p:cNvSpPr>
          <p:nvPr>
            <p:ph idx="1"/>
          </p:nvPr>
        </p:nvSpPr>
        <p:spPr>
          <a:xfrm>
            <a:off x="1981200" y="2060848"/>
            <a:ext cx="8229600" cy="4581252"/>
          </a:xfrm>
          <a:blipFill>
            <a:blip r:embed="rId2"/>
            <a:stretch>
              <a:fillRect l="-444"/>
            </a:stretch>
          </a:blipFill>
        </p:spPr>
        <p:txBody>
          <a:bodyPr/>
          <a:lstStyle/>
          <a:p>
            <a:pPr>
              <a:defRPr/>
            </a:pPr>
            <a:r>
              <a:rPr lang="en-US">
                <a:noFill/>
              </a:rPr>
              <a:t> </a:t>
            </a:r>
          </a:p>
        </p:txBody>
      </p:sp>
      <p:cxnSp>
        <p:nvCxnSpPr>
          <p:cNvPr id="25" name="Straight Connector 24">
            <a:extLst>
              <a:ext uri="{FF2B5EF4-FFF2-40B4-BE49-F238E27FC236}">
                <a16:creationId xmlns:a16="http://schemas.microsoft.com/office/drawing/2014/main" id="{373BBB0B-9C59-86BB-87BF-208231452348}"/>
              </a:ext>
            </a:extLst>
          </p:cNvPr>
          <p:cNvCxnSpPr/>
          <p:nvPr/>
        </p:nvCxnSpPr>
        <p:spPr>
          <a:xfrm>
            <a:off x="6383339" y="5157788"/>
            <a:ext cx="217487"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0B052A38-BFDE-8CC3-940B-6D2E1168DE46}"/>
              </a:ext>
            </a:extLst>
          </p:cNvPr>
          <p:cNvSpPr>
            <a:spLocks noGrp="1" noChangeArrowheads="1"/>
          </p:cNvSpPr>
          <p:nvPr>
            <p:ph type="title"/>
          </p:nvPr>
        </p:nvSpPr>
        <p:spPr>
          <a:xfrm>
            <a:off x="325016" y="326571"/>
            <a:ext cx="11541967" cy="749300"/>
          </a:xfrm>
        </p:spPr>
        <p:txBody>
          <a:bodyPr/>
          <a:lstStyle/>
          <a:p>
            <a:r>
              <a:rPr lang="en-IN" altLang="en-US" b="1" dirty="0">
                <a:latin typeface="Times New Roman" panose="02020603050405020304" pitchFamily="18" charset="0"/>
                <a:cs typeface="Times New Roman" panose="02020603050405020304" pitchFamily="18" charset="0"/>
              </a:rPr>
              <a:t>L1 vs L2 Regularization Methods</a:t>
            </a:r>
          </a:p>
        </p:txBody>
      </p:sp>
      <p:sp>
        <p:nvSpPr>
          <p:cNvPr id="7171" name="Content Placeholder 2">
            <a:extLst>
              <a:ext uri="{FF2B5EF4-FFF2-40B4-BE49-F238E27FC236}">
                <a16:creationId xmlns:a16="http://schemas.microsoft.com/office/drawing/2014/main" id="{DB4CB433-86FD-6097-CA6B-40983EDCE0C8}"/>
              </a:ext>
            </a:extLst>
          </p:cNvPr>
          <p:cNvSpPr>
            <a:spLocks noGrp="1" noChangeArrowheads="1"/>
          </p:cNvSpPr>
          <p:nvPr>
            <p:ph idx="1"/>
          </p:nvPr>
        </p:nvSpPr>
        <p:spPr>
          <a:xfrm>
            <a:off x="534954" y="1276156"/>
            <a:ext cx="11122090" cy="4879909"/>
          </a:xfrm>
        </p:spPr>
        <p:txBody>
          <a:bodyPr>
            <a:normAutofit/>
          </a:bodyPr>
          <a:lstStyle/>
          <a:p>
            <a:pPr algn="just"/>
            <a:r>
              <a:rPr lang="en-US" altLang="en-US" sz="2400" dirty="0">
                <a:latin typeface="Times New Roman" panose="02020603050405020304" pitchFamily="18" charset="0"/>
                <a:cs typeface="Times New Roman" panose="02020603050405020304" pitchFamily="18" charset="0"/>
              </a:rPr>
              <a:t>L1 Regularization, also called a Lasso regression, adds the “absolute value of magnitude” of the coefficient as a penalty term to the loss function.</a:t>
            </a:r>
          </a:p>
          <a:p>
            <a:pPr algn="just"/>
            <a:r>
              <a:rPr lang="en-US" altLang="en-US" sz="2400" dirty="0">
                <a:latin typeface="Times New Roman" panose="02020603050405020304" pitchFamily="18" charset="0"/>
                <a:cs typeface="Times New Roman" panose="02020603050405020304" pitchFamily="18" charset="0"/>
              </a:rPr>
              <a:t>L2 Regularization, also called a Ridge regression, adds the “squared magnitude” of the coefficient as the penalty term to the loss function.</a:t>
            </a:r>
          </a:p>
          <a:p>
            <a:pPr algn="just"/>
            <a:r>
              <a:rPr lang="en-US" altLang="en-US" sz="2400" dirty="0">
                <a:latin typeface="Times New Roman" panose="02020603050405020304" pitchFamily="18" charset="0"/>
                <a:cs typeface="Times New Roman" panose="02020603050405020304" pitchFamily="18" charset="0"/>
              </a:rPr>
              <a:t>The key difference between these two is the penalty term.</a:t>
            </a:r>
          </a:p>
        </p:txBody>
      </p:sp>
      <p:sp>
        <p:nvSpPr>
          <p:cNvPr id="7172" name="Slide Number Placeholder 4">
            <a:extLst>
              <a:ext uri="{FF2B5EF4-FFF2-40B4-BE49-F238E27FC236}">
                <a16:creationId xmlns:a16="http://schemas.microsoft.com/office/drawing/2014/main" id="{E4D76F58-0ED3-E2CC-6A79-89EC8757CDD0}"/>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1A62A77D-01EC-4A89-B3E4-DF802B687A7A}" type="slidenum">
              <a:rPr lang="tr-TR" altLang="en-US" sz="1400">
                <a:latin typeface="Palatino Linotype" panose="02040502050505030304" pitchFamily="18" charset="0"/>
              </a:rPr>
              <a:pPr>
                <a:spcBef>
                  <a:spcPct val="0"/>
                </a:spcBef>
                <a:buClrTx/>
                <a:buSzTx/>
                <a:buFontTx/>
                <a:buNone/>
              </a:pPr>
              <a:t>61</a:t>
            </a:fld>
            <a:endParaRPr lang="tr-TR" altLang="en-US" sz="1400">
              <a:latin typeface="Palatino Linotype" panose="02040502050505030304" pitchFamily="18" charset="0"/>
            </a:endParaRPr>
          </a:p>
        </p:txBody>
      </p:sp>
    </p:spTree>
    <p:extLst>
      <p:ext uri="{BB962C8B-B14F-4D97-AF65-F5344CB8AC3E}">
        <p14:creationId xmlns:p14="http://schemas.microsoft.com/office/powerpoint/2010/main" val="17673489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E6BB295C-3A26-6C2D-36F3-61A78D594F83}"/>
              </a:ext>
            </a:extLst>
          </p:cNvPr>
          <p:cNvSpPr>
            <a:spLocks noGrp="1" noChangeArrowheads="1"/>
          </p:cNvSpPr>
          <p:nvPr>
            <p:ph type="title"/>
          </p:nvPr>
        </p:nvSpPr>
        <p:spPr/>
        <p:txBody>
          <a:bodyPr/>
          <a:lstStyle/>
          <a:p>
            <a:r>
              <a:rPr lang="en-US" altLang="en-US"/>
              <a:t>Ridge Regularization</a:t>
            </a:r>
            <a:br>
              <a:rPr lang="en-US" altLang="en-US"/>
            </a:br>
            <a:endParaRPr lang="en-US" altLang="en-US"/>
          </a:p>
        </p:txBody>
      </p:sp>
      <p:sp>
        <p:nvSpPr>
          <p:cNvPr id="13315" name="Slide Number Placeholder 4">
            <a:extLst>
              <a:ext uri="{FF2B5EF4-FFF2-40B4-BE49-F238E27FC236}">
                <a16:creationId xmlns:a16="http://schemas.microsoft.com/office/drawing/2014/main" id="{F1FCFFA2-7416-EE39-CAD0-18FD60076599}"/>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F752060F-D060-4D0D-B470-CC84F14162A0}" type="slidenum">
              <a:rPr lang="tr-TR" altLang="en-US" sz="1400">
                <a:latin typeface="Palatino Linotype" panose="02040502050505030304" pitchFamily="18" charset="0"/>
              </a:rPr>
              <a:pPr>
                <a:spcBef>
                  <a:spcPct val="0"/>
                </a:spcBef>
                <a:buClrTx/>
                <a:buSzTx/>
                <a:buFontTx/>
                <a:buNone/>
              </a:pPr>
              <a:t>62</a:t>
            </a:fld>
            <a:endParaRPr lang="tr-TR" altLang="en-US" sz="1400">
              <a:latin typeface="Palatino Linotype" panose="02040502050505030304" pitchFamily="18" charset="0"/>
            </a:endParaRPr>
          </a:p>
        </p:txBody>
      </p:sp>
      <p:cxnSp>
        <p:nvCxnSpPr>
          <p:cNvPr id="7" name="Straight Connector 6">
            <a:extLst>
              <a:ext uri="{FF2B5EF4-FFF2-40B4-BE49-F238E27FC236}">
                <a16:creationId xmlns:a16="http://schemas.microsoft.com/office/drawing/2014/main" id="{9AEB2BA2-FD15-135D-A7AF-CAAB0F54B67B}"/>
              </a:ext>
            </a:extLst>
          </p:cNvPr>
          <p:cNvCxnSpPr/>
          <p:nvPr/>
        </p:nvCxnSpPr>
        <p:spPr>
          <a:xfrm>
            <a:off x="3216275" y="2349500"/>
            <a:ext cx="0" cy="228600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F9BA77F-6C6F-6F62-9B35-2361B28E8FFE}"/>
              </a:ext>
            </a:extLst>
          </p:cNvPr>
          <p:cNvCxnSpPr/>
          <p:nvPr/>
        </p:nvCxnSpPr>
        <p:spPr>
          <a:xfrm flipV="1">
            <a:off x="3216276" y="4508500"/>
            <a:ext cx="2925763" cy="0"/>
          </a:xfrm>
          <a:prstGeom prst="line">
            <a:avLst/>
          </a:prstGeom>
        </p:spPr>
        <p:style>
          <a:lnRef idx="1">
            <a:schemeClr val="dk1"/>
          </a:lnRef>
          <a:fillRef idx="0">
            <a:schemeClr val="dk1"/>
          </a:fillRef>
          <a:effectRef idx="0">
            <a:schemeClr val="dk1"/>
          </a:effectRef>
          <a:fontRef idx="minor">
            <a:schemeClr val="tx1"/>
          </a:fontRef>
        </p:style>
      </p:cxnSp>
      <p:sp>
        <p:nvSpPr>
          <p:cNvPr id="13318" name="TextBox 11">
            <a:extLst>
              <a:ext uri="{FF2B5EF4-FFF2-40B4-BE49-F238E27FC236}">
                <a16:creationId xmlns:a16="http://schemas.microsoft.com/office/drawing/2014/main" id="{A7AC369D-5945-BE2C-94AA-9F4BE2459BB9}"/>
              </a:ext>
            </a:extLst>
          </p:cNvPr>
          <p:cNvSpPr txBox="1">
            <a:spLocks noChangeArrowheads="1"/>
          </p:cNvSpPr>
          <p:nvPr/>
        </p:nvSpPr>
        <p:spPr bwMode="auto">
          <a:xfrm>
            <a:off x="2927351" y="1960564"/>
            <a:ext cx="962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r>
              <a:rPr lang="en-US" altLang="en-US" sz="1800" b="1">
                <a:latin typeface="Palatino Linotype" panose="02040502050505030304" pitchFamily="18" charset="0"/>
              </a:rPr>
              <a:t>Salary</a:t>
            </a:r>
          </a:p>
        </p:txBody>
      </p:sp>
      <p:sp>
        <p:nvSpPr>
          <p:cNvPr id="13319" name="TextBox 12">
            <a:extLst>
              <a:ext uri="{FF2B5EF4-FFF2-40B4-BE49-F238E27FC236}">
                <a16:creationId xmlns:a16="http://schemas.microsoft.com/office/drawing/2014/main" id="{8456E563-D628-4CD8-5376-CB0639D78B5B}"/>
              </a:ext>
            </a:extLst>
          </p:cNvPr>
          <p:cNvSpPr txBox="1">
            <a:spLocks noChangeArrowheads="1"/>
          </p:cNvSpPr>
          <p:nvPr/>
        </p:nvSpPr>
        <p:spPr bwMode="auto">
          <a:xfrm>
            <a:off x="5951538" y="4551364"/>
            <a:ext cx="1439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r>
              <a:rPr lang="en-US" altLang="en-US" sz="1800" b="1">
                <a:latin typeface="Palatino Linotype" panose="02040502050505030304" pitchFamily="18" charset="0"/>
              </a:rPr>
              <a:t>Experience</a:t>
            </a:r>
          </a:p>
        </p:txBody>
      </p:sp>
      <p:sp>
        <p:nvSpPr>
          <p:cNvPr id="14" name="Oval 13">
            <a:extLst>
              <a:ext uri="{FF2B5EF4-FFF2-40B4-BE49-F238E27FC236}">
                <a16:creationId xmlns:a16="http://schemas.microsoft.com/office/drawing/2014/main" id="{8C014020-F1CA-6D0D-67DF-8A2904AA654A}"/>
              </a:ext>
            </a:extLst>
          </p:cNvPr>
          <p:cNvSpPr/>
          <p:nvPr/>
        </p:nvSpPr>
        <p:spPr>
          <a:xfrm>
            <a:off x="3889376" y="3733800"/>
            <a:ext cx="92075" cy="90488"/>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5" name="Oval 14">
            <a:extLst>
              <a:ext uri="{FF2B5EF4-FFF2-40B4-BE49-F238E27FC236}">
                <a16:creationId xmlns:a16="http://schemas.microsoft.com/office/drawing/2014/main" id="{2BE40DD0-FE21-FB5B-6A50-A6788F0A33B9}"/>
              </a:ext>
            </a:extLst>
          </p:cNvPr>
          <p:cNvSpPr/>
          <p:nvPr/>
        </p:nvSpPr>
        <p:spPr>
          <a:xfrm>
            <a:off x="4259264" y="2781300"/>
            <a:ext cx="92075" cy="90488"/>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cxnSp>
        <p:nvCxnSpPr>
          <p:cNvPr id="17" name="Straight Connector 16">
            <a:extLst>
              <a:ext uri="{FF2B5EF4-FFF2-40B4-BE49-F238E27FC236}">
                <a16:creationId xmlns:a16="http://schemas.microsoft.com/office/drawing/2014/main" id="{E490841F-84B3-3977-E52F-311634678A56}"/>
              </a:ext>
            </a:extLst>
          </p:cNvPr>
          <p:cNvCxnSpPr/>
          <p:nvPr/>
        </p:nvCxnSpPr>
        <p:spPr>
          <a:xfrm flipV="1">
            <a:off x="3889376" y="2603500"/>
            <a:ext cx="461963" cy="1220788"/>
          </a:xfrm>
          <a:prstGeom prst="line">
            <a:avLst/>
          </a:prstGeom>
        </p:spPr>
        <p:style>
          <a:lnRef idx="1">
            <a:schemeClr val="accent2"/>
          </a:lnRef>
          <a:fillRef idx="0">
            <a:schemeClr val="accent2"/>
          </a:fillRef>
          <a:effectRef idx="0">
            <a:schemeClr val="accent2"/>
          </a:effectRef>
          <a:fontRef idx="minor">
            <a:schemeClr val="tx1"/>
          </a:fontRef>
        </p:style>
      </p:cxnSp>
      <p:sp>
        <p:nvSpPr>
          <p:cNvPr id="23" name="Content Placeholder 22">
            <a:extLst>
              <a:ext uri="{FF2B5EF4-FFF2-40B4-BE49-F238E27FC236}">
                <a16:creationId xmlns:a16="http://schemas.microsoft.com/office/drawing/2014/main" id="{9075C7D4-D2A1-DA32-07CA-510E98B9D7B5}"/>
              </a:ext>
            </a:extLst>
          </p:cNvPr>
          <p:cNvSpPr>
            <a:spLocks noGrp="1" noRot="1" noChangeAspect="1" noMove="1" noResize="1" noEditPoints="1" noAdjustHandles="1" noChangeArrowheads="1" noChangeShapeType="1" noTextEdit="1"/>
          </p:cNvSpPr>
          <p:nvPr>
            <p:ph idx="1"/>
          </p:nvPr>
        </p:nvSpPr>
        <p:spPr>
          <a:xfrm>
            <a:off x="1981200" y="2060848"/>
            <a:ext cx="8229600" cy="4581252"/>
          </a:xfrm>
          <a:blipFill>
            <a:blip r:embed="rId2"/>
            <a:stretch>
              <a:fillRect l="-444"/>
            </a:stretch>
          </a:blipFill>
        </p:spPr>
        <p:txBody>
          <a:bodyPr/>
          <a:lstStyle/>
          <a:p>
            <a:pPr>
              <a:defRPr/>
            </a:pPr>
            <a:r>
              <a:rPr lang="en-US">
                <a:noFill/>
              </a:rPr>
              <a:t> </a:t>
            </a:r>
          </a:p>
        </p:txBody>
      </p:sp>
      <p:cxnSp>
        <p:nvCxnSpPr>
          <p:cNvPr id="25" name="Straight Connector 24">
            <a:extLst>
              <a:ext uri="{FF2B5EF4-FFF2-40B4-BE49-F238E27FC236}">
                <a16:creationId xmlns:a16="http://schemas.microsoft.com/office/drawing/2014/main" id="{44446603-4AEB-2610-388E-FF0DC6F8BB48}"/>
              </a:ext>
            </a:extLst>
          </p:cNvPr>
          <p:cNvCxnSpPr/>
          <p:nvPr/>
        </p:nvCxnSpPr>
        <p:spPr>
          <a:xfrm>
            <a:off x="6383339" y="5157788"/>
            <a:ext cx="217487"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2B5A86DD-9F80-978E-F1BD-77EB327549EB}"/>
              </a:ext>
            </a:extLst>
          </p:cNvPr>
          <p:cNvSpPr>
            <a:spLocks noGrp="1" noChangeArrowheads="1"/>
          </p:cNvSpPr>
          <p:nvPr>
            <p:ph type="title"/>
          </p:nvPr>
        </p:nvSpPr>
        <p:spPr/>
        <p:txBody>
          <a:bodyPr/>
          <a:lstStyle/>
          <a:p>
            <a:r>
              <a:rPr lang="en-US" altLang="en-US"/>
              <a:t>Steep slope</a:t>
            </a:r>
          </a:p>
        </p:txBody>
      </p:sp>
      <p:sp>
        <p:nvSpPr>
          <p:cNvPr id="14339" name="Slide Number Placeholder 4">
            <a:extLst>
              <a:ext uri="{FF2B5EF4-FFF2-40B4-BE49-F238E27FC236}">
                <a16:creationId xmlns:a16="http://schemas.microsoft.com/office/drawing/2014/main" id="{46914A70-42C3-2005-1164-C121BE31DC8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D518E280-0824-4C81-980E-3BBC25E0F938}" type="slidenum">
              <a:rPr lang="tr-TR" altLang="en-US" sz="1400">
                <a:latin typeface="Palatino Linotype" panose="02040502050505030304" pitchFamily="18" charset="0"/>
              </a:rPr>
              <a:pPr>
                <a:spcBef>
                  <a:spcPct val="0"/>
                </a:spcBef>
                <a:buClrTx/>
                <a:buSzTx/>
                <a:buFontTx/>
                <a:buNone/>
              </a:pPr>
              <a:t>63</a:t>
            </a:fld>
            <a:endParaRPr lang="tr-TR" altLang="en-US" sz="1400">
              <a:latin typeface="Palatino Linotype" panose="02040502050505030304" pitchFamily="18" charset="0"/>
            </a:endParaRPr>
          </a:p>
        </p:txBody>
      </p:sp>
      <p:cxnSp>
        <p:nvCxnSpPr>
          <p:cNvPr id="7" name="Straight Connector 6">
            <a:extLst>
              <a:ext uri="{FF2B5EF4-FFF2-40B4-BE49-F238E27FC236}">
                <a16:creationId xmlns:a16="http://schemas.microsoft.com/office/drawing/2014/main" id="{29DD0C92-4541-5FDD-9DB7-5BB9EB49158F}"/>
              </a:ext>
            </a:extLst>
          </p:cNvPr>
          <p:cNvCxnSpPr/>
          <p:nvPr/>
        </p:nvCxnSpPr>
        <p:spPr>
          <a:xfrm>
            <a:off x="3216275" y="2349500"/>
            <a:ext cx="0" cy="228600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FF3E458-88A7-74EC-42B9-EF428B27F5C7}"/>
              </a:ext>
            </a:extLst>
          </p:cNvPr>
          <p:cNvCxnSpPr/>
          <p:nvPr/>
        </p:nvCxnSpPr>
        <p:spPr>
          <a:xfrm flipV="1">
            <a:off x="3216276" y="4508500"/>
            <a:ext cx="2925763" cy="0"/>
          </a:xfrm>
          <a:prstGeom prst="line">
            <a:avLst/>
          </a:prstGeom>
        </p:spPr>
        <p:style>
          <a:lnRef idx="1">
            <a:schemeClr val="dk1"/>
          </a:lnRef>
          <a:fillRef idx="0">
            <a:schemeClr val="dk1"/>
          </a:fillRef>
          <a:effectRef idx="0">
            <a:schemeClr val="dk1"/>
          </a:effectRef>
          <a:fontRef idx="minor">
            <a:schemeClr val="tx1"/>
          </a:fontRef>
        </p:style>
      </p:cxnSp>
      <p:sp>
        <p:nvSpPr>
          <p:cNvPr id="14342" name="TextBox 11">
            <a:extLst>
              <a:ext uri="{FF2B5EF4-FFF2-40B4-BE49-F238E27FC236}">
                <a16:creationId xmlns:a16="http://schemas.microsoft.com/office/drawing/2014/main" id="{137DBA43-2CC1-A595-A25B-4DB0CD8BB929}"/>
              </a:ext>
            </a:extLst>
          </p:cNvPr>
          <p:cNvSpPr txBox="1">
            <a:spLocks noChangeArrowheads="1"/>
          </p:cNvSpPr>
          <p:nvPr/>
        </p:nvSpPr>
        <p:spPr bwMode="auto">
          <a:xfrm>
            <a:off x="2927351" y="1960564"/>
            <a:ext cx="962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r>
              <a:rPr lang="en-US" altLang="en-US" sz="1800" b="1">
                <a:latin typeface="Palatino Linotype" panose="02040502050505030304" pitchFamily="18" charset="0"/>
              </a:rPr>
              <a:t>Salary</a:t>
            </a:r>
          </a:p>
        </p:txBody>
      </p:sp>
      <p:sp>
        <p:nvSpPr>
          <p:cNvPr id="14343" name="TextBox 12">
            <a:extLst>
              <a:ext uri="{FF2B5EF4-FFF2-40B4-BE49-F238E27FC236}">
                <a16:creationId xmlns:a16="http://schemas.microsoft.com/office/drawing/2014/main" id="{94D5B78F-FA03-B48E-22F4-5789DEA3106D}"/>
              </a:ext>
            </a:extLst>
          </p:cNvPr>
          <p:cNvSpPr txBox="1">
            <a:spLocks noChangeArrowheads="1"/>
          </p:cNvSpPr>
          <p:nvPr/>
        </p:nvSpPr>
        <p:spPr bwMode="auto">
          <a:xfrm>
            <a:off x="5951538" y="4551364"/>
            <a:ext cx="1439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r>
              <a:rPr lang="en-US" altLang="en-US" sz="1800" b="1">
                <a:latin typeface="Palatino Linotype" panose="02040502050505030304" pitchFamily="18" charset="0"/>
              </a:rPr>
              <a:t>Experience</a:t>
            </a:r>
          </a:p>
        </p:txBody>
      </p:sp>
      <p:sp>
        <p:nvSpPr>
          <p:cNvPr id="14" name="Oval 13">
            <a:extLst>
              <a:ext uri="{FF2B5EF4-FFF2-40B4-BE49-F238E27FC236}">
                <a16:creationId xmlns:a16="http://schemas.microsoft.com/office/drawing/2014/main" id="{08E3CA75-C360-C933-7556-39629F1C3585}"/>
              </a:ext>
            </a:extLst>
          </p:cNvPr>
          <p:cNvSpPr/>
          <p:nvPr/>
        </p:nvSpPr>
        <p:spPr>
          <a:xfrm>
            <a:off x="3889376" y="3733800"/>
            <a:ext cx="92075" cy="90488"/>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5" name="Oval 14">
            <a:extLst>
              <a:ext uri="{FF2B5EF4-FFF2-40B4-BE49-F238E27FC236}">
                <a16:creationId xmlns:a16="http://schemas.microsoft.com/office/drawing/2014/main" id="{59C189E2-30EB-0C70-46AD-71E14D9903BA}"/>
              </a:ext>
            </a:extLst>
          </p:cNvPr>
          <p:cNvSpPr/>
          <p:nvPr/>
        </p:nvSpPr>
        <p:spPr>
          <a:xfrm>
            <a:off x="4259264" y="2781300"/>
            <a:ext cx="92075" cy="90488"/>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cxnSp>
        <p:nvCxnSpPr>
          <p:cNvPr id="17" name="Straight Connector 16">
            <a:extLst>
              <a:ext uri="{FF2B5EF4-FFF2-40B4-BE49-F238E27FC236}">
                <a16:creationId xmlns:a16="http://schemas.microsoft.com/office/drawing/2014/main" id="{9E687EE7-6828-E1E7-9BD2-ECA5C1486CE3}"/>
              </a:ext>
            </a:extLst>
          </p:cNvPr>
          <p:cNvCxnSpPr/>
          <p:nvPr/>
        </p:nvCxnSpPr>
        <p:spPr>
          <a:xfrm flipV="1">
            <a:off x="3889376" y="2603500"/>
            <a:ext cx="461963" cy="1220788"/>
          </a:xfrm>
          <a:prstGeom prst="line">
            <a:avLst/>
          </a:prstGeom>
        </p:spPr>
        <p:style>
          <a:lnRef idx="1">
            <a:schemeClr val="accent2"/>
          </a:lnRef>
          <a:fillRef idx="0">
            <a:schemeClr val="accent2"/>
          </a:fillRef>
          <a:effectRef idx="0">
            <a:schemeClr val="accent2"/>
          </a:effectRef>
          <a:fontRef idx="minor">
            <a:schemeClr val="tx1"/>
          </a:fontRef>
        </p:style>
      </p:cxnSp>
      <p:sp>
        <p:nvSpPr>
          <p:cNvPr id="23" name="Content Placeholder 22">
            <a:extLst>
              <a:ext uri="{FF2B5EF4-FFF2-40B4-BE49-F238E27FC236}">
                <a16:creationId xmlns:a16="http://schemas.microsoft.com/office/drawing/2014/main" id="{8B447927-68DC-50A3-CDC5-37DECF0B5526}"/>
              </a:ext>
            </a:extLst>
          </p:cNvPr>
          <p:cNvSpPr>
            <a:spLocks noGrp="1" noRot="1" noChangeAspect="1" noMove="1" noResize="1" noEditPoints="1" noAdjustHandles="1" noChangeArrowheads="1" noChangeShapeType="1" noTextEdit="1"/>
          </p:cNvSpPr>
          <p:nvPr>
            <p:ph idx="1"/>
          </p:nvPr>
        </p:nvSpPr>
        <p:spPr>
          <a:xfrm>
            <a:off x="1981200" y="2060848"/>
            <a:ext cx="8229600" cy="4581252"/>
          </a:xfrm>
          <a:blipFill>
            <a:blip r:embed="rId2"/>
            <a:stretch>
              <a:fillRect l="-444"/>
            </a:stretch>
          </a:blipFill>
        </p:spPr>
        <p:txBody>
          <a:bodyPr/>
          <a:lstStyle/>
          <a:p>
            <a:pPr>
              <a:defRPr/>
            </a:pPr>
            <a:r>
              <a:rPr lang="en-US">
                <a:noFill/>
              </a:rPr>
              <a:t> </a:t>
            </a:r>
          </a:p>
        </p:txBody>
      </p:sp>
      <p:cxnSp>
        <p:nvCxnSpPr>
          <p:cNvPr id="25" name="Straight Connector 24">
            <a:extLst>
              <a:ext uri="{FF2B5EF4-FFF2-40B4-BE49-F238E27FC236}">
                <a16:creationId xmlns:a16="http://schemas.microsoft.com/office/drawing/2014/main" id="{9BF36228-5829-BF2E-35BC-60E29168A0A8}"/>
              </a:ext>
            </a:extLst>
          </p:cNvPr>
          <p:cNvCxnSpPr/>
          <p:nvPr/>
        </p:nvCxnSpPr>
        <p:spPr>
          <a:xfrm>
            <a:off x="6383339" y="5157788"/>
            <a:ext cx="217487" cy="0"/>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4037F32A-5B11-9548-BE63-D28CAAC0EACD}"/>
              </a:ext>
            </a:extLst>
          </p:cNvPr>
          <p:cNvCxnSpPr/>
          <p:nvPr/>
        </p:nvCxnSpPr>
        <p:spPr>
          <a:xfrm flipH="1">
            <a:off x="3989388" y="3459164"/>
            <a:ext cx="11112" cy="1049337"/>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614371B-2001-422A-D01F-8226152A046F}"/>
              </a:ext>
            </a:extLst>
          </p:cNvPr>
          <p:cNvCxnSpPr/>
          <p:nvPr/>
        </p:nvCxnSpPr>
        <p:spPr>
          <a:xfrm flipH="1">
            <a:off x="4359276" y="2886075"/>
            <a:ext cx="11113" cy="1665288"/>
          </a:xfrm>
          <a:prstGeom prst="line">
            <a:avLst/>
          </a:prstGeom>
          <a:ln>
            <a:prstDash val="lgDash"/>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6BAC85B4-871D-0BDA-BB45-77925E4F2FDB}"/>
              </a:ext>
            </a:extLst>
          </p:cNvPr>
          <p:cNvSpPr>
            <a:spLocks noGrp="1" noChangeArrowheads="1"/>
          </p:cNvSpPr>
          <p:nvPr>
            <p:ph idx="1"/>
          </p:nvPr>
        </p:nvSpPr>
        <p:spPr/>
        <p:txBody>
          <a:bodyPr>
            <a:normAutofit lnSpcReduction="10000"/>
          </a:bodyPr>
          <a:lstStyle/>
          <a:p>
            <a:r>
              <a:rPr lang="en-US" altLang="en-US"/>
              <a:t>Assume lamda =1</a:t>
            </a:r>
          </a:p>
          <a:p>
            <a:r>
              <a:rPr lang="en-US" altLang="en-US"/>
              <a:t>Slope = 1.3</a:t>
            </a:r>
          </a:p>
          <a:p>
            <a:r>
              <a:rPr lang="en-US" altLang="en-US"/>
              <a:t>Then cost = 0 + 1(1.3)2</a:t>
            </a:r>
          </a:p>
          <a:p>
            <a:r>
              <a:rPr lang="en-US" altLang="en-US"/>
              <a:t>= 1.69</a:t>
            </a:r>
          </a:p>
          <a:p>
            <a:endParaRPr lang="en-US" altLang="en-US"/>
          </a:p>
          <a:p>
            <a:r>
              <a:rPr lang="en-US" altLang="en-US"/>
              <a:t>Assume lamda =1</a:t>
            </a:r>
          </a:p>
          <a:p>
            <a:r>
              <a:rPr lang="en-US" altLang="en-US"/>
              <a:t>Slope = 1.1</a:t>
            </a:r>
          </a:p>
          <a:p>
            <a:r>
              <a:rPr lang="en-US" altLang="en-US"/>
              <a:t>Then cost = 0 + 1(1.3)2</a:t>
            </a:r>
          </a:p>
          <a:p>
            <a:r>
              <a:rPr lang="en-US" altLang="en-US"/>
              <a:t>= 1.21</a:t>
            </a:r>
          </a:p>
          <a:p>
            <a:endParaRPr lang="en-US" altLang="en-US"/>
          </a:p>
          <a:p>
            <a:endParaRPr lang="en-US" altLang="en-US"/>
          </a:p>
          <a:p>
            <a:endParaRPr lang="en-US" altLang="en-US"/>
          </a:p>
        </p:txBody>
      </p:sp>
      <p:sp>
        <p:nvSpPr>
          <p:cNvPr id="15363" name="Slide Number Placeholder 4">
            <a:extLst>
              <a:ext uri="{FF2B5EF4-FFF2-40B4-BE49-F238E27FC236}">
                <a16:creationId xmlns:a16="http://schemas.microsoft.com/office/drawing/2014/main" id="{53E8151F-4EDC-8B5D-7F7D-11D72EF77AE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73A8A1C8-DCBF-4AAA-B283-BFFE034EA6C9}" type="slidenum">
              <a:rPr lang="tr-TR" altLang="en-US" sz="1400">
                <a:latin typeface="Palatino Linotype" panose="02040502050505030304" pitchFamily="18" charset="0"/>
              </a:rPr>
              <a:pPr>
                <a:spcBef>
                  <a:spcPct val="0"/>
                </a:spcBef>
                <a:buClrTx/>
                <a:buSzTx/>
                <a:buFontTx/>
                <a:buNone/>
              </a:pPr>
              <a:t>64</a:t>
            </a:fld>
            <a:endParaRPr lang="tr-TR" altLang="en-US" sz="1400">
              <a:latin typeface="Palatino Linotype" panose="0204050205050503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DADC03-1C0B-2F2F-B454-EB980D631956}"/>
              </a:ext>
            </a:extLst>
          </p:cNvPr>
          <p:cNvSpPr>
            <a:spLocks noGrp="1" noRot="1" noChangeAspect="1" noMove="1" noResize="1" noEditPoints="1" noAdjustHandles="1" noChangeArrowheads="1" noChangeShapeType="1" noTextEdit="1"/>
          </p:cNvSpPr>
          <p:nvPr>
            <p:ph idx="1"/>
          </p:nvPr>
        </p:nvSpPr>
        <p:spPr>
          <a:blipFill>
            <a:blip r:embed="rId2"/>
            <a:stretch>
              <a:fillRect l="-444" t="-4075"/>
            </a:stretch>
          </a:blipFill>
        </p:spPr>
        <p:txBody>
          <a:bodyPr/>
          <a:lstStyle/>
          <a:p>
            <a:pPr>
              <a:defRPr/>
            </a:pPr>
            <a:r>
              <a:rPr lang="en-US">
                <a:noFill/>
              </a:rPr>
              <a:t> </a:t>
            </a:r>
          </a:p>
        </p:txBody>
      </p:sp>
      <p:sp>
        <p:nvSpPr>
          <p:cNvPr id="16387" name="Slide Number Placeholder 4">
            <a:extLst>
              <a:ext uri="{FF2B5EF4-FFF2-40B4-BE49-F238E27FC236}">
                <a16:creationId xmlns:a16="http://schemas.microsoft.com/office/drawing/2014/main" id="{0109EA9D-185C-22A1-BB57-C367540A56F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D2E624CD-A8AE-42F8-9AC5-ADB598947F01}" type="slidenum">
              <a:rPr lang="tr-TR" altLang="en-US" sz="1400">
                <a:latin typeface="Palatino Linotype" panose="02040502050505030304" pitchFamily="18" charset="0"/>
              </a:rPr>
              <a:pPr>
                <a:spcBef>
                  <a:spcPct val="0"/>
                </a:spcBef>
                <a:buClrTx/>
                <a:buSzTx/>
                <a:buFontTx/>
                <a:buNone/>
              </a:pPr>
              <a:t>65</a:t>
            </a:fld>
            <a:endParaRPr lang="tr-TR" altLang="en-US" sz="1400">
              <a:latin typeface="Palatino Linotype" panose="0204050205050503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21079EB1-D77E-61A9-8BCE-9BE8F539D9F2}"/>
              </a:ext>
            </a:extLst>
          </p:cNvPr>
          <p:cNvSpPr>
            <a:spLocks noGrp="1" noChangeArrowheads="1"/>
          </p:cNvSpPr>
          <p:nvPr>
            <p:ph type="title"/>
          </p:nvPr>
        </p:nvSpPr>
        <p:spPr/>
        <p:txBody>
          <a:bodyPr/>
          <a:lstStyle/>
          <a:p>
            <a:r>
              <a:rPr lang="en-US" altLang="en-US"/>
              <a:t>Lasso Regression</a:t>
            </a:r>
          </a:p>
        </p:txBody>
      </p:sp>
      <p:sp>
        <p:nvSpPr>
          <p:cNvPr id="17411" name="Content Placeholder 2">
            <a:extLst>
              <a:ext uri="{FF2B5EF4-FFF2-40B4-BE49-F238E27FC236}">
                <a16:creationId xmlns:a16="http://schemas.microsoft.com/office/drawing/2014/main" id="{DBE26D09-8B75-AE99-BD3E-FA9609A8428C}"/>
              </a:ext>
            </a:extLst>
          </p:cNvPr>
          <p:cNvSpPr>
            <a:spLocks noGrp="1" noChangeArrowheads="1"/>
          </p:cNvSpPr>
          <p:nvPr>
            <p:ph idx="1"/>
          </p:nvPr>
        </p:nvSpPr>
        <p:spPr/>
        <p:txBody>
          <a:bodyPr/>
          <a:lstStyle/>
          <a:p>
            <a:r>
              <a:rPr lang="en-US" altLang="en-US"/>
              <a:t>This help in feature selection too</a:t>
            </a:r>
          </a:p>
        </p:txBody>
      </p:sp>
      <p:sp>
        <p:nvSpPr>
          <p:cNvPr id="17412" name="Slide Number Placeholder 4">
            <a:extLst>
              <a:ext uri="{FF2B5EF4-FFF2-40B4-BE49-F238E27FC236}">
                <a16:creationId xmlns:a16="http://schemas.microsoft.com/office/drawing/2014/main" id="{7AB231C1-8E4C-D58F-8511-137EEC33270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01370166-0463-4A29-97F8-E487029729F0}" type="slidenum">
              <a:rPr lang="tr-TR" altLang="en-US" sz="1400">
                <a:latin typeface="Palatino Linotype" panose="02040502050505030304" pitchFamily="18" charset="0"/>
              </a:rPr>
              <a:pPr>
                <a:spcBef>
                  <a:spcPct val="0"/>
                </a:spcBef>
                <a:buClrTx/>
                <a:buSzTx/>
                <a:buFontTx/>
                <a:buNone/>
              </a:pPr>
              <a:t>66</a:t>
            </a:fld>
            <a:endParaRPr lang="tr-TR" altLang="en-US" sz="1400">
              <a:latin typeface="Palatino Linotype" panose="02040502050505030304"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B7DBF67F-9B94-CF6E-ED14-02529DA209C2}"/>
              </a:ext>
            </a:extLst>
          </p:cNvPr>
          <p:cNvSpPr>
            <a:spLocks noGrp="1" noChangeArrowheads="1"/>
          </p:cNvSpPr>
          <p:nvPr>
            <p:ph type="title"/>
          </p:nvPr>
        </p:nvSpPr>
        <p:spPr/>
        <p:txBody>
          <a:bodyPr/>
          <a:lstStyle/>
          <a:p>
            <a:r>
              <a:rPr lang="en-US" altLang="en-US" i="0"/>
              <a:t>Dropout</a:t>
            </a:r>
            <a:br>
              <a:rPr lang="en-US" altLang="en-US" b="1" i="0"/>
            </a:br>
            <a:endParaRPr lang="en-US" altLang="en-US"/>
          </a:p>
        </p:txBody>
      </p:sp>
      <p:sp>
        <p:nvSpPr>
          <p:cNvPr id="18435" name="Content Placeholder 2">
            <a:extLst>
              <a:ext uri="{FF2B5EF4-FFF2-40B4-BE49-F238E27FC236}">
                <a16:creationId xmlns:a16="http://schemas.microsoft.com/office/drawing/2014/main" id="{161B40E8-0954-FC7E-3F5E-BE7019B13F79}"/>
              </a:ext>
            </a:extLst>
          </p:cNvPr>
          <p:cNvSpPr>
            <a:spLocks noGrp="1" noChangeArrowheads="1"/>
          </p:cNvSpPr>
          <p:nvPr>
            <p:ph idx="1"/>
          </p:nvPr>
        </p:nvSpPr>
        <p:spPr>
          <a:xfrm>
            <a:off x="1843089" y="1255713"/>
            <a:ext cx="8505825" cy="4959350"/>
          </a:xfrm>
        </p:spPr>
        <p:txBody>
          <a:bodyPr/>
          <a:lstStyle/>
          <a:p>
            <a:r>
              <a:rPr lang="en-US" altLang="en-US" dirty="0"/>
              <a:t>This is the one of the most interesting types of regularization techniques.</a:t>
            </a:r>
          </a:p>
          <a:p>
            <a:r>
              <a:rPr lang="en-US" altLang="en-US" dirty="0"/>
              <a:t>It also produces very good results and is consequently the most frequently used regularization technique in the field of deep learning</a:t>
            </a:r>
          </a:p>
          <a:p>
            <a:r>
              <a:rPr lang="en-US" altLang="en-US" dirty="0"/>
              <a:t>To understand dropout, let’s say our neural network structure</a:t>
            </a:r>
          </a:p>
          <a:p>
            <a:endParaRPr lang="en-US" altLang="en-US" dirty="0"/>
          </a:p>
        </p:txBody>
      </p:sp>
      <p:sp>
        <p:nvSpPr>
          <p:cNvPr id="18436" name="Slide Number Placeholder 4">
            <a:extLst>
              <a:ext uri="{FF2B5EF4-FFF2-40B4-BE49-F238E27FC236}">
                <a16:creationId xmlns:a16="http://schemas.microsoft.com/office/drawing/2014/main" id="{A109D54A-E5E1-C9E0-813E-21361B6866B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8D6406DE-0A6F-417B-98C5-D3A9AE1BBBDC}" type="slidenum">
              <a:rPr lang="tr-TR" altLang="en-US" sz="1400">
                <a:latin typeface="Palatino Linotype" panose="02040502050505030304" pitchFamily="18" charset="0"/>
              </a:rPr>
              <a:pPr>
                <a:spcBef>
                  <a:spcPct val="0"/>
                </a:spcBef>
                <a:buClrTx/>
                <a:buSzTx/>
                <a:buFontTx/>
                <a:buNone/>
              </a:pPr>
              <a:t>67</a:t>
            </a:fld>
            <a:endParaRPr lang="tr-TR" altLang="en-US" sz="1400">
              <a:latin typeface="Palatino Linotype" panose="02040502050505030304" pitchFamily="18" charset="0"/>
            </a:endParaRPr>
          </a:p>
        </p:txBody>
      </p:sp>
      <p:pic>
        <p:nvPicPr>
          <p:cNvPr id="18437" name="Picture 2" descr="https://cdn.analyticsvidhya.com/wp-content/uploads/2018/04/Screen-Shot-2018-04-03-at-11.50.02-PM.png">
            <a:extLst>
              <a:ext uri="{FF2B5EF4-FFF2-40B4-BE49-F238E27FC236}">
                <a16:creationId xmlns:a16="http://schemas.microsoft.com/office/drawing/2014/main" id="{A79DDD2E-1CD8-74A4-809B-BB36CE53C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4013751"/>
            <a:ext cx="31527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2E9DBCC7-57A4-DD60-13FE-C20E271103C7}"/>
              </a:ext>
            </a:extLst>
          </p:cNvPr>
          <p:cNvSpPr>
            <a:spLocks noGrp="1" noChangeArrowheads="1"/>
          </p:cNvSpPr>
          <p:nvPr>
            <p:ph idx="1"/>
          </p:nvPr>
        </p:nvSpPr>
        <p:spPr>
          <a:xfrm>
            <a:off x="1847850" y="788988"/>
            <a:ext cx="8229600" cy="3886200"/>
          </a:xfrm>
        </p:spPr>
        <p:txBody>
          <a:bodyPr/>
          <a:lstStyle/>
          <a:p>
            <a:r>
              <a:rPr lang="en-US" altLang="en-US"/>
              <a:t>At every iteration, it randomly selects some nodes and removes them along with all of their incoming and outgoing connections as shown below</a:t>
            </a:r>
          </a:p>
          <a:p>
            <a:endParaRPr lang="en-US" altLang="en-US"/>
          </a:p>
        </p:txBody>
      </p:sp>
      <p:sp>
        <p:nvSpPr>
          <p:cNvPr id="19459" name="Slide Number Placeholder 4">
            <a:extLst>
              <a:ext uri="{FF2B5EF4-FFF2-40B4-BE49-F238E27FC236}">
                <a16:creationId xmlns:a16="http://schemas.microsoft.com/office/drawing/2014/main" id="{5B045E16-B119-6470-B6EE-1FF8323DA6D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7E7963BB-F661-4609-B53F-578C8CB709B7}" type="slidenum">
              <a:rPr lang="tr-TR" altLang="en-US" sz="1400">
                <a:latin typeface="Palatino Linotype" panose="02040502050505030304" pitchFamily="18" charset="0"/>
              </a:rPr>
              <a:pPr>
                <a:spcBef>
                  <a:spcPct val="0"/>
                </a:spcBef>
                <a:buClrTx/>
                <a:buSzTx/>
                <a:buFontTx/>
                <a:buNone/>
              </a:pPr>
              <a:t>68</a:t>
            </a:fld>
            <a:endParaRPr lang="tr-TR" altLang="en-US" sz="1400">
              <a:latin typeface="Palatino Linotype" panose="02040502050505030304" pitchFamily="18" charset="0"/>
            </a:endParaRPr>
          </a:p>
        </p:txBody>
      </p:sp>
      <p:pic>
        <p:nvPicPr>
          <p:cNvPr id="19460" name="Picture 3" descr="https://cdn.analyticsvidhya.com/wp-content/uploads/2018/04/Screen-Shot-2018-04-03-at-11.52.06-PM.png">
            <a:extLst>
              <a:ext uri="{FF2B5EF4-FFF2-40B4-BE49-F238E27FC236}">
                <a16:creationId xmlns:a16="http://schemas.microsoft.com/office/drawing/2014/main" id="{B104703B-9D9D-CCC1-FA77-88345A5D0D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264" y="2332038"/>
            <a:ext cx="315277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501ACE02-0E63-E36D-2F33-F09419494B3C}"/>
              </a:ext>
            </a:extLst>
          </p:cNvPr>
          <p:cNvSpPr>
            <a:spLocks noGrp="1" noChangeArrowheads="1"/>
          </p:cNvSpPr>
          <p:nvPr>
            <p:ph idx="1"/>
          </p:nvPr>
        </p:nvSpPr>
        <p:spPr>
          <a:xfrm>
            <a:off x="1779588" y="642938"/>
            <a:ext cx="8229600" cy="5319712"/>
          </a:xfrm>
        </p:spPr>
        <p:txBody>
          <a:bodyPr/>
          <a:lstStyle/>
          <a:p>
            <a:r>
              <a:rPr lang="en-US" altLang="en-US"/>
              <a:t>So each iteration has a different set of nodes and this results in a different set of outputs. </a:t>
            </a:r>
            <a:r>
              <a:rPr lang="en-US" altLang="en-US" b="1"/>
              <a:t>It can also be thought of as an ensemble technique in machine learning.</a:t>
            </a:r>
          </a:p>
          <a:p>
            <a:r>
              <a:rPr lang="en-US" altLang="en-US"/>
              <a:t>Ensemble models usually perform better than a single model as they capture more randomness. Similarly, dropout also performs better than a normal neural network model</a:t>
            </a:r>
          </a:p>
          <a:p>
            <a:r>
              <a:rPr lang="en-US" altLang="en-US" i="1"/>
              <a:t>Due to these reasons, dropout is usually preferred when we have a large neural network structure in order to introduce more randomness.</a:t>
            </a:r>
            <a:endParaRPr lang="en-US" altLang="en-US"/>
          </a:p>
        </p:txBody>
      </p:sp>
      <p:sp>
        <p:nvSpPr>
          <p:cNvPr id="20483" name="Slide Number Placeholder 4">
            <a:extLst>
              <a:ext uri="{FF2B5EF4-FFF2-40B4-BE49-F238E27FC236}">
                <a16:creationId xmlns:a16="http://schemas.microsoft.com/office/drawing/2014/main" id="{34F438AA-98DF-C424-076F-B648C88CC5A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1B7E225E-BCE7-46D0-B9B6-A1A3FA7729DB}" type="slidenum">
              <a:rPr lang="tr-TR" altLang="en-US" sz="1400">
                <a:latin typeface="Palatino Linotype" panose="02040502050505030304" pitchFamily="18" charset="0"/>
              </a:rPr>
              <a:pPr>
                <a:spcBef>
                  <a:spcPct val="0"/>
                </a:spcBef>
                <a:buClrTx/>
                <a:buSzTx/>
                <a:buFontTx/>
                <a:buNone/>
              </a:pPr>
              <a:t>69</a:t>
            </a:fld>
            <a:endParaRPr lang="tr-TR" altLang="en-US" sz="1400">
              <a:latin typeface="Palatino Linotype" panose="0204050205050503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C1010-B286-6DE2-FDF9-338802403C91}"/>
              </a:ext>
            </a:extLst>
          </p:cNvPr>
          <p:cNvSpPr>
            <a:spLocks noGrp="1"/>
          </p:cNvSpPr>
          <p:nvPr>
            <p:ph type="title"/>
          </p:nvPr>
        </p:nvSpPr>
        <p:spPr/>
        <p:txBody>
          <a:bodyPr/>
          <a:lstStyle/>
          <a:p>
            <a:r>
              <a:rPr lang="en-US" dirty="0"/>
              <a:t>Loss Function - Absolute value, L1-norm</a:t>
            </a:r>
            <a:endParaRPr lang="en-IN" dirty="0"/>
          </a:p>
        </p:txBody>
      </p:sp>
      <p:sp>
        <p:nvSpPr>
          <p:cNvPr id="3" name="Content Placeholder 2">
            <a:extLst>
              <a:ext uri="{FF2B5EF4-FFF2-40B4-BE49-F238E27FC236}">
                <a16:creationId xmlns:a16="http://schemas.microsoft.com/office/drawing/2014/main" id="{322EAC3D-87D8-0C97-DB3F-4836DF927773}"/>
              </a:ext>
            </a:extLst>
          </p:cNvPr>
          <p:cNvSpPr>
            <a:spLocks noGrp="1"/>
          </p:cNvSpPr>
          <p:nvPr>
            <p:ph idx="1"/>
          </p:nvPr>
        </p:nvSpPr>
        <p:spPr>
          <a:xfrm>
            <a:off x="838200" y="1825625"/>
            <a:ext cx="10828564" cy="4351338"/>
          </a:xfrm>
        </p:spPr>
        <p:txBody>
          <a:bodyPr/>
          <a:lstStyle/>
          <a:p>
            <a:r>
              <a:rPr lang="en-US" dirty="0"/>
              <a:t>Very basic loss function</a:t>
            </a:r>
          </a:p>
          <a:p>
            <a:r>
              <a:rPr lang="en-US" dirty="0"/>
              <a:t>Produces sparser solutions</a:t>
            </a:r>
          </a:p>
          <a:p>
            <a:pPr lvl="1"/>
            <a:r>
              <a:rPr lang="en-US" dirty="0"/>
              <a:t>good in high dimensional spaces</a:t>
            </a:r>
          </a:p>
          <a:p>
            <a:pPr lvl="1"/>
            <a:r>
              <a:rPr lang="en-US" dirty="0"/>
              <a:t>prediction speed</a:t>
            </a:r>
          </a:p>
          <a:p>
            <a:r>
              <a:rPr lang="en-US" dirty="0"/>
              <a:t>Less sensitive to outliers</a:t>
            </a:r>
            <a:endParaRPr lang="en-IN" dirty="0"/>
          </a:p>
        </p:txBody>
      </p:sp>
      <p:pic>
        <p:nvPicPr>
          <p:cNvPr id="5" name="Picture 4">
            <a:extLst>
              <a:ext uri="{FF2B5EF4-FFF2-40B4-BE49-F238E27FC236}">
                <a16:creationId xmlns:a16="http://schemas.microsoft.com/office/drawing/2014/main" id="{17B93CE1-5662-F618-B5C2-54F9F84D456B}"/>
              </a:ext>
            </a:extLst>
          </p:cNvPr>
          <p:cNvPicPr>
            <a:picLocks noChangeAspect="1"/>
          </p:cNvPicPr>
          <p:nvPr/>
        </p:nvPicPr>
        <p:blipFill>
          <a:blip r:embed="rId2"/>
          <a:stretch>
            <a:fillRect/>
          </a:stretch>
        </p:blipFill>
        <p:spPr>
          <a:xfrm>
            <a:off x="2565339" y="4659134"/>
            <a:ext cx="3116850" cy="1089754"/>
          </a:xfrm>
          <a:prstGeom prst="rect">
            <a:avLst/>
          </a:prstGeom>
        </p:spPr>
      </p:pic>
      <p:pic>
        <p:nvPicPr>
          <p:cNvPr id="7" name="Picture 6">
            <a:extLst>
              <a:ext uri="{FF2B5EF4-FFF2-40B4-BE49-F238E27FC236}">
                <a16:creationId xmlns:a16="http://schemas.microsoft.com/office/drawing/2014/main" id="{A6F26E09-29C4-05C4-7EDE-E0873C012D22}"/>
              </a:ext>
            </a:extLst>
          </p:cNvPr>
          <p:cNvPicPr>
            <a:picLocks noChangeAspect="1"/>
          </p:cNvPicPr>
          <p:nvPr/>
        </p:nvPicPr>
        <p:blipFill>
          <a:blip r:embed="rId3"/>
          <a:stretch>
            <a:fillRect/>
          </a:stretch>
        </p:blipFill>
        <p:spPr>
          <a:xfrm>
            <a:off x="6692861" y="1379346"/>
            <a:ext cx="4328535" cy="3703641"/>
          </a:xfrm>
          <a:prstGeom prst="rect">
            <a:avLst/>
          </a:prstGeom>
        </p:spPr>
      </p:pic>
    </p:spTree>
    <p:extLst>
      <p:ext uri="{BB962C8B-B14F-4D97-AF65-F5344CB8AC3E}">
        <p14:creationId xmlns:p14="http://schemas.microsoft.com/office/powerpoint/2010/main" val="2113357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14F35A17-52A7-D425-533E-36C4686E0E9F}"/>
              </a:ext>
            </a:extLst>
          </p:cNvPr>
          <p:cNvSpPr>
            <a:spLocks noGrp="1" noChangeArrowheads="1"/>
          </p:cNvSpPr>
          <p:nvPr>
            <p:ph type="title"/>
          </p:nvPr>
        </p:nvSpPr>
        <p:spPr/>
        <p:txBody>
          <a:bodyPr/>
          <a:lstStyle/>
          <a:p>
            <a:r>
              <a:rPr lang="en-US" altLang="en-US" i="0"/>
              <a:t>Early stopping</a:t>
            </a:r>
            <a:br>
              <a:rPr lang="en-US" altLang="en-US" b="1" i="0"/>
            </a:br>
            <a:endParaRPr lang="en-US" altLang="en-US"/>
          </a:p>
        </p:txBody>
      </p:sp>
      <p:sp>
        <p:nvSpPr>
          <p:cNvPr id="22531" name="Content Placeholder 2">
            <a:extLst>
              <a:ext uri="{FF2B5EF4-FFF2-40B4-BE49-F238E27FC236}">
                <a16:creationId xmlns:a16="http://schemas.microsoft.com/office/drawing/2014/main" id="{0CA4082A-76E2-2F77-3386-3E412460B5C1}"/>
              </a:ext>
            </a:extLst>
          </p:cNvPr>
          <p:cNvSpPr>
            <a:spLocks noGrp="1" noChangeArrowheads="1"/>
          </p:cNvSpPr>
          <p:nvPr>
            <p:ph idx="1"/>
          </p:nvPr>
        </p:nvSpPr>
        <p:spPr>
          <a:xfrm>
            <a:off x="1981200" y="1981200"/>
            <a:ext cx="8686800" cy="3886200"/>
          </a:xfrm>
        </p:spPr>
        <p:txBody>
          <a:bodyPr/>
          <a:lstStyle/>
          <a:p>
            <a:r>
              <a:rPr lang="en-US" altLang="en-US"/>
              <a:t>Early stopping is a kind of cross-validation strategy where we keep one part of the training set as the validation set. </a:t>
            </a:r>
          </a:p>
          <a:p>
            <a:r>
              <a:rPr lang="en-US" altLang="en-US"/>
              <a:t>When we see that the performance on the validation set is getting worse, we immediately stop the training on the model. This is known as early stopping</a:t>
            </a:r>
          </a:p>
        </p:txBody>
      </p:sp>
      <p:sp>
        <p:nvSpPr>
          <p:cNvPr id="22532" name="Slide Number Placeholder 4">
            <a:extLst>
              <a:ext uri="{FF2B5EF4-FFF2-40B4-BE49-F238E27FC236}">
                <a16:creationId xmlns:a16="http://schemas.microsoft.com/office/drawing/2014/main" id="{4986847D-0BC1-4BA4-8B0C-978B743F7B7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8D725973-2609-4454-8F1A-F03B5719F633}" type="slidenum">
              <a:rPr lang="tr-TR" altLang="en-US" sz="1400">
                <a:latin typeface="Palatino Linotype" panose="02040502050505030304" pitchFamily="18" charset="0"/>
              </a:rPr>
              <a:pPr>
                <a:spcBef>
                  <a:spcPct val="0"/>
                </a:spcBef>
                <a:buClrTx/>
                <a:buSzTx/>
                <a:buFontTx/>
                <a:buNone/>
              </a:pPr>
              <a:t>70</a:t>
            </a:fld>
            <a:endParaRPr lang="tr-TR" altLang="en-US" sz="1400">
              <a:latin typeface="Palatino Linotype" panose="02040502050505030304"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id="{1E26501E-62C7-C328-E713-0F8F6B3893A8}"/>
              </a:ext>
            </a:extLst>
          </p:cNvPr>
          <p:cNvSpPr>
            <a:spLocks noGrp="1" noChangeArrowheads="1"/>
          </p:cNvSpPr>
          <p:nvPr>
            <p:ph idx="1"/>
          </p:nvPr>
        </p:nvSpPr>
        <p:spPr>
          <a:xfrm>
            <a:off x="1847850" y="981075"/>
            <a:ext cx="8229600" cy="4679950"/>
          </a:xfrm>
        </p:spPr>
        <p:txBody>
          <a:bodyPr>
            <a:normAutofit lnSpcReduction="10000"/>
          </a:bodyPr>
          <a:lstStyle/>
          <a:p>
            <a:endParaRPr lang="en-US" altLang="en-US"/>
          </a:p>
          <a:p>
            <a:endParaRPr lang="en-US" altLang="en-US"/>
          </a:p>
          <a:p>
            <a:endParaRPr lang="en-US" altLang="en-US"/>
          </a:p>
          <a:p>
            <a:endParaRPr lang="en-US" altLang="en-US"/>
          </a:p>
          <a:p>
            <a:endParaRPr lang="en-US" altLang="en-US"/>
          </a:p>
          <a:p>
            <a:endParaRPr lang="en-US" altLang="en-US"/>
          </a:p>
          <a:p>
            <a:endParaRPr lang="en-US" altLang="en-US"/>
          </a:p>
          <a:p>
            <a:r>
              <a:rPr lang="en-US" altLang="en-US"/>
              <a:t>In the above image, we will stop training at the dotted line since after that our model will start overfitting on the training data</a:t>
            </a:r>
          </a:p>
          <a:p>
            <a:endParaRPr lang="en-US" altLang="en-US"/>
          </a:p>
        </p:txBody>
      </p:sp>
      <p:sp>
        <p:nvSpPr>
          <p:cNvPr id="23555" name="Slide Number Placeholder 4">
            <a:extLst>
              <a:ext uri="{FF2B5EF4-FFF2-40B4-BE49-F238E27FC236}">
                <a16:creationId xmlns:a16="http://schemas.microsoft.com/office/drawing/2014/main" id="{220F344E-5B6D-570F-9A1A-8C3387E0373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8F57FDC2-1397-4BDB-9A69-753786A06CB6}" type="slidenum">
              <a:rPr lang="tr-TR" altLang="en-US" sz="1400">
                <a:latin typeface="Palatino Linotype" panose="02040502050505030304" pitchFamily="18" charset="0"/>
              </a:rPr>
              <a:pPr>
                <a:spcBef>
                  <a:spcPct val="0"/>
                </a:spcBef>
                <a:buClrTx/>
                <a:buSzTx/>
                <a:buFontTx/>
                <a:buNone/>
              </a:pPr>
              <a:t>71</a:t>
            </a:fld>
            <a:endParaRPr lang="tr-TR" altLang="en-US" sz="1400">
              <a:latin typeface="Palatino Linotype" panose="02040502050505030304" pitchFamily="18" charset="0"/>
            </a:endParaRPr>
          </a:p>
        </p:txBody>
      </p:sp>
      <p:pic>
        <p:nvPicPr>
          <p:cNvPr id="23556" name="Picture 2" descr="https://cdn.analyticsvidhya.com/wp-content/uploads/2018/04/Screen-Shot-2018-04-04-at-12.31.56-AM.png">
            <a:extLst>
              <a:ext uri="{FF2B5EF4-FFF2-40B4-BE49-F238E27FC236}">
                <a16:creationId xmlns:a16="http://schemas.microsoft.com/office/drawing/2014/main" id="{66231C1C-0BC5-E9CC-F082-F7CD883C4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1125538"/>
            <a:ext cx="4032250"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1A69A-5371-1B99-C635-EED5A9D77559}"/>
              </a:ext>
            </a:extLst>
          </p:cNvPr>
          <p:cNvSpPr>
            <a:spLocks noGrp="1"/>
          </p:cNvSpPr>
          <p:nvPr>
            <p:ph type="title"/>
          </p:nvPr>
        </p:nvSpPr>
        <p:spPr/>
        <p:txBody>
          <a:bodyPr/>
          <a:lstStyle/>
          <a:p>
            <a:r>
              <a:rPr lang="en-US" b="1" dirty="0"/>
              <a:t>Why Training a Neural Network Is Hard</a:t>
            </a:r>
            <a:br>
              <a:rPr lang="en-US" b="1" dirty="0"/>
            </a:br>
            <a:endParaRPr lang="en-IN" dirty="0"/>
          </a:p>
        </p:txBody>
      </p:sp>
      <p:sp>
        <p:nvSpPr>
          <p:cNvPr id="3" name="Content Placeholder 2">
            <a:extLst>
              <a:ext uri="{FF2B5EF4-FFF2-40B4-BE49-F238E27FC236}">
                <a16:creationId xmlns:a16="http://schemas.microsoft.com/office/drawing/2014/main" id="{F9A024AE-EC85-3C9B-C243-CC11C4F11F57}"/>
              </a:ext>
            </a:extLst>
          </p:cNvPr>
          <p:cNvSpPr>
            <a:spLocks noGrp="1"/>
          </p:cNvSpPr>
          <p:nvPr>
            <p:ph idx="1"/>
          </p:nvPr>
        </p:nvSpPr>
        <p:spPr/>
        <p:txBody>
          <a:bodyPr/>
          <a:lstStyle/>
          <a:p>
            <a:r>
              <a:rPr lang="en-US" dirty="0"/>
              <a:t>Fitting a neural network involves using a training dataset to update the model weights to create a good mapping of inputs to outputs.</a:t>
            </a:r>
          </a:p>
          <a:p>
            <a:r>
              <a:rPr lang="en-US" dirty="0"/>
              <a:t>This training process is solved using an optimization algorithm that searches through a space of possible values for the neural network model weights for a set of weights that results in good performance on the training dataset.</a:t>
            </a:r>
          </a:p>
          <a:p>
            <a:r>
              <a:rPr lang="en-US" dirty="0"/>
              <a:t>will discover the challenge of training a neural network framed as an optimization problem.</a:t>
            </a:r>
            <a:endParaRPr lang="en-IN" dirty="0"/>
          </a:p>
        </p:txBody>
      </p:sp>
    </p:spTree>
    <p:extLst>
      <p:ext uri="{BB962C8B-B14F-4D97-AF65-F5344CB8AC3E}">
        <p14:creationId xmlns:p14="http://schemas.microsoft.com/office/powerpoint/2010/main" val="28241141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FC1CA-BDD7-ADFD-C891-D7A636F64E05}"/>
              </a:ext>
            </a:extLst>
          </p:cNvPr>
          <p:cNvSpPr>
            <a:spLocks noGrp="1"/>
          </p:cNvSpPr>
          <p:nvPr>
            <p:ph type="title"/>
          </p:nvPr>
        </p:nvSpPr>
        <p:spPr/>
        <p:txBody>
          <a:bodyPr/>
          <a:lstStyle/>
          <a:p>
            <a:r>
              <a:rPr lang="en-US" dirty="0"/>
              <a:t>Session Outcome</a:t>
            </a:r>
            <a:endParaRPr lang="en-IN" dirty="0"/>
          </a:p>
        </p:txBody>
      </p:sp>
      <p:sp>
        <p:nvSpPr>
          <p:cNvPr id="3" name="Content Placeholder 2">
            <a:extLst>
              <a:ext uri="{FF2B5EF4-FFF2-40B4-BE49-F238E27FC236}">
                <a16:creationId xmlns:a16="http://schemas.microsoft.com/office/drawing/2014/main" id="{EAF96508-1B4E-531B-F2AA-D58A4D8F062A}"/>
              </a:ext>
            </a:extLst>
          </p:cNvPr>
          <p:cNvSpPr>
            <a:spLocks noGrp="1"/>
          </p:cNvSpPr>
          <p:nvPr>
            <p:ph idx="1"/>
          </p:nvPr>
        </p:nvSpPr>
        <p:spPr/>
        <p:txBody>
          <a:bodyPr/>
          <a:lstStyle/>
          <a:p>
            <a:pPr>
              <a:buFont typeface="Arial" panose="020B0604020202020204" pitchFamily="34" charset="0"/>
              <a:buChar char="•"/>
            </a:pPr>
            <a:r>
              <a:rPr lang="en-US" dirty="0"/>
              <a:t>Training a neural network involves using an optimization algorithm to find a set of weights to best map inputs to outputs.</a:t>
            </a:r>
          </a:p>
          <a:p>
            <a:pPr>
              <a:buFont typeface="Arial" panose="020B0604020202020204" pitchFamily="34" charset="0"/>
              <a:buChar char="•"/>
            </a:pPr>
            <a:r>
              <a:rPr lang="en-US" dirty="0"/>
              <a:t>The problem is hard, not least because the error surface is non-convex and contains local minima, flat spots, and is highly multidimensional.</a:t>
            </a:r>
          </a:p>
          <a:p>
            <a:pPr>
              <a:buFont typeface="Arial" panose="020B0604020202020204" pitchFamily="34" charset="0"/>
              <a:buChar char="•"/>
            </a:pPr>
            <a:r>
              <a:rPr lang="en-US" dirty="0"/>
              <a:t>The stochastic gradient descent algorithm is the best general algorithm to address this challenging problem.</a:t>
            </a:r>
          </a:p>
          <a:p>
            <a:pPr marL="0" indent="0">
              <a:buNone/>
            </a:pPr>
            <a:endParaRPr lang="en-IN" dirty="0"/>
          </a:p>
        </p:txBody>
      </p:sp>
    </p:spTree>
    <p:extLst>
      <p:ext uri="{BB962C8B-B14F-4D97-AF65-F5344CB8AC3E}">
        <p14:creationId xmlns:p14="http://schemas.microsoft.com/office/powerpoint/2010/main" val="886276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2F9DE-C102-302C-D384-31B1F08768DD}"/>
              </a:ext>
            </a:extLst>
          </p:cNvPr>
          <p:cNvSpPr>
            <a:spLocks noGrp="1"/>
          </p:cNvSpPr>
          <p:nvPr>
            <p:ph type="title"/>
          </p:nvPr>
        </p:nvSpPr>
        <p:spPr/>
        <p:txBody>
          <a:bodyPr/>
          <a:lstStyle/>
          <a:p>
            <a:r>
              <a:rPr lang="en-IN" b="1" dirty="0"/>
              <a:t>Learning as Optimization</a:t>
            </a:r>
            <a:br>
              <a:rPr lang="en-IN" b="1" dirty="0"/>
            </a:br>
            <a:endParaRPr lang="en-IN" dirty="0"/>
          </a:p>
        </p:txBody>
      </p:sp>
      <p:sp>
        <p:nvSpPr>
          <p:cNvPr id="3" name="Content Placeholder 2">
            <a:extLst>
              <a:ext uri="{FF2B5EF4-FFF2-40B4-BE49-F238E27FC236}">
                <a16:creationId xmlns:a16="http://schemas.microsoft.com/office/drawing/2014/main" id="{7841D3C1-37E0-7F5D-3F75-7E0C33490B7C}"/>
              </a:ext>
            </a:extLst>
          </p:cNvPr>
          <p:cNvSpPr>
            <a:spLocks noGrp="1"/>
          </p:cNvSpPr>
          <p:nvPr>
            <p:ph idx="1"/>
          </p:nvPr>
        </p:nvSpPr>
        <p:spPr>
          <a:xfrm>
            <a:off x="838200" y="1461875"/>
            <a:ext cx="10515600" cy="4715088"/>
          </a:xfrm>
        </p:spPr>
        <p:txBody>
          <a:bodyPr>
            <a:normAutofit fontScale="92500" lnSpcReduction="20000"/>
          </a:bodyPr>
          <a:lstStyle/>
          <a:p>
            <a:r>
              <a:rPr lang="en-US" dirty="0"/>
              <a:t>Deep learning neural network models learn to map inputs to outputs given a training dataset of examples.</a:t>
            </a:r>
          </a:p>
          <a:p>
            <a:r>
              <a:rPr lang="en-US" dirty="0"/>
              <a:t>The training process involves finding a set of weights in the network that proves to be good, or good enough, at solving the specific problem.</a:t>
            </a:r>
          </a:p>
          <a:p>
            <a:r>
              <a:rPr lang="en-US" dirty="0"/>
              <a:t>This training process is iterative, meaning that it progresses step by step with small updates to the model weights each iteration and, in turn, a change in the performance of the model each iteration.</a:t>
            </a:r>
          </a:p>
          <a:p>
            <a:r>
              <a:rPr lang="en-US" dirty="0"/>
              <a:t>The iterative training process of neural networks solves an optimization problem that finds for parameters (model weights) that result in a minimum error or loss when evaluating the examples in the training dataset.</a:t>
            </a:r>
          </a:p>
          <a:p>
            <a:r>
              <a:rPr lang="en-US" dirty="0"/>
              <a:t>Optimization is a directed search procedure and the optimization problem that we wish to solve when training a neural network model is very challenging.</a:t>
            </a:r>
          </a:p>
          <a:p>
            <a:endParaRPr lang="en-IN" dirty="0"/>
          </a:p>
        </p:txBody>
      </p:sp>
    </p:spTree>
    <p:extLst>
      <p:ext uri="{BB962C8B-B14F-4D97-AF65-F5344CB8AC3E}">
        <p14:creationId xmlns:p14="http://schemas.microsoft.com/office/powerpoint/2010/main" val="241073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90622-37BA-DF0C-0E86-8CE2041E2872}"/>
              </a:ext>
            </a:extLst>
          </p:cNvPr>
          <p:cNvSpPr>
            <a:spLocks noGrp="1"/>
          </p:cNvSpPr>
          <p:nvPr>
            <p:ph type="title"/>
          </p:nvPr>
        </p:nvSpPr>
        <p:spPr/>
        <p:txBody>
          <a:bodyPr/>
          <a:lstStyle/>
          <a:p>
            <a:r>
              <a:rPr lang="en-IN" dirty="0"/>
              <a:t>Optimization problems</a:t>
            </a:r>
          </a:p>
        </p:txBody>
      </p:sp>
      <p:sp>
        <p:nvSpPr>
          <p:cNvPr id="3" name="Content Placeholder 2">
            <a:extLst>
              <a:ext uri="{FF2B5EF4-FFF2-40B4-BE49-F238E27FC236}">
                <a16:creationId xmlns:a16="http://schemas.microsoft.com/office/drawing/2014/main" id="{831C5F1E-01DD-CBA3-7B93-DFFAD0D710CF}"/>
              </a:ext>
            </a:extLst>
          </p:cNvPr>
          <p:cNvSpPr>
            <a:spLocks noGrp="1"/>
          </p:cNvSpPr>
          <p:nvPr>
            <p:ph idx="1"/>
          </p:nvPr>
        </p:nvSpPr>
        <p:spPr>
          <a:xfrm>
            <a:off x="180550" y="1825625"/>
            <a:ext cx="8217952" cy="4726604"/>
          </a:xfrm>
        </p:spPr>
        <p:txBody>
          <a:bodyPr>
            <a:normAutofit/>
          </a:bodyPr>
          <a:lstStyle/>
          <a:p>
            <a:r>
              <a:rPr lang="en-US" dirty="0"/>
              <a:t>The optimization algorithm iteratively steps across this landscape, updating the weights and seeking out good or low elevation areas.</a:t>
            </a:r>
          </a:p>
          <a:p>
            <a:r>
              <a:rPr lang="en-US" dirty="0"/>
              <a:t>For simple optimization problems, the shape of the landscape is a big bowl and finding the bottom is easy, </a:t>
            </a:r>
          </a:p>
          <a:p>
            <a:r>
              <a:rPr lang="en-US" dirty="0"/>
              <a:t>So easy that very efficient algorithms can be designed to find the best solution.</a:t>
            </a:r>
          </a:p>
          <a:p>
            <a:r>
              <a:rPr lang="en-US" dirty="0"/>
              <a:t>These types of optimization problems are referred to mathematically as </a:t>
            </a:r>
            <a:r>
              <a:rPr lang="en-US" b="1" dirty="0"/>
              <a:t>convex.</a:t>
            </a:r>
          </a:p>
          <a:p>
            <a:endParaRPr lang="en-IN" dirty="0"/>
          </a:p>
        </p:txBody>
      </p:sp>
      <p:pic>
        <p:nvPicPr>
          <p:cNvPr id="5" name="Picture 4">
            <a:extLst>
              <a:ext uri="{FF2B5EF4-FFF2-40B4-BE49-F238E27FC236}">
                <a16:creationId xmlns:a16="http://schemas.microsoft.com/office/drawing/2014/main" id="{A30FB3A7-9C0E-731E-CD52-0E130CCDE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8102" y="2112731"/>
            <a:ext cx="2960638" cy="2220478"/>
          </a:xfrm>
          <a:prstGeom prst="rect">
            <a:avLst/>
          </a:prstGeom>
        </p:spPr>
      </p:pic>
    </p:spTree>
    <p:extLst>
      <p:ext uri="{BB962C8B-B14F-4D97-AF65-F5344CB8AC3E}">
        <p14:creationId xmlns:p14="http://schemas.microsoft.com/office/powerpoint/2010/main" val="5013308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90622-37BA-DF0C-0E86-8CE2041E2872}"/>
              </a:ext>
            </a:extLst>
          </p:cNvPr>
          <p:cNvSpPr>
            <a:spLocks noGrp="1"/>
          </p:cNvSpPr>
          <p:nvPr>
            <p:ph type="title"/>
          </p:nvPr>
        </p:nvSpPr>
        <p:spPr/>
        <p:txBody>
          <a:bodyPr/>
          <a:lstStyle/>
          <a:p>
            <a:r>
              <a:rPr lang="en-IN" dirty="0"/>
              <a:t>Optimization problems</a:t>
            </a:r>
          </a:p>
        </p:txBody>
      </p:sp>
      <p:sp>
        <p:nvSpPr>
          <p:cNvPr id="3" name="Content Placeholder 2">
            <a:extLst>
              <a:ext uri="{FF2B5EF4-FFF2-40B4-BE49-F238E27FC236}">
                <a16:creationId xmlns:a16="http://schemas.microsoft.com/office/drawing/2014/main" id="{831C5F1E-01DD-CBA3-7B93-DFFAD0D710CF}"/>
              </a:ext>
            </a:extLst>
          </p:cNvPr>
          <p:cNvSpPr>
            <a:spLocks noGrp="1"/>
          </p:cNvSpPr>
          <p:nvPr>
            <p:ph idx="1"/>
          </p:nvPr>
        </p:nvSpPr>
        <p:spPr>
          <a:xfrm>
            <a:off x="180550" y="1825625"/>
            <a:ext cx="8217952" cy="4726604"/>
          </a:xfrm>
        </p:spPr>
        <p:txBody>
          <a:bodyPr>
            <a:normAutofit/>
          </a:bodyPr>
          <a:lstStyle/>
          <a:p>
            <a:r>
              <a:rPr lang="en-US" dirty="0"/>
              <a:t>The error surface we wish to navigate when optimizing the weights of a neural network is not a bowl shape. </a:t>
            </a:r>
          </a:p>
          <a:p>
            <a:r>
              <a:rPr lang="en-US" dirty="0"/>
              <a:t>It is a landscape with many hills and valleys.</a:t>
            </a:r>
          </a:p>
          <a:p>
            <a:r>
              <a:rPr lang="en-US" dirty="0"/>
              <a:t>These type of optimization problems are referred to mathematically as </a:t>
            </a:r>
            <a:r>
              <a:rPr lang="en-US" b="1" dirty="0"/>
              <a:t>non-convex.</a:t>
            </a:r>
          </a:p>
          <a:p>
            <a:pPr marL="0" indent="0">
              <a:buNone/>
            </a:pPr>
            <a:endParaRPr lang="en-IN" dirty="0"/>
          </a:p>
        </p:txBody>
      </p:sp>
      <p:pic>
        <p:nvPicPr>
          <p:cNvPr id="6" name="Picture 5">
            <a:extLst>
              <a:ext uri="{FF2B5EF4-FFF2-40B4-BE49-F238E27FC236}">
                <a16:creationId xmlns:a16="http://schemas.microsoft.com/office/drawing/2014/main" id="{77164DFE-498D-72D0-6310-F813092166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1173" y="1873937"/>
            <a:ext cx="3838151" cy="2878613"/>
          </a:xfrm>
          <a:prstGeom prst="rect">
            <a:avLst/>
          </a:prstGeom>
        </p:spPr>
      </p:pic>
    </p:spTree>
    <p:extLst>
      <p:ext uri="{BB962C8B-B14F-4D97-AF65-F5344CB8AC3E}">
        <p14:creationId xmlns:p14="http://schemas.microsoft.com/office/powerpoint/2010/main" val="95025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64A85-9E42-8276-3D14-357565CFDAFA}"/>
              </a:ext>
            </a:extLst>
          </p:cNvPr>
          <p:cNvSpPr>
            <a:spLocks noGrp="1"/>
          </p:cNvSpPr>
          <p:nvPr>
            <p:ph type="title"/>
          </p:nvPr>
        </p:nvSpPr>
        <p:spPr/>
        <p:txBody>
          <a:bodyPr/>
          <a:lstStyle/>
          <a:p>
            <a:r>
              <a:rPr lang="en-IN" b="1" dirty="0"/>
              <a:t>Local Minima</a:t>
            </a:r>
            <a:br>
              <a:rPr lang="en-IN" b="1" dirty="0"/>
            </a:br>
            <a:endParaRPr lang="en-IN" dirty="0"/>
          </a:p>
        </p:txBody>
      </p:sp>
      <p:sp>
        <p:nvSpPr>
          <p:cNvPr id="3" name="Content Placeholder 2">
            <a:extLst>
              <a:ext uri="{FF2B5EF4-FFF2-40B4-BE49-F238E27FC236}">
                <a16:creationId xmlns:a16="http://schemas.microsoft.com/office/drawing/2014/main" id="{2775119D-EA85-0946-8636-499FBC8ED818}"/>
              </a:ext>
            </a:extLst>
          </p:cNvPr>
          <p:cNvSpPr>
            <a:spLocks noGrp="1"/>
          </p:cNvSpPr>
          <p:nvPr>
            <p:ph idx="1"/>
          </p:nvPr>
        </p:nvSpPr>
        <p:spPr>
          <a:xfrm>
            <a:off x="192199" y="1825625"/>
            <a:ext cx="6633767" cy="4351338"/>
          </a:xfrm>
        </p:spPr>
        <p:txBody>
          <a:bodyPr>
            <a:normAutofit lnSpcReduction="10000"/>
          </a:bodyPr>
          <a:lstStyle/>
          <a:p>
            <a:r>
              <a:rPr lang="en-US" dirty="0"/>
              <a:t>Local minimal or local optima refer to the fact that the error landscape contains multiple regions where the loss is relatively low.</a:t>
            </a:r>
          </a:p>
          <a:p>
            <a:r>
              <a:rPr lang="en-US" dirty="0"/>
              <a:t>These are valleys, where solutions in those valleys look good relative to the slopes and peaks around them. </a:t>
            </a:r>
          </a:p>
          <a:p>
            <a:r>
              <a:rPr lang="en-US" dirty="0"/>
              <a:t>The problem is, in the broader view of the entire landscape, the valley has a relatively high elevation and better solutions may exist.</a:t>
            </a:r>
          </a:p>
          <a:p>
            <a:endParaRPr lang="en-IN" dirty="0"/>
          </a:p>
        </p:txBody>
      </p:sp>
      <p:pic>
        <p:nvPicPr>
          <p:cNvPr id="5" name="Picture 4">
            <a:extLst>
              <a:ext uri="{FF2B5EF4-FFF2-40B4-BE49-F238E27FC236}">
                <a16:creationId xmlns:a16="http://schemas.microsoft.com/office/drawing/2014/main" id="{5441954F-6501-0F0F-2F83-A3DEB8EBE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1278" y="1690688"/>
            <a:ext cx="5078705" cy="3809029"/>
          </a:xfrm>
          <a:prstGeom prst="rect">
            <a:avLst/>
          </a:prstGeom>
        </p:spPr>
      </p:pic>
    </p:spTree>
    <p:extLst>
      <p:ext uri="{BB962C8B-B14F-4D97-AF65-F5344CB8AC3E}">
        <p14:creationId xmlns:p14="http://schemas.microsoft.com/office/powerpoint/2010/main" val="15372813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B049E-D47B-5D29-46BC-EA035D02CF07}"/>
              </a:ext>
            </a:extLst>
          </p:cNvPr>
          <p:cNvSpPr>
            <a:spLocks noGrp="1"/>
          </p:cNvSpPr>
          <p:nvPr>
            <p:ph type="title"/>
          </p:nvPr>
        </p:nvSpPr>
        <p:spPr/>
        <p:txBody>
          <a:bodyPr/>
          <a:lstStyle/>
          <a:p>
            <a:r>
              <a:rPr lang="en-IN" b="1" dirty="0"/>
              <a:t>Flat Regions (Saddle Points)</a:t>
            </a:r>
            <a:br>
              <a:rPr lang="en-IN" b="1" dirty="0"/>
            </a:br>
            <a:endParaRPr lang="en-IN" dirty="0"/>
          </a:p>
        </p:txBody>
      </p:sp>
      <p:sp>
        <p:nvSpPr>
          <p:cNvPr id="3" name="Content Placeholder 2">
            <a:extLst>
              <a:ext uri="{FF2B5EF4-FFF2-40B4-BE49-F238E27FC236}">
                <a16:creationId xmlns:a16="http://schemas.microsoft.com/office/drawing/2014/main" id="{4A8E2F2D-5DDD-2927-13EB-09D31315B6E7}"/>
              </a:ext>
            </a:extLst>
          </p:cNvPr>
          <p:cNvSpPr>
            <a:spLocks noGrp="1"/>
          </p:cNvSpPr>
          <p:nvPr>
            <p:ph idx="1"/>
          </p:nvPr>
        </p:nvSpPr>
        <p:spPr>
          <a:xfrm>
            <a:off x="128132" y="1825625"/>
            <a:ext cx="7326849" cy="4351338"/>
          </a:xfrm>
        </p:spPr>
        <p:txBody>
          <a:bodyPr/>
          <a:lstStyle/>
          <a:p>
            <a:r>
              <a:rPr lang="en-US" dirty="0"/>
              <a:t>A flat region or </a:t>
            </a:r>
            <a:r>
              <a:rPr lang="en-US" dirty="0">
                <a:hlinkClick r:id="rId2"/>
              </a:rPr>
              <a:t>saddle point</a:t>
            </a:r>
            <a:r>
              <a:rPr lang="en-US" dirty="0"/>
              <a:t> is a point on the landscape where the gradient is zero.</a:t>
            </a:r>
          </a:p>
          <a:p>
            <a:r>
              <a:rPr lang="en-US" dirty="0"/>
              <a:t>These are flat regions at the bottom of valleys or regions between peaks. </a:t>
            </a:r>
          </a:p>
          <a:p>
            <a:r>
              <a:rPr lang="en-US" dirty="0"/>
              <a:t>The problem is that a zero gradient means that the optimization algorithm does not know which direction to move in order to improve the model.</a:t>
            </a:r>
          </a:p>
          <a:p>
            <a:endParaRPr lang="en-IN" dirty="0"/>
          </a:p>
        </p:txBody>
      </p:sp>
      <p:pic>
        <p:nvPicPr>
          <p:cNvPr id="5" name="Picture 4">
            <a:extLst>
              <a:ext uri="{FF2B5EF4-FFF2-40B4-BE49-F238E27FC236}">
                <a16:creationId xmlns:a16="http://schemas.microsoft.com/office/drawing/2014/main" id="{8D59A17C-F507-A488-42BD-D50372821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7363" y="1549237"/>
            <a:ext cx="4356505" cy="3267379"/>
          </a:xfrm>
          <a:prstGeom prst="rect">
            <a:avLst/>
          </a:prstGeom>
        </p:spPr>
      </p:pic>
    </p:spTree>
    <p:extLst>
      <p:ext uri="{BB962C8B-B14F-4D97-AF65-F5344CB8AC3E}">
        <p14:creationId xmlns:p14="http://schemas.microsoft.com/office/powerpoint/2010/main" val="39912260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8A92-393C-3ECD-E1A6-48EB6E55EE54}"/>
              </a:ext>
            </a:extLst>
          </p:cNvPr>
          <p:cNvSpPr>
            <a:spLocks noGrp="1"/>
          </p:cNvSpPr>
          <p:nvPr>
            <p:ph type="title"/>
          </p:nvPr>
        </p:nvSpPr>
        <p:spPr/>
        <p:txBody>
          <a:bodyPr/>
          <a:lstStyle/>
          <a:p>
            <a:r>
              <a:rPr lang="en-IN" b="1" dirty="0"/>
              <a:t>High-Dimensional</a:t>
            </a:r>
            <a:br>
              <a:rPr lang="en-IN" b="1" dirty="0"/>
            </a:br>
            <a:endParaRPr lang="en-IN" dirty="0"/>
          </a:p>
        </p:txBody>
      </p:sp>
      <p:sp>
        <p:nvSpPr>
          <p:cNvPr id="3" name="Content Placeholder 2">
            <a:extLst>
              <a:ext uri="{FF2B5EF4-FFF2-40B4-BE49-F238E27FC236}">
                <a16:creationId xmlns:a16="http://schemas.microsoft.com/office/drawing/2014/main" id="{A1812689-1540-D082-92DF-880FEFF3BD89}"/>
              </a:ext>
            </a:extLst>
          </p:cNvPr>
          <p:cNvSpPr>
            <a:spLocks noGrp="1"/>
          </p:cNvSpPr>
          <p:nvPr>
            <p:ph idx="1"/>
          </p:nvPr>
        </p:nvSpPr>
        <p:spPr>
          <a:xfrm>
            <a:off x="174726" y="1490996"/>
            <a:ext cx="11555220" cy="5001879"/>
          </a:xfrm>
        </p:spPr>
        <p:txBody>
          <a:bodyPr>
            <a:normAutofit/>
          </a:bodyPr>
          <a:lstStyle/>
          <a:p>
            <a:r>
              <a:rPr lang="en-US" dirty="0"/>
              <a:t>The optimization problem solved when training a neural network is high-dimensional.</a:t>
            </a:r>
          </a:p>
          <a:p>
            <a:r>
              <a:rPr lang="en-US" dirty="0"/>
              <a:t>Each weight in the network represents another parameter or dimension of the error surface.</a:t>
            </a:r>
          </a:p>
          <a:p>
            <a:r>
              <a:rPr lang="en-US" dirty="0"/>
              <a:t> Deep neural networks often have millions of parameters, making the landscape to be navigated by the algorithm extremely high-dimensional, as compared to more traditional machine learning algorithms.</a:t>
            </a:r>
          </a:p>
          <a:p>
            <a:r>
              <a:rPr lang="en-US" dirty="0"/>
              <a:t>The problem of navigating a high-dimensional space is that the addition of each new dimension dramatically increases the distance between points in the space, or hypervolume.</a:t>
            </a:r>
          </a:p>
          <a:p>
            <a:r>
              <a:rPr lang="en-US" dirty="0"/>
              <a:t> This is often referred to as the “</a:t>
            </a:r>
            <a:r>
              <a:rPr lang="en-US" dirty="0">
                <a:hlinkClick r:id="rId2"/>
              </a:rPr>
              <a:t>curse of dimensionality”</a:t>
            </a:r>
            <a:r>
              <a:rPr lang="en-US" dirty="0"/>
              <a:t>.</a:t>
            </a:r>
          </a:p>
          <a:p>
            <a:endParaRPr lang="en-IN" dirty="0"/>
          </a:p>
        </p:txBody>
      </p:sp>
    </p:spTree>
    <p:extLst>
      <p:ext uri="{BB962C8B-B14F-4D97-AF65-F5344CB8AC3E}">
        <p14:creationId xmlns:p14="http://schemas.microsoft.com/office/powerpoint/2010/main" val="775715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C1010-B286-6DE2-FDF9-338802403C91}"/>
              </a:ext>
            </a:extLst>
          </p:cNvPr>
          <p:cNvSpPr>
            <a:spLocks noGrp="1"/>
          </p:cNvSpPr>
          <p:nvPr>
            <p:ph type="title"/>
          </p:nvPr>
        </p:nvSpPr>
        <p:spPr/>
        <p:txBody>
          <a:bodyPr/>
          <a:lstStyle/>
          <a:p>
            <a:r>
              <a:rPr lang="en-US" dirty="0"/>
              <a:t>Loss Function - Square error, Euclidean loss, L2-norm</a:t>
            </a:r>
            <a:endParaRPr lang="en-IN" dirty="0"/>
          </a:p>
        </p:txBody>
      </p:sp>
      <p:sp>
        <p:nvSpPr>
          <p:cNvPr id="3" name="Content Placeholder 2">
            <a:extLst>
              <a:ext uri="{FF2B5EF4-FFF2-40B4-BE49-F238E27FC236}">
                <a16:creationId xmlns:a16="http://schemas.microsoft.com/office/drawing/2014/main" id="{322EAC3D-87D8-0C97-DB3F-4836DF927773}"/>
              </a:ext>
            </a:extLst>
          </p:cNvPr>
          <p:cNvSpPr>
            <a:spLocks noGrp="1"/>
          </p:cNvSpPr>
          <p:nvPr>
            <p:ph idx="1"/>
          </p:nvPr>
        </p:nvSpPr>
        <p:spPr>
          <a:xfrm>
            <a:off x="838200" y="1825625"/>
            <a:ext cx="10828564" cy="4351338"/>
          </a:xfrm>
        </p:spPr>
        <p:txBody>
          <a:bodyPr/>
          <a:lstStyle/>
          <a:p>
            <a:r>
              <a:rPr lang="en-US" dirty="0"/>
              <a:t>Very common loss function</a:t>
            </a:r>
          </a:p>
          <a:p>
            <a:pPr lvl="1"/>
            <a:r>
              <a:rPr lang="en-US" dirty="0"/>
              <a:t>More precise and better than L1-norm</a:t>
            </a:r>
          </a:p>
          <a:p>
            <a:pPr lvl="1"/>
            <a:r>
              <a:rPr lang="en-US" dirty="0"/>
              <a:t>Penalizes large errors more strongly</a:t>
            </a:r>
          </a:p>
          <a:p>
            <a:pPr lvl="1"/>
            <a:r>
              <a:rPr lang="en-US" dirty="0"/>
              <a:t>Sensitive to outliers</a:t>
            </a:r>
            <a:endParaRPr lang="en-IN" dirty="0"/>
          </a:p>
        </p:txBody>
      </p:sp>
      <p:pic>
        <p:nvPicPr>
          <p:cNvPr id="6" name="Picture 5">
            <a:extLst>
              <a:ext uri="{FF2B5EF4-FFF2-40B4-BE49-F238E27FC236}">
                <a16:creationId xmlns:a16="http://schemas.microsoft.com/office/drawing/2014/main" id="{358B1CD1-3B71-5FC2-4056-DA500F64AF1A}"/>
              </a:ext>
            </a:extLst>
          </p:cNvPr>
          <p:cNvPicPr>
            <a:picLocks noChangeAspect="1"/>
          </p:cNvPicPr>
          <p:nvPr/>
        </p:nvPicPr>
        <p:blipFill>
          <a:blip r:embed="rId2"/>
          <a:stretch>
            <a:fillRect/>
          </a:stretch>
        </p:blipFill>
        <p:spPr>
          <a:xfrm>
            <a:off x="2443255" y="3951991"/>
            <a:ext cx="3055885" cy="1135478"/>
          </a:xfrm>
          <a:prstGeom prst="rect">
            <a:avLst/>
          </a:prstGeom>
        </p:spPr>
      </p:pic>
      <p:pic>
        <p:nvPicPr>
          <p:cNvPr id="9" name="Picture 8">
            <a:extLst>
              <a:ext uri="{FF2B5EF4-FFF2-40B4-BE49-F238E27FC236}">
                <a16:creationId xmlns:a16="http://schemas.microsoft.com/office/drawing/2014/main" id="{02633FCD-EDD5-3D46-CDCC-F781A36101A3}"/>
              </a:ext>
            </a:extLst>
          </p:cNvPr>
          <p:cNvPicPr>
            <a:picLocks noChangeAspect="1"/>
          </p:cNvPicPr>
          <p:nvPr/>
        </p:nvPicPr>
        <p:blipFill>
          <a:blip r:embed="rId3"/>
          <a:stretch>
            <a:fillRect/>
          </a:stretch>
        </p:blipFill>
        <p:spPr>
          <a:xfrm>
            <a:off x="6692862" y="1449626"/>
            <a:ext cx="4343776" cy="3627434"/>
          </a:xfrm>
          <a:prstGeom prst="rect">
            <a:avLst/>
          </a:prstGeom>
        </p:spPr>
      </p:pic>
    </p:spTree>
    <p:extLst>
      <p:ext uri="{BB962C8B-B14F-4D97-AF65-F5344CB8AC3E}">
        <p14:creationId xmlns:p14="http://schemas.microsoft.com/office/powerpoint/2010/main" val="35854777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9104C-47DC-EAA6-C441-7EB51FED1715}"/>
              </a:ext>
            </a:extLst>
          </p:cNvPr>
          <p:cNvSpPr>
            <a:spLocks noGrp="1"/>
          </p:cNvSpPr>
          <p:nvPr>
            <p:ph type="title"/>
          </p:nvPr>
        </p:nvSpPr>
        <p:spPr/>
        <p:txBody>
          <a:bodyPr/>
          <a:lstStyle/>
          <a:p>
            <a:r>
              <a:rPr lang="en-US" dirty="0"/>
              <a:t>Reasons for Difficulty in Deep Learning</a:t>
            </a:r>
            <a:endParaRPr lang="en-IN" dirty="0"/>
          </a:p>
        </p:txBody>
      </p:sp>
      <p:sp>
        <p:nvSpPr>
          <p:cNvPr id="3" name="Content Placeholder 2">
            <a:extLst>
              <a:ext uri="{FF2B5EF4-FFF2-40B4-BE49-F238E27FC236}">
                <a16:creationId xmlns:a16="http://schemas.microsoft.com/office/drawing/2014/main" id="{67690FBE-E8B0-71D1-52C5-8281F9AEF5DD}"/>
              </a:ext>
            </a:extLst>
          </p:cNvPr>
          <p:cNvSpPr>
            <a:spLocks noGrp="1"/>
          </p:cNvSpPr>
          <p:nvPr>
            <p:ph idx="1"/>
          </p:nvPr>
        </p:nvSpPr>
        <p:spPr/>
        <p:txBody>
          <a:bodyPr/>
          <a:lstStyle/>
          <a:p>
            <a:pPr>
              <a:buFont typeface="Arial" panose="020B0604020202020204" pitchFamily="34" charset="0"/>
              <a:buChar char="•"/>
            </a:pPr>
            <a:r>
              <a:rPr lang="en-US" b="1" dirty="0"/>
              <a:t>Possibly Questionable Solution Quality</a:t>
            </a:r>
            <a:r>
              <a:rPr lang="en-US" dirty="0"/>
              <a:t>. The optimization process may or may not find a good solution and solutions can only be compared relatively, due to deceptive local minima.</a:t>
            </a:r>
          </a:p>
          <a:p>
            <a:pPr>
              <a:buFont typeface="Arial" panose="020B0604020202020204" pitchFamily="34" charset="0"/>
              <a:buChar char="•"/>
            </a:pPr>
            <a:r>
              <a:rPr lang="en-US" b="1" dirty="0"/>
              <a:t>Possibly Long Training Time</a:t>
            </a:r>
            <a:r>
              <a:rPr lang="en-US" dirty="0"/>
              <a:t>. The optimization process may take a long time to find a satisfactory solution, due to the iterative nature of the search.</a:t>
            </a:r>
          </a:p>
          <a:p>
            <a:pPr>
              <a:buFont typeface="Arial" panose="020B0604020202020204" pitchFamily="34" charset="0"/>
              <a:buChar char="•"/>
            </a:pPr>
            <a:r>
              <a:rPr lang="en-US" b="1" dirty="0"/>
              <a:t>Possible Failure</a:t>
            </a:r>
            <a:r>
              <a:rPr lang="en-US" dirty="0"/>
              <a:t>. The optimization process may fail to progress (get stuck) or fail to locate a viable solution, due to the presence of flat regions.</a:t>
            </a:r>
          </a:p>
          <a:p>
            <a:endParaRPr lang="en-IN" dirty="0"/>
          </a:p>
        </p:txBody>
      </p:sp>
    </p:spTree>
    <p:extLst>
      <p:ext uri="{BB962C8B-B14F-4D97-AF65-F5344CB8AC3E}">
        <p14:creationId xmlns:p14="http://schemas.microsoft.com/office/powerpoint/2010/main" val="21444364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2732-8FA4-085B-5A61-A2741704D5FA}"/>
              </a:ext>
            </a:extLst>
          </p:cNvPr>
          <p:cNvSpPr>
            <a:spLocks noGrp="1"/>
          </p:cNvSpPr>
          <p:nvPr>
            <p:ph type="title"/>
          </p:nvPr>
        </p:nvSpPr>
        <p:spPr>
          <a:xfrm>
            <a:off x="1251719" y="2555025"/>
            <a:ext cx="10515600" cy="1325563"/>
          </a:xfrm>
        </p:spPr>
        <p:txBody>
          <a:bodyPr>
            <a:normAutofit fontScale="90000"/>
          </a:bodyPr>
          <a:lstStyle/>
          <a:p>
            <a:pPr algn="ctr"/>
            <a:r>
              <a:rPr lang="en-IN" sz="4400" kern="1200" dirty="0">
                <a:solidFill>
                  <a:schemeClr val="tx1"/>
                </a:solidFill>
                <a:effectLst/>
                <a:latin typeface="+mn-lt"/>
                <a:ea typeface="+mn-ea"/>
                <a:cs typeface="+mn-cs"/>
              </a:rPr>
              <a:t>Greedy layer wise training </a:t>
            </a:r>
            <a:br>
              <a:rPr lang="en-IN" sz="4400" kern="1200" dirty="0">
                <a:solidFill>
                  <a:schemeClr val="tx1"/>
                </a:solidFill>
                <a:effectLst/>
                <a:latin typeface="+mn-lt"/>
                <a:ea typeface="+mn-ea"/>
                <a:cs typeface="+mn-cs"/>
              </a:rPr>
            </a:br>
            <a:r>
              <a:rPr lang="en-US" altLang="en-US" i="1" dirty="0">
                <a:hlinkClick r:id="rId2"/>
              </a:rPr>
              <a:t>vanishing gradient problem</a:t>
            </a:r>
            <a:br>
              <a:rPr lang="en-US" dirty="0">
                <a:latin typeface="Times New Roman" panose="02020603050405020304" pitchFamily="18" charset="0"/>
                <a:cs typeface="Times New Roman" panose="02020603050405020304" pitchFamily="18" charset="0"/>
              </a:rPr>
            </a:br>
            <a:endParaRPr lang="en-IN" dirty="0"/>
          </a:p>
        </p:txBody>
      </p:sp>
    </p:spTree>
    <p:extLst>
      <p:ext uri="{BB962C8B-B14F-4D97-AF65-F5344CB8AC3E}">
        <p14:creationId xmlns:p14="http://schemas.microsoft.com/office/powerpoint/2010/main" val="37580839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a:extLst>
              <a:ext uri="{FF2B5EF4-FFF2-40B4-BE49-F238E27FC236}">
                <a16:creationId xmlns:a16="http://schemas.microsoft.com/office/drawing/2014/main" id="{198FBD47-FD19-A4CF-F9BF-9CAECB5D63D6}"/>
              </a:ext>
            </a:extLst>
          </p:cNvPr>
          <p:cNvSpPr>
            <a:spLocks noGrp="1"/>
          </p:cNvSpPr>
          <p:nvPr>
            <p:ph idx="1"/>
          </p:nvPr>
        </p:nvSpPr>
        <p:spPr>
          <a:xfrm>
            <a:off x="1981200" y="1268414"/>
            <a:ext cx="8229600" cy="4598987"/>
          </a:xfrm>
        </p:spPr>
        <p:txBody>
          <a:bodyPr/>
          <a:lstStyle/>
          <a:p>
            <a:pPr>
              <a:defRPr/>
            </a:pPr>
            <a:r>
              <a:rPr lang="en-US" altLang="en-US" dirty="0"/>
              <a:t>Training deep neural networks was traditionally challenging due to vanishing gradient </a:t>
            </a:r>
          </a:p>
          <a:p>
            <a:pPr lvl="1">
              <a:defRPr/>
            </a:pPr>
            <a:r>
              <a:rPr lang="en-US" altLang="en-US" dirty="0"/>
              <a:t>Vanishing Gradient: Weights in layers close to the input layer were not updated in response to errors calculated on the training dataset</a:t>
            </a:r>
          </a:p>
          <a:p>
            <a:pPr marL="457200" lvl="1" indent="0">
              <a:buNone/>
              <a:defRPr/>
            </a:pPr>
            <a:endParaRPr lang="en-US" altLang="en-US" dirty="0"/>
          </a:p>
          <a:p>
            <a:pPr>
              <a:defRPr/>
            </a:pPr>
            <a:r>
              <a:rPr lang="en-US" altLang="en-US" dirty="0"/>
              <a:t>Important milestone in the field of deep learning was greedy layer-wise </a:t>
            </a:r>
            <a:r>
              <a:rPr lang="en-US" altLang="en-US" dirty="0" err="1"/>
              <a:t>pretraining</a:t>
            </a:r>
            <a:r>
              <a:rPr lang="en-US" altLang="en-US" dirty="0"/>
              <a:t> that allowed very deep neural networks to be successfully trained, achieving better performance.</a:t>
            </a:r>
          </a:p>
        </p:txBody>
      </p:sp>
      <p:sp>
        <p:nvSpPr>
          <p:cNvPr id="2" name="Slide Number Placeholder 4">
            <a:extLst>
              <a:ext uri="{FF2B5EF4-FFF2-40B4-BE49-F238E27FC236}">
                <a16:creationId xmlns:a16="http://schemas.microsoft.com/office/drawing/2014/main" id="{216FBDE1-BB6F-0144-73FD-9DC17AF3EBD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60A9298C-A753-4D79-88BE-6070E5A1E335}" type="slidenum">
              <a:rPr lang="tr-TR" altLang="en-US" sz="1400">
                <a:latin typeface="Palatino Linotype" panose="02040502050505030304" pitchFamily="18" charset="0"/>
              </a:rPr>
              <a:pPr>
                <a:spcBef>
                  <a:spcPct val="0"/>
                </a:spcBef>
                <a:buClrTx/>
                <a:buSzTx/>
                <a:buFontTx/>
                <a:buNone/>
              </a:pPr>
              <a:t>82</a:t>
            </a:fld>
            <a:endParaRPr lang="tr-TR" altLang="en-US" sz="1400">
              <a:latin typeface="Palatino Linotype" panose="02040502050505030304"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2">
            <a:extLst>
              <a:ext uri="{FF2B5EF4-FFF2-40B4-BE49-F238E27FC236}">
                <a16:creationId xmlns:a16="http://schemas.microsoft.com/office/drawing/2014/main" id="{A0B205F5-FC3E-0849-2AAE-F343FF1368BF}"/>
              </a:ext>
            </a:extLst>
          </p:cNvPr>
          <p:cNvSpPr>
            <a:spLocks noGrp="1"/>
          </p:cNvSpPr>
          <p:nvPr>
            <p:ph idx="1"/>
          </p:nvPr>
        </p:nvSpPr>
        <p:spPr>
          <a:xfrm>
            <a:off x="1981200" y="908050"/>
            <a:ext cx="8229600" cy="4959350"/>
          </a:xfrm>
        </p:spPr>
        <p:txBody>
          <a:bodyPr/>
          <a:lstStyle/>
          <a:p>
            <a:pPr>
              <a:spcBef>
                <a:spcPts val="1200"/>
              </a:spcBef>
              <a:spcAft>
                <a:spcPts val="600"/>
              </a:spcAft>
            </a:pPr>
            <a:r>
              <a:rPr lang="en-US" altLang="en-US" dirty="0"/>
              <a:t>For increased hidden layers the amount of error information propagated back to earlier layers is dramatically reduced. </a:t>
            </a:r>
          </a:p>
          <a:p>
            <a:pPr>
              <a:spcBef>
                <a:spcPts val="1200"/>
              </a:spcBef>
              <a:spcAft>
                <a:spcPts val="600"/>
              </a:spcAft>
            </a:pPr>
            <a:r>
              <a:rPr lang="en-US" altLang="en-US" dirty="0"/>
              <a:t>Weights in hidden layers close to the output layer are updated normally, whereas weights in hidden layers close to the input layer are updated minimally or not at all. </a:t>
            </a:r>
          </a:p>
          <a:p>
            <a:pPr>
              <a:spcBef>
                <a:spcPts val="1200"/>
              </a:spcBef>
              <a:spcAft>
                <a:spcPts val="600"/>
              </a:spcAft>
            </a:pPr>
            <a:r>
              <a:rPr lang="en-US" altLang="en-US" dirty="0"/>
              <a:t>Generally, this problem prevented the training of very deep neural networks and was referred to as the </a:t>
            </a:r>
            <a:r>
              <a:rPr lang="en-US" altLang="en-US" i="1" dirty="0">
                <a:hlinkClick r:id="rId2"/>
              </a:rPr>
              <a:t>vanishing gradient problem</a:t>
            </a:r>
            <a:endParaRPr lang="en-US" altLang="en-US" dirty="0"/>
          </a:p>
        </p:txBody>
      </p:sp>
      <p:sp>
        <p:nvSpPr>
          <p:cNvPr id="9219" name="Slide Number Placeholder 4">
            <a:extLst>
              <a:ext uri="{FF2B5EF4-FFF2-40B4-BE49-F238E27FC236}">
                <a16:creationId xmlns:a16="http://schemas.microsoft.com/office/drawing/2014/main" id="{E794D62A-B984-1304-7A66-2488B307EFDB}"/>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ACED0BF7-F841-4B28-B4A6-F9BA9578BFF0}" type="slidenum">
              <a:rPr lang="tr-TR" altLang="en-US" sz="1400">
                <a:latin typeface="Palatino Linotype" panose="02040502050505030304" pitchFamily="18" charset="0"/>
              </a:rPr>
              <a:pPr>
                <a:spcBef>
                  <a:spcPct val="0"/>
                </a:spcBef>
                <a:buClrTx/>
                <a:buSzTx/>
                <a:buFontTx/>
                <a:buNone/>
              </a:pPr>
              <a:t>83</a:t>
            </a:fld>
            <a:endParaRPr lang="tr-TR" altLang="en-US" sz="1400">
              <a:latin typeface="Palatino Linotype" panose="02040502050505030304" pitchFamily="18"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a:extLst>
              <a:ext uri="{FF2B5EF4-FFF2-40B4-BE49-F238E27FC236}">
                <a16:creationId xmlns:a16="http://schemas.microsoft.com/office/drawing/2014/main" id="{40A19250-4FA0-9790-D613-9AF8D385EB4D}"/>
              </a:ext>
            </a:extLst>
          </p:cNvPr>
          <p:cNvSpPr>
            <a:spLocks noGrp="1"/>
          </p:cNvSpPr>
          <p:nvPr>
            <p:ph idx="1"/>
          </p:nvPr>
        </p:nvSpPr>
        <p:spPr>
          <a:xfrm>
            <a:off x="1989138" y="620713"/>
            <a:ext cx="8229600" cy="4248150"/>
          </a:xfrm>
        </p:spPr>
        <p:txBody>
          <a:bodyPr/>
          <a:lstStyle/>
          <a:p>
            <a:r>
              <a:rPr lang="en-US" altLang="en-US" sz="2000"/>
              <a:t>Pretraining : </a:t>
            </a:r>
          </a:p>
          <a:p>
            <a:pPr lvl="1"/>
            <a:r>
              <a:rPr lang="en-US" altLang="en-US" sz="1600"/>
              <a:t>add a new hidden layer to a model.</a:t>
            </a:r>
          </a:p>
          <a:p>
            <a:pPr lvl="1"/>
            <a:r>
              <a:rPr lang="en-US" altLang="en-US" sz="1600"/>
              <a:t>Allow the newly added model to learn the inputs from the existing hidden layer, keeping the weights for the existing hidden layers fixed.</a:t>
            </a:r>
          </a:p>
          <a:p>
            <a:pPr lvl="1"/>
            <a:r>
              <a:rPr lang="en-US" altLang="en-US" sz="1600"/>
              <a:t>This gives the technique the name “</a:t>
            </a:r>
            <a:r>
              <a:rPr lang="en-US" altLang="en-US" sz="1600" i="1"/>
              <a:t>layer-wise</a:t>
            </a:r>
            <a:r>
              <a:rPr lang="en-US" altLang="en-US" sz="1600"/>
              <a:t>” as the model is trained one layer at a time.</a:t>
            </a:r>
          </a:p>
          <a:p>
            <a:r>
              <a:rPr lang="en-US" altLang="en-US" sz="2000"/>
              <a:t>Greedy algorithm: </a:t>
            </a:r>
          </a:p>
          <a:p>
            <a:pPr lvl="1"/>
            <a:r>
              <a:rPr lang="en-US" altLang="en-US" sz="1600"/>
              <a:t>Breaks the </a:t>
            </a:r>
            <a:r>
              <a:rPr lang="en-US" altLang="en-US" sz="1600" i="1"/>
              <a:t>problem into many components, then solve for the optimal version of each component in isolation</a:t>
            </a:r>
          </a:p>
          <a:p>
            <a:pPr lvl="1"/>
            <a:r>
              <a:rPr lang="en-US" altLang="en-US" sz="1600" i="1"/>
              <a:t>Pretraining </a:t>
            </a:r>
            <a:r>
              <a:rPr lang="en-US" altLang="en-US" sz="1600"/>
              <a:t>is based on the assumption that it is easier to train a shallow network instead of a deep network and contrives a layer-wise training process that we are always only ever fitting a shallow model</a:t>
            </a:r>
          </a:p>
          <a:p>
            <a:endParaRPr lang="en-US" altLang="en-US" sz="2000"/>
          </a:p>
          <a:p>
            <a:endParaRPr lang="en-US" altLang="en-US" sz="2000"/>
          </a:p>
        </p:txBody>
      </p:sp>
      <p:sp>
        <p:nvSpPr>
          <p:cNvPr id="10243" name="Slide Number Placeholder 4">
            <a:extLst>
              <a:ext uri="{FF2B5EF4-FFF2-40B4-BE49-F238E27FC236}">
                <a16:creationId xmlns:a16="http://schemas.microsoft.com/office/drawing/2014/main" id="{CFF9B971-26F3-CDB9-3AB7-BAD7CA84CC1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42C6B0EF-1ADC-4B97-9625-21C09E028DCD}" type="slidenum">
              <a:rPr lang="tr-TR" altLang="en-US" sz="1400">
                <a:latin typeface="Palatino Linotype" panose="02040502050505030304" pitchFamily="18" charset="0"/>
              </a:rPr>
              <a:pPr>
                <a:spcBef>
                  <a:spcPct val="0"/>
                </a:spcBef>
                <a:buClrTx/>
                <a:buSzTx/>
                <a:buFontTx/>
                <a:buNone/>
              </a:pPr>
              <a:t>84</a:t>
            </a:fld>
            <a:endParaRPr lang="tr-TR" altLang="en-US" sz="1400">
              <a:latin typeface="Palatino Linotype" panose="02040502050505030304" pitchFamily="18"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4">
            <a:extLst>
              <a:ext uri="{FF2B5EF4-FFF2-40B4-BE49-F238E27FC236}">
                <a16:creationId xmlns:a16="http://schemas.microsoft.com/office/drawing/2014/main" id="{95F8BEA1-822D-7E4B-7E3A-366D750AFA4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Palatino Linotype" panose="02040502050505030304" pitchFamily="18" charset="0"/>
              </a:defRPr>
            </a:lvl1pPr>
            <a:lvl2pPr marL="742950" indent="-285750">
              <a:defRPr sz="3200">
                <a:solidFill>
                  <a:schemeClr val="tx1"/>
                </a:solidFill>
                <a:latin typeface="Palatino Linotype" panose="02040502050505030304" pitchFamily="18" charset="0"/>
              </a:defRPr>
            </a:lvl2pPr>
            <a:lvl3pPr marL="1143000" indent="-228600">
              <a:defRPr sz="3200">
                <a:solidFill>
                  <a:schemeClr val="tx1"/>
                </a:solidFill>
                <a:latin typeface="Palatino Linotype" panose="02040502050505030304" pitchFamily="18" charset="0"/>
              </a:defRPr>
            </a:lvl3pPr>
            <a:lvl4pPr marL="1600200" indent="-228600">
              <a:defRPr sz="3200">
                <a:solidFill>
                  <a:schemeClr val="tx1"/>
                </a:solidFill>
                <a:latin typeface="Palatino Linotype" panose="02040502050505030304" pitchFamily="18" charset="0"/>
              </a:defRPr>
            </a:lvl4pPr>
            <a:lvl5pPr marL="2057400" indent="-22860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fld id="{14538AF0-A1B8-4AEA-A530-88B21259B189}" type="slidenum">
              <a:rPr lang="tr-TR" altLang="en-US" sz="1400"/>
              <a:pPr/>
              <a:t>85</a:t>
            </a:fld>
            <a:endParaRPr lang="tr-TR" altLang="en-US" sz="1400"/>
          </a:p>
        </p:txBody>
      </p:sp>
      <p:pic>
        <p:nvPicPr>
          <p:cNvPr id="11267" name="Content Placeholder 6">
            <a:extLst>
              <a:ext uri="{FF2B5EF4-FFF2-40B4-BE49-F238E27FC236}">
                <a16:creationId xmlns:a16="http://schemas.microsoft.com/office/drawing/2014/main" id="{4ABB77A9-6B15-24FD-E17C-8B75EE76364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92313" y="333376"/>
            <a:ext cx="7848600" cy="6119813"/>
          </a:xfrm>
          <a:noFill/>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object 6">
            <a:extLst>
              <a:ext uri="{FF2B5EF4-FFF2-40B4-BE49-F238E27FC236}">
                <a16:creationId xmlns:a16="http://schemas.microsoft.com/office/drawing/2014/main" id="{CC99E115-3E26-00E4-678D-EADDEA4EE8EE}"/>
              </a:ext>
            </a:extLst>
          </p:cNvPr>
          <p:cNvSpPr>
            <a:spLocks noGrp="1"/>
          </p:cNvSpPr>
          <p:nvPr>
            <p:ph type="sldNum" sz="quarter" idx="11"/>
          </p:nvPr>
        </p:nvSpPr>
        <p:spPr>
          <a:xfrm>
            <a:off x="1658938" y="192745"/>
            <a:ext cx="0" cy="1923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spAutoFit/>
          </a:bodyPr>
          <a:lstStyle>
            <a:lvl1pPr marL="33338">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lnSpc>
                <a:spcPts val="1450"/>
              </a:lnSpc>
              <a:spcBef>
                <a:spcPct val="0"/>
              </a:spcBef>
              <a:buClrTx/>
              <a:buSzTx/>
              <a:buNone/>
            </a:pPr>
            <a:fld id="{F403256C-35E8-4171-9964-A1E80D199EF8}" type="slidenum">
              <a:rPr lang="en-US" altLang="en-US" sz="1400">
                <a:latin typeface="Palatino Linotype" panose="02040502050505030304" pitchFamily="18" charset="0"/>
              </a:rPr>
              <a:pPr>
                <a:lnSpc>
                  <a:spcPts val="1450"/>
                </a:lnSpc>
                <a:spcBef>
                  <a:spcPct val="0"/>
                </a:spcBef>
                <a:buClrTx/>
                <a:buSzTx/>
                <a:buNone/>
              </a:pPr>
              <a:t>86</a:t>
            </a:fld>
            <a:endParaRPr lang="en-US" altLang="en-US" sz="1400">
              <a:latin typeface="Palatino Linotype" panose="02040502050505030304" pitchFamily="18" charset="0"/>
            </a:endParaRPr>
          </a:p>
        </p:txBody>
      </p:sp>
      <p:sp>
        <p:nvSpPr>
          <p:cNvPr id="4" name="object 4">
            <a:extLst>
              <a:ext uri="{FF2B5EF4-FFF2-40B4-BE49-F238E27FC236}">
                <a16:creationId xmlns:a16="http://schemas.microsoft.com/office/drawing/2014/main" id="{624C826D-A7A9-B591-B32E-B5A969DD76C8}"/>
              </a:ext>
            </a:extLst>
          </p:cNvPr>
          <p:cNvSpPr txBox="1">
            <a:spLocks noGrp="1"/>
          </p:cNvSpPr>
          <p:nvPr>
            <p:ph type="title"/>
          </p:nvPr>
        </p:nvSpPr>
        <p:spPr>
          <a:xfrm>
            <a:off x="2327276" y="836613"/>
            <a:ext cx="6829425" cy="627062"/>
          </a:xfrm>
        </p:spPr>
        <p:txBody>
          <a:bodyPr vert="horz" lIns="0" tIns="11206" rIns="0" bIns="0" rtlCol="0" anchor="ctr">
            <a:spAutoFit/>
          </a:bodyPr>
          <a:lstStyle/>
          <a:p>
            <a:pPr marL="11206">
              <a:spcBef>
                <a:spcPts val="88"/>
              </a:spcBef>
              <a:defRPr/>
            </a:pPr>
            <a:r>
              <a:rPr spc="-22" dirty="0"/>
              <a:t>Pre-training</a:t>
            </a:r>
            <a:r>
              <a:rPr spc="-49" dirty="0"/>
              <a:t> </a:t>
            </a:r>
            <a:r>
              <a:rPr spc="-18" dirty="0"/>
              <a:t>and</a:t>
            </a:r>
            <a:r>
              <a:rPr spc="-49" dirty="0"/>
              <a:t> </a:t>
            </a:r>
            <a:r>
              <a:rPr spc="-13" dirty="0"/>
              <a:t>fine</a:t>
            </a:r>
            <a:r>
              <a:rPr spc="-49" dirty="0"/>
              <a:t> </a:t>
            </a:r>
            <a:r>
              <a:rPr spc="-18" dirty="0"/>
              <a:t>tuning</a:t>
            </a:r>
          </a:p>
        </p:txBody>
      </p:sp>
      <p:sp>
        <p:nvSpPr>
          <p:cNvPr id="12292" name="object 5">
            <a:extLst>
              <a:ext uri="{FF2B5EF4-FFF2-40B4-BE49-F238E27FC236}">
                <a16:creationId xmlns:a16="http://schemas.microsoft.com/office/drawing/2014/main" id="{D1E20A1B-51F7-6C1C-4F60-3016EB5F5739}"/>
              </a:ext>
            </a:extLst>
          </p:cNvPr>
          <p:cNvSpPr txBox="1">
            <a:spLocks noChangeArrowheads="1"/>
          </p:cNvSpPr>
          <p:nvPr/>
        </p:nvSpPr>
        <p:spPr bwMode="auto">
          <a:xfrm>
            <a:off x="2174876" y="1754188"/>
            <a:ext cx="7135813" cy="381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6931" rIns="0" bIns="0">
            <a:spAutoFit/>
          </a:bodyPr>
          <a:lstStyle>
            <a:lvl1pPr marL="309563" indent="-298450">
              <a:spcBef>
                <a:spcPct val="20000"/>
              </a:spcBef>
              <a:buClr>
                <a:schemeClr val="bg2"/>
              </a:buClr>
              <a:buSzPct val="75000"/>
              <a:buFont typeface="Wingdings" panose="05000000000000000000" pitchFamily="2" charset="2"/>
              <a:buChar char="n"/>
              <a:tabLst>
                <a:tab pos="309563" algn="l"/>
              </a:tabLst>
              <a:defRPr sz="2400">
                <a:solidFill>
                  <a:schemeClr val="tx1"/>
                </a:solidFill>
                <a:latin typeface="Lucida Bright" panose="02040602050505020304" pitchFamily="18" charset="0"/>
              </a:defRPr>
            </a:lvl1pPr>
            <a:lvl2pPr marL="658813" indent="-249238">
              <a:spcBef>
                <a:spcPct val="20000"/>
              </a:spcBef>
              <a:buClr>
                <a:schemeClr val="accent2"/>
              </a:buClr>
              <a:buSzPct val="80000"/>
              <a:buFont typeface="Wingdings" panose="05000000000000000000" pitchFamily="2" charset="2"/>
              <a:buChar char="¨"/>
              <a:tabLst>
                <a:tab pos="309563" algn="l"/>
              </a:tabLst>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tabLst>
                <a:tab pos="309563" algn="l"/>
              </a:tabLst>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tabLst>
                <a:tab pos="309563" algn="l"/>
              </a:tabLst>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tabLst>
                <a:tab pos="309563" algn="l"/>
              </a:tabLst>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tabLst>
                <a:tab pos="309563" algn="l"/>
              </a:tabLst>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tabLst>
                <a:tab pos="309563" algn="l"/>
              </a:tabLst>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tabLst>
                <a:tab pos="309563" algn="l"/>
              </a:tabLst>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tabLst>
                <a:tab pos="309563" algn="l"/>
              </a:tabLst>
              <a:defRPr sz="2000">
                <a:solidFill>
                  <a:schemeClr val="tx1"/>
                </a:solidFill>
                <a:latin typeface="Lucida Bright" panose="02040602050505020304" pitchFamily="18" charset="0"/>
              </a:defRPr>
            </a:lvl9pPr>
          </a:lstStyle>
          <a:p>
            <a:pPr>
              <a:spcBef>
                <a:spcPts val="763"/>
              </a:spcBef>
              <a:buClrTx/>
              <a:buSzTx/>
              <a:buFontTx/>
              <a:buChar char="•"/>
            </a:pPr>
            <a:r>
              <a:rPr lang="en-US" altLang="en-US" sz="2800">
                <a:solidFill>
                  <a:srgbClr val="3333CC"/>
                </a:solidFill>
                <a:latin typeface="Arial" panose="020B0604020202020204" pitchFamily="34" charset="0"/>
                <a:cs typeface="Arial" panose="020B0604020202020204" pitchFamily="34" charset="0"/>
              </a:rPr>
              <a:t>Using dataset </a:t>
            </a:r>
            <a:r>
              <a:rPr lang="en-US" altLang="en-US" sz="2800" i="1">
                <a:latin typeface="Calibri" panose="020F0502020204030204" pitchFamily="34" charset="0"/>
                <a:cs typeface="Calibri" panose="020F0502020204030204" pitchFamily="34" charset="0"/>
              </a:rPr>
              <a:t>A </a:t>
            </a:r>
            <a:r>
              <a:rPr lang="en-US" altLang="en-US" sz="2800">
                <a:solidFill>
                  <a:srgbClr val="3333CC"/>
                </a:solidFill>
                <a:latin typeface="Arial" panose="020B0604020202020204" pitchFamily="34" charset="0"/>
                <a:cs typeface="Arial" panose="020B0604020202020204" pitchFamily="34" charset="0"/>
              </a:rPr>
              <a:t>train model </a:t>
            </a:r>
            <a:r>
              <a:rPr lang="en-US" altLang="en-US" sz="2800" i="1">
                <a:latin typeface="Calibri" panose="020F0502020204030204" pitchFamily="34" charset="0"/>
                <a:cs typeface="Calibri" panose="020F0502020204030204" pitchFamily="34" charset="0"/>
              </a:rPr>
              <a:t>M</a:t>
            </a:r>
            <a:endParaRPr lang="en-US" altLang="en-US" sz="2800">
              <a:latin typeface="Calibri" panose="020F0502020204030204" pitchFamily="34" charset="0"/>
              <a:cs typeface="Calibri" panose="020F0502020204030204" pitchFamily="34" charset="0"/>
            </a:endParaRPr>
          </a:p>
          <a:p>
            <a:pPr>
              <a:spcBef>
                <a:spcPts val="675"/>
              </a:spcBef>
              <a:buClrTx/>
              <a:buSzTx/>
              <a:buFontTx/>
              <a:buChar char="•"/>
            </a:pPr>
            <a:r>
              <a:rPr lang="en-US" altLang="en-US" sz="2800">
                <a:solidFill>
                  <a:srgbClr val="3333CC"/>
                </a:solidFill>
                <a:latin typeface="Arial" panose="020B0604020202020204" pitchFamily="34" charset="0"/>
                <a:cs typeface="Arial" panose="020B0604020202020204" pitchFamily="34" charset="0"/>
              </a:rPr>
              <a:t>Pre-training:</a:t>
            </a:r>
            <a:endParaRPr lang="en-US" altLang="en-US" sz="2800">
              <a:latin typeface="Arial" panose="020B0604020202020204" pitchFamily="34" charset="0"/>
              <a:cs typeface="Arial" panose="020B0604020202020204" pitchFamily="34" charset="0"/>
            </a:endParaRPr>
          </a:p>
          <a:p>
            <a:pPr lvl="1">
              <a:spcBef>
                <a:spcPts val="500"/>
              </a:spcBef>
              <a:buClrTx/>
              <a:buSzTx/>
              <a:buFontTx/>
              <a:buChar char="–"/>
            </a:pPr>
            <a:r>
              <a:rPr lang="en-US" altLang="en-US" sz="2400">
                <a:solidFill>
                  <a:srgbClr val="336600"/>
                </a:solidFill>
                <a:latin typeface="Arial" panose="020B0604020202020204" pitchFamily="34" charset="0"/>
                <a:cs typeface="Arial" panose="020B0604020202020204" pitchFamily="34" charset="0"/>
              </a:rPr>
              <a:t>You have a dataset </a:t>
            </a:r>
            <a:r>
              <a:rPr lang="en-US" altLang="en-US" sz="2400" i="1">
                <a:latin typeface="Calibri" panose="020F0502020204030204" pitchFamily="34" charset="0"/>
                <a:cs typeface="Calibri" panose="020F0502020204030204" pitchFamily="34" charset="0"/>
              </a:rPr>
              <a:t>B</a:t>
            </a:r>
            <a:endParaRPr lang="en-US" altLang="en-US" sz="2400">
              <a:latin typeface="Calibri" panose="020F0502020204030204" pitchFamily="34" charset="0"/>
              <a:cs typeface="Calibri" panose="020F0502020204030204" pitchFamily="34" charset="0"/>
            </a:endParaRPr>
          </a:p>
          <a:p>
            <a:pPr lvl="1">
              <a:lnSpc>
                <a:spcPts val="2813"/>
              </a:lnSpc>
              <a:spcBef>
                <a:spcPts val="875"/>
              </a:spcBef>
              <a:buClrTx/>
              <a:buSzTx/>
              <a:buFontTx/>
              <a:buChar char="–"/>
            </a:pPr>
            <a:r>
              <a:rPr lang="en-US" altLang="en-US" sz="2400">
                <a:solidFill>
                  <a:srgbClr val="336600"/>
                </a:solidFill>
                <a:latin typeface="Arial" panose="020B0604020202020204" pitchFamily="34" charset="0"/>
                <a:cs typeface="Arial" panose="020B0604020202020204" pitchFamily="34" charset="0"/>
              </a:rPr>
              <a:t>Before training the model, initialize some of the  parameters of </a:t>
            </a:r>
            <a:r>
              <a:rPr lang="en-US" altLang="en-US" sz="2400" i="1">
                <a:latin typeface="Calibri" panose="020F0502020204030204" pitchFamily="34" charset="0"/>
                <a:cs typeface="Calibri" panose="020F0502020204030204" pitchFamily="34" charset="0"/>
              </a:rPr>
              <a:t>M </a:t>
            </a:r>
            <a:r>
              <a:rPr lang="en-US" altLang="en-US" sz="2400">
                <a:solidFill>
                  <a:srgbClr val="336600"/>
                </a:solidFill>
                <a:latin typeface="Arial" panose="020B0604020202020204" pitchFamily="34" charset="0"/>
                <a:cs typeface="Arial" panose="020B0604020202020204" pitchFamily="34" charset="0"/>
              </a:rPr>
              <a:t>with model trained on </a:t>
            </a:r>
            <a:r>
              <a:rPr lang="en-US" altLang="en-US" sz="2400" i="1">
                <a:latin typeface="Calibri" panose="020F0502020204030204" pitchFamily="34" charset="0"/>
                <a:cs typeface="Calibri" panose="020F0502020204030204" pitchFamily="34" charset="0"/>
              </a:rPr>
              <a:t>A</a:t>
            </a:r>
            <a:endParaRPr lang="en-US" altLang="en-US" sz="2400">
              <a:latin typeface="Calibri" panose="020F0502020204030204" pitchFamily="34" charset="0"/>
              <a:cs typeface="Calibri" panose="020F0502020204030204" pitchFamily="34" charset="0"/>
            </a:endParaRPr>
          </a:p>
          <a:p>
            <a:pPr>
              <a:spcBef>
                <a:spcPts val="575"/>
              </a:spcBef>
              <a:buClrTx/>
              <a:buSzTx/>
              <a:buFontTx/>
              <a:buChar char="•"/>
            </a:pPr>
            <a:r>
              <a:rPr lang="en-US" altLang="en-US" sz="2800">
                <a:solidFill>
                  <a:srgbClr val="3333CC"/>
                </a:solidFill>
                <a:latin typeface="Arial" panose="020B0604020202020204" pitchFamily="34" charset="0"/>
                <a:cs typeface="Arial" panose="020B0604020202020204" pitchFamily="34" charset="0"/>
              </a:rPr>
              <a:t>Fine-tuning:</a:t>
            </a:r>
            <a:endParaRPr lang="en-US" altLang="en-US" sz="2800">
              <a:latin typeface="Arial" panose="020B0604020202020204" pitchFamily="34" charset="0"/>
              <a:cs typeface="Arial" panose="020B0604020202020204" pitchFamily="34" charset="0"/>
            </a:endParaRPr>
          </a:p>
          <a:p>
            <a:pPr lvl="1">
              <a:spcBef>
                <a:spcPts val="500"/>
              </a:spcBef>
              <a:buClrTx/>
              <a:buSzTx/>
              <a:buFontTx/>
              <a:buChar char="–"/>
            </a:pPr>
            <a:r>
              <a:rPr lang="en-US" altLang="en-US" sz="2400">
                <a:solidFill>
                  <a:srgbClr val="336600"/>
                </a:solidFill>
                <a:latin typeface="Arial" panose="020B0604020202020204" pitchFamily="34" charset="0"/>
                <a:cs typeface="Arial" panose="020B0604020202020204" pitchFamily="34" charset="0"/>
              </a:rPr>
              <a:t>You train </a:t>
            </a:r>
            <a:r>
              <a:rPr lang="en-US" altLang="en-US" sz="2400" i="1">
                <a:latin typeface="Calibri" panose="020F0502020204030204" pitchFamily="34" charset="0"/>
                <a:cs typeface="Calibri" panose="020F0502020204030204" pitchFamily="34" charset="0"/>
              </a:rPr>
              <a:t>M </a:t>
            </a:r>
            <a:r>
              <a:rPr lang="en-US" altLang="en-US" sz="2400">
                <a:solidFill>
                  <a:srgbClr val="336600"/>
                </a:solidFill>
                <a:latin typeface="Arial" panose="020B0604020202020204" pitchFamily="34" charset="0"/>
                <a:cs typeface="Arial" panose="020B0604020202020204" pitchFamily="34" charset="0"/>
              </a:rPr>
              <a:t>on </a:t>
            </a:r>
            <a:r>
              <a:rPr lang="en-US" altLang="en-US" sz="2400" i="1">
                <a:latin typeface="Calibri" panose="020F0502020204030204" pitchFamily="34" charset="0"/>
                <a:cs typeface="Calibri" panose="020F0502020204030204" pitchFamily="34" charset="0"/>
              </a:rPr>
              <a:t>B</a:t>
            </a:r>
            <a:endParaRPr lang="en-US" altLang="en-US" sz="2400">
              <a:latin typeface="Calibri" panose="020F0502020204030204" pitchFamily="34" charset="0"/>
              <a:cs typeface="Calibri" panose="020F0502020204030204" pitchFamily="34" charset="0"/>
            </a:endParaRPr>
          </a:p>
          <a:p>
            <a:pPr>
              <a:spcBef>
                <a:spcPts val="663"/>
              </a:spcBef>
              <a:buClrTx/>
              <a:buSzTx/>
              <a:buFontTx/>
              <a:buChar char="•"/>
            </a:pPr>
            <a:r>
              <a:rPr lang="en-US" altLang="en-US" sz="2800">
                <a:solidFill>
                  <a:srgbClr val="3333CC"/>
                </a:solidFill>
                <a:latin typeface="Arial" panose="020B0604020202020204" pitchFamily="34" charset="0"/>
                <a:cs typeface="Arial" panose="020B0604020202020204" pitchFamily="34" charset="0"/>
              </a:rPr>
              <a:t>This is one form of transfer learning</a:t>
            </a:r>
            <a:endParaRPr lang="en-US" altLang="en-US" sz="2800">
              <a:latin typeface="Arial" panose="020B0604020202020204" pitchFamily="34" charset="0"/>
              <a:cs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4">
            <a:extLst>
              <a:ext uri="{FF2B5EF4-FFF2-40B4-BE49-F238E27FC236}">
                <a16:creationId xmlns:a16="http://schemas.microsoft.com/office/drawing/2014/main" id="{95F8BEA1-822D-7E4B-7E3A-366D750AFA4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Palatino Linotype" panose="02040502050505030304" pitchFamily="18" charset="0"/>
              </a:defRPr>
            </a:lvl1pPr>
            <a:lvl2pPr marL="742950" indent="-285750">
              <a:defRPr sz="3200">
                <a:solidFill>
                  <a:schemeClr val="tx1"/>
                </a:solidFill>
                <a:latin typeface="Palatino Linotype" panose="02040502050505030304" pitchFamily="18" charset="0"/>
              </a:defRPr>
            </a:lvl2pPr>
            <a:lvl3pPr marL="1143000" indent="-228600">
              <a:defRPr sz="3200">
                <a:solidFill>
                  <a:schemeClr val="tx1"/>
                </a:solidFill>
                <a:latin typeface="Palatino Linotype" panose="02040502050505030304" pitchFamily="18" charset="0"/>
              </a:defRPr>
            </a:lvl3pPr>
            <a:lvl4pPr marL="1600200" indent="-228600">
              <a:defRPr sz="3200">
                <a:solidFill>
                  <a:schemeClr val="tx1"/>
                </a:solidFill>
                <a:latin typeface="Palatino Linotype" panose="02040502050505030304" pitchFamily="18" charset="0"/>
              </a:defRPr>
            </a:lvl4pPr>
            <a:lvl5pPr marL="2057400" indent="-22860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fld id="{14538AF0-A1B8-4AEA-A530-88B21259B189}" type="slidenum">
              <a:rPr lang="tr-TR" altLang="en-US" sz="1400"/>
              <a:pPr/>
              <a:t>87</a:t>
            </a:fld>
            <a:endParaRPr lang="tr-TR" altLang="en-US" sz="1400"/>
          </a:p>
        </p:txBody>
      </p:sp>
      <p:pic>
        <p:nvPicPr>
          <p:cNvPr id="4" name="Content Placeholder 3">
            <a:extLst>
              <a:ext uri="{FF2B5EF4-FFF2-40B4-BE49-F238E27FC236}">
                <a16:creationId xmlns:a16="http://schemas.microsoft.com/office/drawing/2014/main" id="{F9025A99-4113-549F-DEAE-C266AD9AF8CE}"/>
              </a:ext>
            </a:extLst>
          </p:cNvPr>
          <p:cNvPicPr>
            <a:picLocks noGrp="1" noChangeAspect="1"/>
          </p:cNvPicPr>
          <p:nvPr>
            <p:ph idx="1"/>
          </p:nvPr>
        </p:nvPicPr>
        <p:blipFill>
          <a:blip r:embed="rId2"/>
          <a:stretch>
            <a:fillRect/>
          </a:stretch>
        </p:blipFill>
        <p:spPr>
          <a:xfrm>
            <a:off x="2536371" y="1306287"/>
            <a:ext cx="7119257" cy="4730058"/>
          </a:xfrm>
          <a:prstGeom prst="rect">
            <a:avLst/>
          </a:prstGeom>
        </p:spPr>
      </p:pic>
    </p:spTree>
    <p:extLst>
      <p:ext uri="{BB962C8B-B14F-4D97-AF65-F5344CB8AC3E}">
        <p14:creationId xmlns:p14="http://schemas.microsoft.com/office/powerpoint/2010/main" val="22433107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a:extLst>
              <a:ext uri="{FF2B5EF4-FFF2-40B4-BE49-F238E27FC236}">
                <a16:creationId xmlns:a16="http://schemas.microsoft.com/office/drawing/2014/main" id="{1D4DCE9A-8BF4-E4EC-4D49-808E5C53B9A6}"/>
              </a:ext>
            </a:extLst>
          </p:cNvPr>
          <p:cNvSpPr>
            <a:spLocks noGrp="1"/>
          </p:cNvSpPr>
          <p:nvPr>
            <p:ph idx="1"/>
          </p:nvPr>
        </p:nvSpPr>
        <p:spPr/>
        <p:txBody>
          <a:bodyPr/>
          <a:lstStyle/>
          <a:p>
            <a:r>
              <a:rPr lang="en-US" altLang="en-US"/>
              <a:t>Training a deep structure is difficult due to high dependencies across layers’ parameters</a:t>
            </a:r>
            <a:r>
              <a:rPr lang="en-US" altLang="en-US" baseline="30000"/>
              <a:t> </a:t>
            </a:r>
            <a:r>
              <a:rPr lang="en-US" altLang="en-US"/>
              <a:t>, i.e. the relation between parts of pictures and pixels. </a:t>
            </a:r>
          </a:p>
          <a:p>
            <a:r>
              <a:rPr lang="en-US" altLang="en-US"/>
              <a:t>To resolve this problem, two things are suggested</a:t>
            </a:r>
          </a:p>
          <a:p>
            <a:pPr lvl="1"/>
            <a:r>
              <a:rPr lang="en-US" altLang="en-US"/>
              <a:t>Adapting lower layers to feed good input to the upper layers</a:t>
            </a:r>
          </a:p>
          <a:p>
            <a:pPr lvl="1"/>
            <a:r>
              <a:rPr lang="en-US" altLang="en-US"/>
              <a:t> Adjust upper layers to make use of that end setting of lowerr layers</a:t>
            </a:r>
            <a:r>
              <a:rPr lang="en-US" altLang="en-US" baseline="30000"/>
              <a:t> </a:t>
            </a:r>
            <a:endParaRPr lang="en-US" altLang="en-US"/>
          </a:p>
        </p:txBody>
      </p:sp>
      <p:sp>
        <p:nvSpPr>
          <p:cNvPr id="14339" name="Slide Number Placeholder 4">
            <a:extLst>
              <a:ext uri="{FF2B5EF4-FFF2-40B4-BE49-F238E27FC236}">
                <a16:creationId xmlns:a16="http://schemas.microsoft.com/office/drawing/2014/main" id="{E10F7A13-68E3-06DD-135A-314DB227BBC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0743362F-0057-457E-A499-E130295B79EC}" type="slidenum">
              <a:rPr lang="tr-TR" altLang="en-US" sz="1400">
                <a:latin typeface="Palatino Linotype" panose="02040502050505030304" pitchFamily="18" charset="0"/>
              </a:rPr>
              <a:pPr>
                <a:spcBef>
                  <a:spcPct val="0"/>
                </a:spcBef>
                <a:buClrTx/>
                <a:buSzTx/>
                <a:buFontTx/>
                <a:buNone/>
              </a:pPr>
              <a:t>88</a:t>
            </a:fld>
            <a:endParaRPr lang="tr-TR" altLang="en-US" sz="1400">
              <a:latin typeface="Palatino Linotype" panose="02040502050505030304"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object 5">
            <a:extLst>
              <a:ext uri="{FF2B5EF4-FFF2-40B4-BE49-F238E27FC236}">
                <a16:creationId xmlns:a16="http://schemas.microsoft.com/office/drawing/2014/main" id="{E120867C-7AAB-72C7-2438-9CC51DDCCEEA}"/>
              </a:ext>
            </a:extLst>
          </p:cNvPr>
          <p:cNvSpPr>
            <a:spLocks noGrp="1"/>
          </p:cNvSpPr>
          <p:nvPr>
            <p:ph type="sldNum" sz="quarter" idx="11"/>
          </p:nvPr>
        </p:nvSpPr>
        <p:spPr>
          <a:xfrm>
            <a:off x="1658938" y="192745"/>
            <a:ext cx="0" cy="1923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spAutoFit/>
          </a:bodyPr>
          <a:lstStyle>
            <a:lvl1pPr marL="33338">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lnSpc>
                <a:spcPts val="1450"/>
              </a:lnSpc>
              <a:spcBef>
                <a:spcPct val="0"/>
              </a:spcBef>
              <a:buClrTx/>
              <a:buSzTx/>
              <a:buNone/>
            </a:pPr>
            <a:fld id="{43520B1A-3F49-4859-A84A-7F781194CB8E}" type="slidenum">
              <a:rPr lang="en-US" altLang="en-US" sz="1400">
                <a:latin typeface="Palatino Linotype" panose="02040502050505030304" pitchFamily="18" charset="0"/>
              </a:rPr>
              <a:pPr>
                <a:lnSpc>
                  <a:spcPts val="1450"/>
                </a:lnSpc>
                <a:spcBef>
                  <a:spcPct val="0"/>
                </a:spcBef>
                <a:buClrTx/>
                <a:buSzTx/>
                <a:buNone/>
              </a:pPr>
              <a:t>89</a:t>
            </a:fld>
            <a:endParaRPr lang="en-US" altLang="en-US" sz="1400">
              <a:latin typeface="Palatino Linotype" panose="02040502050505030304" pitchFamily="18" charset="0"/>
            </a:endParaRPr>
          </a:p>
        </p:txBody>
      </p:sp>
      <p:sp>
        <p:nvSpPr>
          <p:cNvPr id="3" name="object 3">
            <a:extLst>
              <a:ext uri="{FF2B5EF4-FFF2-40B4-BE49-F238E27FC236}">
                <a16:creationId xmlns:a16="http://schemas.microsoft.com/office/drawing/2014/main" id="{5B8A97A4-4A52-9301-4FCF-BA7C9D20F9BF}"/>
              </a:ext>
            </a:extLst>
          </p:cNvPr>
          <p:cNvSpPr txBox="1">
            <a:spLocks noGrp="1"/>
          </p:cNvSpPr>
          <p:nvPr>
            <p:ph type="title"/>
          </p:nvPr>
        </p:nvSpPr>
        <p:spPr>
          <a:xfrm>
            <a:off x="3216276" y="765176"/>
            <a:ext cx="5148263" cy="627063"/>
          </a:xfrm>
        </p:spPr>
        <p:txBody>
          <a:bodyPr vert="horz" lIns="0" tIns="11206" rIns="0" bIns="0" rtlCol="0" anchor="ctr">
            <a:spAutoFit/>
          </a:bodyPr>
          <a:lstStyle/>
          <a:p>
            <a:pPr marL="11206">
              <a:spcBef>
                <a:spcPts val="88"/>
              </a:spcBef>
              <a:defRPr/>
            </a:pPr>
            <a:r>
              <a:rPr spc="-22" dirty="0"/>
              <a:t>Greedy</a:t>
            </a:r>
            <a:r>
              <a:rPr spc="-101" dirty="0"/>
              <a:t> </a:t>
            </a:r>
            <a:r>
              <a:rPr spc="-18" dirty="0"/>
              <a:t>Algorithm</a:t>
            </a:r>
          </a:p>
        </p:txBody>
      </p:sp>
      <p:sp>
        <p:nvSpPr>
          <p:cNvPr id="15364" name="object 4">
            <a:extLst>
              <a:ext uri="{FF2B5EF4-FFF2-40B4-BE49-F238E27FC236}">
                <a16:creationId xmlns:a16="http://schemas.microsoft.com/office/drawing/2014/main" id="{DE8FC624-4EB0-BE08-BEFB-8A55B983B01C}"/>
              </a:ext>
            </a:extLst>
          </p:cNvPr>
          <p:cNvSpPr txBox="1">
            <a:spLocks noChangeArrowheads="1"/>
          </p:cNvSpPr>
          <p:nvPr/>
        </p:nvSpPr>
        <p:spPr bwMode="auto">
          <a:xfrm>
            <a:off x="2174876" y="1852613"/>
            <a:ext cx="764381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1851" rIns="0" bIns="0">
            <a:spAutoFit/>
          </a:bodyPr>
          <a:lstStyle>
            <a:lvl1pPr marL="309563" indent="-298450">
              <a:spcBef>
                <a:spcPct val="20000"/>
              </a:spcBef>
              <a:buClr>
                <a:schemeClr val="bg2"/>
              </a:buClr>
              <a:buSzPct val="75000"/>
              <a:buFont typeface="Wingdings" panose="05000000000000000000" pitchFamily="2" charset="2"/>
              <a:buChar char="n"/>
              <a:tabLst>
                <a:tab pos="309563" algn="l"/>
              </a:tabLst>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tabLst>
                <a:tab pos="309563" algn="l"/>
              </a:tabLst>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tabLst>
                <a:tab pos="309563" algn="l"/>
              </a:tabLst>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tabLst>
                <a:tab pos="309563" algn="l"/>
              </a:tabLst>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tabLst>
                <a:tab pos="309563" algn="l"/>
              </a:tabLst>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tabLst>
                <a:tab pos="309563" algn="l"/>
              </a:tabLst>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tabLst>
                <a:tab pos="309563" algn="l"/>
              </a:tabLst>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tabLst>
                <a:tab pos="309563" algn="l"/>
              </a:tabLst>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tabLst>
                <a:tab pos="309563" algn="l"/>
              </a:tabLst>
              <a:defRPr sz="2000">
                <a:solidFill>
                  <a:schemeClr val="tx1"/>
                </a:solidFill>
                <a:latin typeface="Lucida Bright" panose="02040602050505020304" pitchFamily="18" charset="0"/>
              </a:defRPr>
            </a:lvl9pPr>
          </a:lstStyle>
          <a:p>
            <a:pPr>
              <a:lnSpc>
                <a:spcPct val="98000"/>
              </a:lnSpc>
              <a:spcBef>
                <a:spcPts val="1200"/>
              </a:spcBef>
              <a:buClrTx/>
              <a:buSzTx/>
              <a:buFontTx/>
              <a:buChar char="•"/>
            </a:pPr>
            <a:r>
              <a:rPr lang="en-US" altLang="en-US">
                <a:latin typeface="Arial" panose="020B0604020202020204" pitchFamily="34" charset="0"/>
                <a:cs typeface="Arial" panose="020B0604020202020204" pitchFamily="34" charset="0"/>
              </a:rPr>
              <a:t>Greedy algorithms break a problem into many  components, then solve for the optimal version  of each component in isolation</a:t>
            </a:r>
          </a:p>
          <a:p>
            <a:pPr>
              <a:lnSpc>
                <a:spcPct val="98000"/>
              </a:lnSpc>
              <a:spcBef>
                <a:spcPts val="1200"/>
              </a:spcBef>
              <a:buClrTx/>
              <a:buSzTx/>
              <a:buNone/>
            </a:pPr>
            <a:endParaRPr lang="en-US" altLang="en-US">
              <a:latin typeface="Arial" panose="020B0604020202020204" pitchFamily="34" charset="0"/>
              <a:cs typeface="Arial" panose="020B0604020202020204" pitchFamily="34" charset="0"/>
            </a:endParaRPr>
          </a:p>
          <a:p>
            <a:pPr>
              <a:lnSpc>
                <a:spcPts val="3350"/>
              </a:lnSpc>
              <a:spcBef>
                <a:spcPts val="1200"/>
              </a:spcBef>
              <a:buClrTx/>
              <a:buSzTx/>
              <a:buFontTx/>
              <a:buChar char="•"/>
            </a:pPr>
            <a:r>
              <a:rPr lang="en-US" altLang="en-US">
                <a:latin typeface="Arial" panose="020B0604020202020204" pitchFamily="34" charset="0"/>
                <a:cs typeface="Arial" panose="020B0604020202020204" pitchFamily="34" charset="0"/>
              </a:rPr>
              <a:t>Unfortunately, combining the individually  optimal components is not guaranteed to yield  an optimal complete solution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1F062-48DA-958C-5189-60F3219B06BD}"/>
              </a:ext>
            </a:extLst>
          </p:cNvPr>
          <p:cNvSpPr>
            <a:spLocks noGrp="1"/>
          </p:cNvSpPr>
          <p:nvPr>
            <p:ph type="title"/>
          </p:nvPr>
        </p:nvSpPr>
        <p:spPr/>
        <p:txBody>
          <a:bodyPr/>
          <a:lstStyle/>
          <a:p>
            <a:r>
              <a:rPr lang="en-US" dirty="0"/>
              <a:t>Regularization</a:t>
            </a:r>
            <a:endParaRPr lang="en-IN" dirty="0"/>
          </a:p>
        </p:txBody>
      </p:sp>
      <p:sp>
        <p:nvSpPr>
          <p:cNvPr id="3" name="Content Placeholder 2">
            <a:extLst>
              <a:ext uri="{FF2B5EF4-FFF2-40B4-BE49-F238E27FC236}">
                <a16:creationId xmlns:a16="http://schemas.microsoft.com/office/drawing/2014/main" id="{FC236B8F-2484-6C24-2E99-041B39C117A9}"/>
              </a:ext>
            </a:extLst>
          </p:cNvPr>
          <p:cNvSpPr>
            <a:spLocks noGrp="1"/>
          </p:cNvSpPr>
          <p:nvPr>
            <p:ph idx="1"/>
          </p:nvPr>
        </p:nvSpPr>
        <p:spPr/>
        <p:txBody>
          <a:bodyPr/>
          <a:lstStyle/>
          <a:p>
            <a:pPr algn="just"/>
            <a:r>
              <a:rPr lang="en-US" b="0" i="0" dirty="0">
                <a:solidFill>
                  <a:srgbClr val="292929"/>
                </a:solidFill>
                <a:effectLst/>
                <a:latin typeface="source-serif-pro"/>
              </a:rPr>
              <a:t>Regularization refers to a set of different techniques that lower the complexity of a neural network model during training, and thus prevent the overfitting.</a:t>
            </a:r>
          </a:p>
          <a:p>
            <a:pPr algn="just"/>
            <a:r>
              <a:rPr lang="en-US" b="0" i="0" dirty="0">
                <a:solidFill>
                  <a:srgbClr val="292929"/>
                </a:solidFill>
                <a:effectLst/>
                <a:latin typeface="source-serif-pro"/>
              </a:rPr>
              <a:t>There are three very popular and efficient regularization techniques called </a:t>
            </a:r>
            <a:r>
              <a:rPr lang="en-US" b="0" i="1" dirty="0">
                <a:solidFill>
                  <a:srgbClr val="292929"/>
                </a:solidFill>
                <a:effectLst/>
                <a:latin typeface="source-serif-pro"/>
              </a:rPr>
              <a:t>L1</a:t>
            </a:r>
            <a:r>
              <a:rPr lang="en-US" b="0" i="0" dirty="0">
                <a:solidFill>
                  <a:srgbClr val="292929"/>
                </a:solidFill>
                <a:effectLst/>
                <a:latin typeface="source-serif-pro"/>
              </a:rPr>
              <a:t>, </a:t>
            </a:r>
            <a:r>
              <a:rPr lang="en-US" b="0" i="1" dirty="0">
                <a:solidFill>
                  <a:srgbClr val="292929"/>
                </a:solidFill>
                <a:effectLst/>
                <a:latin typeface="source-serif-pro"/>
              </a:rPr>
              <a:t>L2</a:t>
            </a:r>
            <a:r>
              <a:rPr lang="en-US" b="0" i="0" dirty="0">
                <a:solidFill>
                  <a:srgbClr val="292929"/>
                </a:solidFill>
                <a:effectLst/>
                <a:latin typeface="source-serif-pro"/>
              </a:rPr>
              <a:t>, and dropout</a:t>
            </a:r>
          </a:p>
          <a:p>
            <a:pPr algn="just"/>
            <a:endParaRPr lang="en-IN" dirty="0"/>
          </a:p>
        </p:txBody>
      </p:sp>
    </p:spTree>
    <p:extLst>
      <p:ext uri="{BB962C8B-B14F-4D97-AF65-F5344CB8AC3E}">
        <p14:creationId xmlns:p14="http://schemas.microsoft.com/office/powerpoint/2010/main" val="34488416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B921AE72-CEC4-9F71-CAAB-1219DA3C0F4F}"/>
              </a:ext>
            </a:extLst>
          </p:cNvPr>
          <p:cNvSpPr txBox="1">
            <a:spLocks noGrp="1"/>
          </p:cNvSpPr>
          <p:nvPr>
            <p:ph type="title"/>
          </p:nvPr>
        </p:nvSpPr>
        <p:spPr>
          <a:xfrm>
            <a:off x="2185988" y="605370"/>
            <a:ext cx="7429500" cy="451372"/>
          </a:xfrm>
        </p:spPr>
        <p:txBody>
          <a:bodyPr vert="horz" lIns="0" tIns="11206" rIns="0" bIns="0" rtlCol="0" anchor="ctr">
            <a:spAutoFit/>
          </a:bodyPr>
          <a:lstStyle/>
          <a:p>
            <a:pPr marL="11206">
              <a:spcBef>
                <a:spcPts val="88"/>
              </a:spcBef>
              <a:defRPr/>
            </a:pPr>
            <a:r>
              <a:rPr sz="3177" spc="-18" dirty="0"/>
              <a:t>Single-layer</a:t>
            </a:r>
            <a:r>
              <a:rPr sz="3177" spc="-44" dirty="0"/>
              <a:t> </a:t>
            </a:r>
            <a:r>
              <a:rPr sz="3177" spc="-18" dirty="0"/>
              <a:t>representation</a:t>
            </a:r>
            <a:r>
              <a:rPr sz="3177" spc="-49" dirty="0"/>
              <a:t> </a:t>
            </a:r>
            <a:r>
              <a:rPr sz="3177" spc="-18" dirty="0"/>
              <a:t>learning</a:t>
            </a:r>
            <a:endParaRPr sz="3177" dirty="0"/>
          </a:p>
        </p:txBody>
      </p:sp>
      <p:sp>
        <p:nvSpPr>
          <p:cNvPr id="16387" name="object 4">
            <a:extLst>
              <a:ext uri="{FF2B5EF4-FFF2-40B4-BE49-F238E27FC236}">
                <a16:creationId xmlns:a16="http://schemas.microsoft.com/office/drawing/2014/main" id="{FA332841-363F-5414-8D2E-D30BE33EF48C}"/>
              </a:ext>
            </a:extLst>
          </p:cNvPr>
          <p:cNvSpPr txBox="1">
            <a:spLocks noChangeArrowheads="1"/>
          </p:cNvSpPr>
          <p:nvPr/>
        </p:nvSpPr>
        <p:spPr bwMode="auto">
          <a:xfrm>
            <a:off x="2185988" y="1471613"/>
            <a:ext cx="7429500"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6894" rIns="0" bIns="0">
            <a:spAutoFit/>
          </a:bodyPr>
          <a:lstStyle>
            <a:lvl1pPr marL="309563" indent="-298450">
              <a:spcBef>
                <a:spcPct val="20000"/>
              </a:spcBef>
              <a:buClr>
                <a:schemeClr val="bg2"/>
              </a:buClr>
              <a:buSzPct val="75000"/>
              <a:buFont typeface="Wingdings" panose="05000000000000000000" pitchFamily="2" charset="2"/>
              <a:buChar char="n"/>
              <a:tabLst>
                <a:tab pos="309563" algn="l"/>
              </a:tabLst>
              <a:defRPr sz="2400">
                <a:solidFill>
                  <a:schemeClr val="tx1"/>
                </a:solidFill>
                <a:latin typeface="Lucida Bright" panose="02040602050505020304" pitchFamily="18" charset="0"/>
              </a:defRPr>
            </a:lvl1pPr>
            <a:lvl2pPr marL="658813" indent="-249238">
              <a:spcBef>
                <a:spcPct val="20000"/>
              </a:spcBef>
              <a:buClr>
                <a:schemeClr val="accent2"/>
              </a:buClr>
              <a:buSzPct val="80000"/>
              <a:buFont typeface="Wingdings" panose="05000000000000000000" pitchFamily="2" charset="2"/>
              <a:buChar char="¨"/>
              <a:tabLst>
                <a:tab pos="309563" algn="l"/>
              </a:tabLst>
              <a:defRPr sz="2000">
                <a:solidFill>
                  <a:schemeClr val="tx1"/>
                </a:solidFill>
                <a:latin typeface="Lucida Bright" panose="02040602050505020304" pitchFamily="18" charset="0"/>
              </a:defRPr>
            </a:lvl2pPr>
            <a:lvl3pPr marL="1008063" indent="-198438">
              <a:spcBef>
                <a:spcPct val="20000"/>
              </a:spcBef>
              <a:buClr>
                <a:schemeClr val="bg2"/>
              </a:buClr>
              <a:buSzPct val="65000"/>
              <a:buFont typeface="Wingdings" panose="05000000000000000000" pitchFamily="2" charset="2"/>
              <a:buChar char="n"/>
              <a:tabLst>
                <a:tab pos="309563" algn="l"/>
              </a:tabLst>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tabLst>
                <a:tab pos="309563" algn="l"/>
              </a:tabLst>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tabLst>
                <a:tab pos="309563" algn="l"/>
              </a:tabLst>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tabLst>
                <a:tab pos="309563" algn="l"/>
              </a:tabLst>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tabLst>
                <a:tab pos="309563" algn="l"/>
              </a:tabLst>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tabLst>
                <a:tab pos="309563" algn="l"/>
              </a:tabLst>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tabLst>
                <a:tab pos="309563" algn="l"/>
              </a:tabLst>
              <a:defRPr sz="2000">
                <a:solidFill>
                  <a:schemeClr val="tx1"/>
                </a:solidFill>
                <a:latin typeface="Lucida Bright" panose="02040602050505020304" pitchFamily="18" charset="0"/>
              </a:defRPr>
            </a:lvl9pPr>
          </a:lstStyle>
          <a:p>
            <a:pPr>
              <a:lnSpc>
                <a:spcPts val="3375"/>
              </a:lnSpc>
              <a:spcBef>
                <a:spcPts val="213"/>
              </a:spcBef>
              <a:buClrTx/>
              <a:buSzTx/>
              <a:buFontTx/>
              <a:buChar char="•"/>
            </a:pPr>
            <a:r>
              <a:rPr lang="en-US" altLang="en-US" sz="2800">
                <a:solidFill>
                  <a:srgbClr val="3333CC"/>
                </a:solidFill>
                <a:latin typeface="Arial" panose="020B0604020202020204" pitchFamily="34" charset="0"/>
                <a:cs typeface="Arial" panose="020B0604020202020204" pitchFamily="34" charset="0"/>
              </a:rPr>
              <a:t>We need a single-layer representation learning  algorithm, such as:</a:t>
            </a:r>
            <a:endParaRPr lang="en-US" altLang="en-US" sz="2800">
              <a:latin typeface="Arial" panose="020B0604020202020204" pitchFamily="34" charset="0"/>
              <a:cs typeface="Arial" panose="020B0604020202020204" pitchFamily="34" charset="0"/>
            </a:endParaRPr>
          </a:p>
          <a:p>
            <a:pPr lvl="1">
              <a:spcBef>
                <a:spcPts val="375"/>
              </a:spcBef>
              <a:buClrTx/>
              <a:buSzTx/>
              <a:buFontTx/>
              <a:buChar char="–"/>
            </a:pPr>
            <a:r>
              <a:rPr lang="en-US" altLang="en-US" sz="2400">
                <a:solidFill>
                  <a:srgbClr val="336600"/>
                </a:solidFill>
                <a:latin typeface="Arial" panose="020B0604020202020204" pitchFamily="34" charset="0"/>
                <a:cs typeface="Arial" panose="020B0604020202020204" pitchFamily="34" charset="0"/>
              </a:rPr>
              <a:t>An </a:t>
            </a:r>
            <a:r>
              <a:rPr lang="en-US" altLang="en-US" sz="2400" i="1">
                <a:solidFill>
                  <a:srgbClr val="336600"/>
                </a:solidFill>
                <a:latin typeface="Arial" panose="020B0604020202020204" pitchFamily="34" charset="0"/>
                <a:cs typeface="Arial" panose="020B0604020202020204" pitchFamily="34" charset="0"/>
              </a:rPr>
              <a:t>RBM</a:t>
            </a:r>
            <a:endParaRPr lang="en-US" altLang="en-US" sz="2400">
              <a:latin typeface="Arial" panose="020B0604020202020204" pitchFamily="34" charset="0"/>
              <a:cs typeface="Arial" panose="020B0604020202020204" pitchFamily="34" charset="0"/>
            </a:endParaRPr>
          </a:p>
          <a:p>
            <a:pPr lvl="2">
              <a:spcBef>
                <a:spcPts val="475"/>
              </a:spcBef>
              <a:buClrTx/>
              <a:buSzTx/>
              <a:buFontTx/>
              <a:buChar char="•"/>
            </a:pPr>
            <a:r>
              <a:rPr lang="en-US" altLang="en-US" sz="2100">
                <a:solidFill>
                  <a:srgbClr val="660066"/>
                </a:solidFill>
                <a:latin typeface="Arial" panose="020B0604020202020204" pitchFamily="34" charset="0"/>
                <a:cs typeface="Arial" panose="020B0604020202020204" pitchFamily="34" charset="0"/>
              </a:rPr>
              <a:t>(a Markov network)</a:t>
            </a:r>
            <a:endParaRPr lang="en-US" altLang="en-US" sz="2100">
              <a:latin typeface="Arial" panose="020B0604020202020204" pitchFamily="34" charset="0"/>
              <a:cs typeface="Arial" panose="020B0604020202020204" pitchFamily="34" charset="0"/>
            </a:endParaRPr>
          </a:p>
          <a:p>
            <a:pPr lvl="1">
              <a:spcBef>
                <a:spcPts val="550"/>
              </a:spcBef>
              <a:buClrTx/>
              <a:buSzTx/>
              <a:buFontTx/>
              <a:buChar char="–"/>
            </a:pPr>
            <a:r>
              <a:rPr lang="en-US" altLang="en-US" sz="2400">
                <a:solidFill>
                  <a:srgbClr val="336600"/>
                </a:solidFill>
                <a:latin typeface="Arial" panose="020B0604020202020204" pitchFamily="34" charset="0"/>
                <a:cs typeface="Arial" panose="020B0604020202020204" pitchFamily="34" charset="0"/>
              </a:rPr>
              <a:t>A single-layer </a:t>
            </a:r>
            <a:r>
              <a:rPr lang="en-US" altLang="en-US" sz="2400" i="1">
                <a:solidFill>
                  <a:srgbClr val="336600"/>
                </a:solidFill>
                <a:latin typeface="Arial" panose="020B0604020202020204" pitchFamily="34" charset="0"/>
                <a:cs typeface="Arial" panose="020B0604020202020204" pitchFamily="34" charset="0"/>
              </a:rPr>
              <a:t>autoencoder</a:t>
            </a:r>
            <a:endParaRPr lang="en-US" altLang="en-US" sz="2400">
              <a:latin typeface="Arial" panose="020B0604020202020204" pitchFamily="34" charset="0"/>
              <a:cs typeface="Arial" panose="020B0604020202020204" pitchFamily="34" charset="0"/>
            </a:endParaRPr>
          </a:p>
        </p:txBody>
      </p:sp>
      <p:sp>
        <p:nvSpPr>
          <p:cNvPr id="5" name="object 5">
            <a:extLst>
              <a:ext uri="{FF2B5EF4-FFF2-40B4-BE49-F238E27FC236}">
                <a16:creationId xmlns:a16="http://schemas.microsoft.com/office/drawing/2014/main" id="{3381BAE5-1536-04BA-B297-FF6F1A505C0F}"/>
              </a:ext>
            </a:extLst>
          </p:cNvPr>
          <p:cNvSpPr txBox="1"/>
          <p:nvPr/>
        </p:nvSpPr>
        <p:spPr>
          <a:xfrm>
            <a:off x="2586039" y="4554539"/>
            <a:ext cx="7312025" cy="1316037"/>
          </a:xfrm>
          <a:prstGeom prst="rect">
            <a:avLst/>
          </a:prstGeom>
        </p:spPr>
        <p:txBody>
          <a:bodyPr lIns="0" tIns="11206" rIns="0" bIns="0">
            <a:spAutoFit/>
          </a:bodyPr>
          <a:lstStyle/>
          <a:p>
            <a:pPr marL="260551" indent="-249344">
              <a:spcBef>
                <a:spcPts val="88"/>
              </a:spcBef>
              <a:buFontTx/>
              <a:buChar char="–"/>
              <a:tabLst>
                <a:tab pos="260551" algn="l"/>
              </a:tabLst>
              <a:defRPr/>
            </a:pPr>
            <a:r>
              <a:rPr sz="2471" dirty="0">
                <a:solidFill>
                  <a:srgbClr val="336600"/>
                </a:solidFill>
                <a:latin typeface="Arial"/>
                <a:cs typeface="Arial"/>
              </a:rPr>
              <a:t>A</a:t>
            </a:r>
            <a:r>
              <a:rPr sz="2471" spc="-49" dirty="0">
                <a:solidFill>
                  <a:srgbClr val="336600"/>
                </a:solidFill>
                <a:latin typeface="Arial"/>
                <a:cs typeface="Arial"/>
              </a:rPr>
              <a:t> </a:t>
            </a:r>
            <a:r>
              <a:rPr sz="2471" spc="-13" dirty="0">
                <a:solidFill>
                  <a:srgbClr val="336600"/>
                </a:solidFill>
                <a:latin typeface="Arial"/>
                <a:cs typeface="Arial"/>
              </a:rPr>
              <a:t>sparse</a:t>
            </a:r>
            <a:r>
              <a:rPr sz="2471" spc="-31" dirty="0">
                <a:solidFill>
                  <a:srgbClr val="336600"/>
                </a:solidFill>
                <a:latin typeface="Arial"/>
                <a:cs typeface="Arial"/>
              </a:rPr>
              <a:t> </a:t>
            </a:r>
            <a:r>
              <a:rPr sz="2471" spc="-13" dirty="0">
                <a:solidFill>
                  <a:srgbClr val="336600"/>
                </a:solidFill>
                <a:latin typeface="Arial"/>
                <a:cs typeface="Arial"/>
              </a:rPr>
              <a:t>coding</a:t>
            </a:r>
            <a:r>
              <a:rPr sz="2471" spc="-35" dirty="0">
                <a:solidFill>
                  <a:srgbClr val="336600"/>
                </a:solidFill>
                <a:latin typeface="Arial"/>
                <a:cs typeface="Arial"/>
              </a:rPr>
              <a:t> </a:t>
            </a:r>
            <a:r>
              <a:rPr sz="2471" spc="-13" dirty="0">
                <a:solidFill>
                  <a:srgbClr val="336600"/>
                </a:solidFill>
                <a:latin typeface="Arial"/>
                <a:cs typeface="Arial"/>
              </a:rPr>
              <a:t>model</a:t>
            </a:r>
            <a:endParaRPr sz="2471" dirty="0">
              <a:latin typeface="Arial"/>
              <a:cs typeface="Arial"/>
            </a:endParaRPr>
          </a:p>
          <a:p>
            <a:pPr>
              <a:spcBef>
                <a:spcPts val="26"/>
              </a:spcBef>
              <a:buClr>
                <a:srgbClr val="336600"/>
              </a:buClr>
              <a:buFont typeface="Arial"/>
              <a:buChar char="–"/>
              <a:defRPr/>
            </a:pPr>
            <a:endParaRPr sz="3530" dirty="0">
              <a:latin typeface="Arial"/>
              <a:cs typeface="Arial"/>
            </a:endParaRPr>
          </a:p>
          <a:p>
            <a:pPr marL="260551" indent="-249344">
              <a:buFontTx/>
              <a:buChar char="–"/>
              <a:tabLst>
                <a:tab pos="260551" algn="l"/>
              </a:tabLst>
              <a:defRPr/>
            </a:pPr>
            <a:r>
              <a:rPr sz="2471" spc="-13" dirty="0">
                <a:solidFill>
                  <a:srgbClr val="336600"/>
                </a:solidFill>
                <a:latin typeface="Arial"/>
                <a:cs typeface="Arial"/>
              </a:rPr>
              <a:t>Or</a:t>
            </a:r>
            <a:r>
              <a:rPr sz="2471" spc="-18" dirty="0">
                <a:solidFill>
                  <a:srgbClr val="336600"/>
                </a:solidFill>
                <a:latin typeface="Arial"/>
                <a:cs typeface="Arial"/>
              </a:rPr>
              <a:t> </a:t>
            </a:r>
            <a:r>
              <a:rPr sz="2471" spc="-13" dirty="0">
                <a:solidFill>
                  <a:srgbClr val="336600"/>
                </a:solidFill>
                <a:latin typeface="Arial"/>
                <a:cs typeface="Arial"/>
              </a:rPr>
              <a:t>another</a:t>
            </a:r>
            <a:r>
              <a:rPr sz="2471" spc="-18" dirty="0">
                <a:solidFill>
                  <a:srgbClr val="336600"/>
                </a:solidFill>
                <a:latin typeface="Arial"/>
                <a:cs typeface="Arial"/>
              </a:rPr>
              <a:t> </a:t>
            </a:r>
            <a:r>
              <a:rPr sz="2471" spc="-13" dirty="0">
                <a:solidFill>
                  <a:srgbClr val="336600"/>
                </a:solidFill>
                <a:latin typeface="Arial"/>
                <a:cs typeface="Arial"/>
              </a:rPr>
              <a:t>model that</a:t>
            </a:r>
            <a:r>
              <a:rPr sz="2471" spc="-26" dirty="0">
                <a:solidFill>
                  <a:srgbClr val="336600"/>
                </a:solidFill>
                <a:latin typeface="Arial"/>
                <a:cs typeface="Arial"/>
              </a:rPr>
              <a:t> </a:t>
            </a:r>
            <a:r>
              <a:rPr sz="2471" spc="-9" dirty="0">
                <a:solidFill>
                  <a:srgbClr val="336600"/>
                </a:solidFill>
                <a:latin typeface="Arial"/>
                <a:cs typeface="Arial"/>
              </a:rPr>
              <a:t>learns</a:t>
            </a:r>
            <a:r>
              <a:rPr sz="2471" spc="-26" dirty="0">
                <a:solidFill>
                  <a:srgbClr val="336600"/>
                </a:solidFill>
                <a:latin typeface="Arial"/>
                <a:cs typeface="Arial"/>
              </a:rPr>
              <a:t> </a:t>
            </a:r>
            <a:r>
              <a:rPr sz="2471" spc="-13" dirty="0">
                <a:solidFill>
                  <a:srgbClr val="336600"/>
                </a:solidFill>
                <a:latin typeface="Arial"/>
                <a:cs typeface="Arial"/>
              </a:rPr>
              <a:t>latent</a:t>
            </a:r>
            <a:r>
              <a:rPr sz="2471" spc="-22" dirty="0">
                <a:solidFill>
                  <a:srgbClr val="336600"/>
                </a:solidFill>
                <a:latin typeface="Arial"/>
                <a:cs typeface="Arial"/>
              </a:rPr>
              <a:t> </a:t>
            </a:r>
            <a:r>
              <a:rPr sz="2471" spc="-13" dirty="0">
                <a:solidFill>
                  <a:srgbClr val="336600"/>
                </a:solidFill>
                <a:latin typeface="Arial"/>
                <a:cs typeface="Arial"/>
              </a:rPr>
              <a:t>representations</a:t>
            </a:r>
            <a:endParaRPr sz="2471" dirty="0">
              <a:latin typeface="Arial"/>
              <a:cs typeface="Arial"/>
            </a:endParaRPr>
          </a:p>
        </p:txBody>
      </p:sp>
      <p:grpSp>
        <p:nvGrpSpPr>
          <p:cNvPr id="16389" name="object 6">
            <a:extLst>
              <a:ext uri="{FF2B5EF4-FFF2-40B4-BE49-F238E27FC236}">
                <a16:creationId xmlns:a16="http://schemas.microsoft.com/office/drawing/2014/main" id="{59003738-2A55-5552-E5F2-63E4048CD807}"/>
              </a:ext>
            </a:extLst>
          </p:cNvPr>
          <p:cNvGrpSpPr>
            <a:grpSpLocks/>
          </p:cNvGrpSpPr>
          <p:nvPr/>
        </p:nvGrpSpPr>
        <p:grpSpPr bwMode="auto">
          <a:xfrm>
            <a:off x="5622926" y="2384425"/>
            <a:ext cx="2860675" cy="2071688"/>
            <a:chOff x="4497017" y="2707234"/>
            <a:chExt cx="3234055" cy="2337612"/>
          </a:xfrm>
        </p:grpSpPr>
        <p:pic>
          <p:nvPicPr>
            <p:cNvPr id="16393" name="object 7">
              <a:extLst>
                <a:ext uri="{FF2B5EF4-FFF2-40B4-BE49-F238E27FC236}">
                  <a16:creationId xmlns:a16="http://schemas.microsoft.com/office/drawing/2014/main" id="{19F35797-AF5B-14F8-05E2-B52A2B9C7E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604" y="2769899"/>
              <a:ext cx="1363091" cy="77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bject 8">
              <a:extLst>
                <a:ext uri="{FF2B5EF4-FFF2-40B4-BE49-F238E27FC236}">
                  <a16:creationId xmlns:a16="http://schemas.microsoft.com/office/drawing/2014/main" id="{CFA8CBF5-E0ED-B462-DB50-FBB3FA96F449}"/>
                </a:ext>
              </a:extLst>
            </p:cNvPr>
            <p:cNvSpPr/>
            <p:nvPr/>
          </p:nvSpPr>
          <p:spPr>
            <a:xfrm>
              <a:off x="4497017" y="2707234"/>
              <a:ext cx="1416021" cy="847273"/>
            </a:xfrm>
            <a:custGeom>
              <a:avLst/>
              <a:gdLst/>
              <a:ahLst/>
              <a:cxnLst/>
              <a:rect l="l" t="t" r="r" b="b"/>
              <a:pathLst>
                <a:path w="1416050" h="846454">
                  <a:moveTo>
                    <a:pt x="0" y="0"/>
                  </a:moveTo>
                  <a:lnTo>
                    <a:pt x="1416014" y="0"/>
                  </a:lnTo>
                  <a:lnTo>
                    <a:pt x="1416014" y="846155"/>
                  </a:lnTo>
                  <a:lnTo>
                    <a:pt x="0" y="846155"/>
                  </a:lnTo>
                  <a:lnTo>
                    <a:pt x="0" y="0"/>
                  </a:lnTo>
                  <a:close/>
                </a:path>
              </a:pathLst>
            </a:custGeom>
            <a:ln w="9419">
              <a:solidFill>
                <a:srgbClr val="000000"/>
              </a:solidFill>
            </a:ln>
          </p:spPr>
          <p:txBody>
            <a:bodyPr lIns="0" tIns="0" rIns="0" bIns="0"/>
            <a:lstStyle/>
            <a:p>
              <a:pPr>
                <a:defRPr/>
              </a:pPr>
              <a:endParaRPr sz="2824"/>
            </a:p>
          </p:txBody>
        </p:sp>
        <p:pic>
          <p:nvPicPr>
            <p:cNvPr id="16395" name="object 9">
              <a:extLst>
                <a:ext uri="{FF2B5EF4-FFF2-40B4-BE49-F238E27FC236}">
                  <a16:creationId xmlns:a16="http://schemas.microsoft.com/office/drawing/2014/main" id="{D077ECA9-36CE-AF44-465C-E10829405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027" y="3627308"/>
              <a:ext cx="2094194" cy="14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bject 10">
              <a:extLst>
                <a:ext uri="{FF2B5EF4-FFF2-40B4-BE49-F238E27FC236}">
                  <a16:creationId xmlns:a16="http://schemas.microsoft.com/office/drawing/2014/main" id="{BDE3CB44-A339-8721-CF87-8D6736652B6C}"/>
                </a:ext>
              </a:extLst>
            </p:cNvPr>
            <p:cNvSpPr/>
            <p:nvPr/>
          </p:nvSpPr>
          <p:spPr>
            <a:xfrm>
              <a:off x="5627680" y="3595705"/>
              <a:ext cx="2103392" cy="1449141"/>
            </a:xfrm>
            <a:custGeom>
              <a:avLst/>
              <a:gdLst/>
              <a:ahLst/>
              <a:cxnLst/>
              <a:rect l="l" t="t" r="r" b="b"/>
              <a:pathLst>
                <a:path w="2103754" h="1449070">
                  <a:moveTo>
                    <a:pt x="0" y="0"/>
                  </a:moveTo>
                  <a:lnTo>
                    <a:pt x="2103613" y="0"/>
                  </a:lnTo>
                  <a:lnTo>
                    <a:pt x="2103613" y="1448982"/>
                  </a:lnTo>
                  <a:lnTo>
                    <a:pt x="0" y="1448982"/>
                  </a:lnTo>
                  <a:lnTo>
                    <a:pt x="0" y="0"/>
                  </a:lnTo>
                  <a:close/>
                </a:path>
              </a:pathLst>
            </a:custGeom>
            <a:ln w="9419">
              <a:solidFill>
                <a:srgbClr val="000000"/>
              </a:solidFill>
            </a:ln>
          </p:spPr>
          <p:txBody>
            <a:bodyPr lIns="0" tIns="0" rIns="0" bIns="0"/>
            <a:lstStyle/>
            <a:p>
              <a:pPr>
                <a:defRPr/>
              </a:pPr>
              <a:endParaRPr sz="2824"/>
            </a:p>
          </p:txBody>
        </p:sp>
      </p:grpSp>
      <p:grpSp>
        <p:nvGrpSpPr>
          <p:cNvPr id="16390" name="object 11">
            <a:extLst>
              <a:ext uri="{FF2B5EF4-FFF2-40B4-BE49-F238E27FC236}">
                <a16:creationId xmlns:a16="http://schemas.microsoft.com/office/drawing/2014/main" id="{6A53F222-97F5-C211-A44E-361095E05D1B}"/>
              </a:ext>
            </a:extLst>
          </p:cNvPr>
          <p:cNvGrpSpPr>
            <a:grpSpLocks/>
          </p:cNvGrpSpPr>
          <p:nvPr/>
        </p:nvGrpSpPr>
        <p:grpSpPr bwMode="auto">
          <a:xfrm>
            <a:off x="8613775" y="4284664"/>
            <a:ext cx="1360488" cy="1138237"/>
            <a:chOff x="7883207" y="4856373"/>
            <a:chExt cx="1540510" cy="1289050"/>
          </a:xfrm>
        </p:grpSpPr>
        <p:pic>
          <p:nvPicPr>
            <p:cNvPr id="16391" name="object 12">
              <a:extLst>
                <a:ext uri="{FF2B5EF4-FFF2-40B4-BE49-F238E27FC236}">
                  <a16:creationId xmlns:a16="http://schemas.microsoft.com/office/drawing/2014/main" id="{FA32F28E-8004-AE34-6B3C-4C3D1FFB64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2908" y="4891621"/>
              <a:ext cx="1488242" cy="1232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bject 13">
              <a:extLst>
                <a:ext uri="{FF2B5EF4-FFF2-40B4-BE49-F238E27FC236}">
                  <a16:creationId xmlns:a16="http://schemas.microsoft.com/office/drawing/2014/main" id="{1814FB8C-7EFA-16D4-A5CB-DE9125FA886C}"/>
                </a:ext>
              </a:extLst>
            </p:cNvPr>
            <p:cNvSpPr/>
            <p:nvPr/>
          </p:nvSpPr>
          <p:spPr>
            <a:xfrm>
              <a:off x="7888600" y="4861766"/>
              <a:ext cx="1529724" cy="1278264"/>
            </a:xfrm>
            <a:custGeom>
              <a:avLst/>
              <a:gdLst/>
              <a:ahLst/>
              <a:cxnLst/>
              <a:rect l="l" t="t" r="r" b="b"/>
              <a:pathLst>
                <a:path w="1530984" h="1279525">
                  <a:moveTo>
                    <a:pt x="0" y="0"/>
                  </a:moveTo>
                  <a:lnTo>
                    <a:pt x="1530615" y="0"/>
                  </a:lnTo>
                  <a:lnTo>
                    <a:pt x="1530615" y="1279437"/>
                  </a:lnTo>
                  <a:lnTo>
                    <a:pt x="0" y="1279437"/>
                  </a:lnTo>
                  <a:lnTo>
                    <a:pt x="0" y="0"/>
                  </a:lnTo>
                  <a:close/>
                </a:path>
              </a:pathLst>
            </a:custGeom>
            <a:ln w="9419">
              <a:solidFill>
                <a:srgbClr val="000000"/>
              </a:solidFill>
            </a:ln>
          </p:spPr>
          <p:txBody>
            <a:bodyPr lIns="0" tIns="0" rIns="0" bIns="0"/>
            <a:lstStyle/>
            <a:p>
              <a:pPr>
                <a:defRPr/>
              </a:pPr>
              <a:endParaRPr sz="2824"/>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9C737B53-9EE6-21A0-56A2-FA04FE470F0B}"/>
              </a:ext>
            </a:extLst>
          </p:cNvPr>
          <p:cNvSpPr txBox="1">
            <a:spLocks noGrp="1"/>
          </p:cNvSpPr>
          <p:nvPr>
            <p:ph type="title"/>
          </p:nvPr>
        </p:nvSpPr>
        <p:spPr>
          <a:xfrm>
            <a:off x="2330450" y="433388"/>
            <a:ext cx="7150100" cy="627062"/>
          </a:xfrm>
        </p:spPr>
        <p:txBody>
          <a:bodyPr vert="horz" lIns="0" tIns="11206" rIns="0" bIns="0" rtlCol="0" anchor="ctr">
            <a:spAutoFit/>
          </a:bodyPr>
          <a:lstStyle/>
          <a:p>
            <a:pPr marL="11206">
              <a:spcBef>
                <a:spcPts val="88"/>
              </a:spcBef>
              <a:defRPr/>
            </a:pPr>
            <a:r>
              <a:rPr spc="-18" dirty="0"/>
              <a:t>Training</a:t>
            </a:r>
            <a:r>
              <a:rPr spc="-57" dirty="0"/>
              <a:t> </a:t>
            </a:r>
            <a:r>
              <a:rPr dirty="0"/>
              <a:t>a</a:t>
            </a:r>
            <a:r>
              <a:rPr spc="-57" dirty="0"/>
              <a:t> </a:t>
            </a:r>
            <a:r>
              <a:rPr spc="-22" dirty="0"/>
              <a:t>4-layer</a:t>
            </a:r>
            <a:r>
              <a:rPr spc="-49" dirty="0"/>
              <a:t> </a:t>
            </a:r>
            <a:r>
              <a:rPr spc="-22" dirty="0"/>
              <a:t>network</a:t>
            </a:r>
          </a:p>
        </p:txBody>
      </p:sp>
      <p:sp>
        <p:nvSpPr>
          <p:cNvPr id="5" name="object 5">
            <a:extLst>
              <a:ext uri="{FF2B5EF4-FFF2-40B4-BE49-F238E27FC236}">
                <a16:creationId xmlns:a16="http://schemas.microsoft.com/office/drawing/2014/main" id="{D2F1844C-EC3E-1AEC-0918-45D3F5A97EA1}"/>
              </a:ext>
            </a:extLst>
          </p:cNvPr>
          <p:cNvSpPr txBox="1"/>
          <p:nvPr/>
        </p:nvSpPr>
        <p:spPr>
          <a:xfrm>
            <a:off x="2495551" y="1079500"/>
            <a:ext cx="5795963" cy="446088"/>
          </a:xfrm>
          <a:prstGeom prst="rect">
            <a:avLst/>
          </a:prstGeom>
        </p:spPr>
        <p:txBody>
          <a:bodyPr lIns="0" tIns="11206" rIns="0" bIns="0">
            <a:spAutoFit/>
          </a:bodyPr>
          <a:lstStyle/>
          <a:p>
            <a:pPr marL="310419" indent="-299213">
              <a:spcBef>
                <a:spcPts val="88"/>
              </a:spcBef>
              <a:buFontTx/>
              <a:buChar char="•"/>
              <a:tabLst>
                <a:tab pos="309859" algn="l"/>
                <a:tab pos="310419" algn="l"/>
              </a:tabLst>
              <a:defRPr/>
            </a:pPr>
            <a:r>
              <a:rPr sz="2824" spc="-13" dirty="0">
                <a:solidFill>
                  <a:srgbClr val="3333CC"/>
                </a:solidFill>
                <a:latin typeface="Arial"/>
                <a:cs typeface="Arial"/>
              </a:rPr>
              <a:t>Pairs</a:t>
            </a:r>
            <a:r>
              <a:rPr sz="2824" spc="-35" dirty="0">
                <a:solidFill>
                  <a:srgbClr val="3333CC"/>
                </a:solidFill>
                <a:latin typeface="Arial"/>
                <a:cs typeface="Arial"/>
              </a:rPr>
              <a:t> </a:t>
            </a:r>
            <a:r>
              <a:rPr sz="2824" spc="-13" dirty="0">
                <a:solidFill>
                  <a:srgbClr val="3333CC"/>
                </a:solidFill>
                <a:latin typeface="Arial"/>
                <a:cs typeface="Arial"/>
              </a:rPr>
              <a:t>of</a:t>
            </a:r>
            <a:r>
              <a:rPr sz="2824" spc="-26" dirty="0">
                <a:solidFill>
                  <a:srgbClr val="3333CC"/>
                </a:solidFill>
                <a:latin typeface="Arial"/>
                <a:cs typeface="Arial"/>
              </a:rPr>
              <a:t> </a:t>
            </a:r>
            <a:r>
              <a:rPr sz="2824" spc="-18" dirty="0">
                <a:solidFill>
                  <a:srgbClr val="3333CC"/>
                </a:solidFill>
                <a:latin typeface="Arial"/>
                <a:cs typeface="Arial"/>
              </a:rPr>
              <a:t>layers</a:t>
            </a:r>
            <a:r>
              <a:rPr sz="2824" spc="-35" dirty="0">
                <a:solidFill>
                  <a:srgbClr val="3333CC"/>
                </a:solidFill>
                <a:latin typeface="Arial"/>
                <a:cs typeface="Arial"/>
              </a:rPr>
              <a:t> </a:t>
            </a:r>
            <a:r>
              <a:rPr sz="2824" spc="-13" dirty="0">
                <a:solidFill>
                  <a:srgbClr val="3333CC"/>
                </a:solidFill>
                <a:latin typeface="Arial"/>
                <a:cs typeface="Arial"/>
              </a:rPr>
              <a:t>active</a:t>
            </a:r>
            <a:r>
              <a:rPr sz="2824" spc="-40" dirty="0">
                <a:solidFill>
                  <a:srgbClr val="3333CC"/>
                </a:solidFill>
                <a:latin typeface="Arial"/>
                <a:cs typeface="Arial"/>
              </a:rPr>
              <a:t> </a:t>
            </a:r>
            <a:r>
              <a:rPr sz="2824" spc="-4" dirty="0">
                <a:solidFill>
                  <a:srgbClr val="3333CC"/>
                </a:solidFill>
                <a:latin typeface="Arial"/>
                <a:cs typeface="Arial"/>
              </a:rPr>
              <a:t>in</a:t>
            </a:r>
            <a:r>
              <a:rPr sz="2824" spc="-44" dirty="0">
                <a:solidFill>
                  <a:srgbClr val="3333CC"/>
                </a:solidFill>
                <a:latin typeface="Arial"/>
                <a:cs typeface="Arial"/>
              </a:rPr>
              <a:t> </a:t>
            </a:r>
            <a:r>
              <a:rPr sz="2824" spc="-18" dirty="0">
                <a:solidFill>
                  <a:srgbClr val="3333CC"/>
                </a:solidFill>
                <a:latin typeface="Arial"/>
                <a:cs typeface="Arial"/>
              </a:rPr>
              <a:t>each</a:t>
            </a:r>
            <a:r>
              <a:rPr sz="2824" spc="-40" dirty="0">
                <a:solidFill>
                  <a:srgbClr val="3333CC"/>
                </a:solidFill>
                <a:latin typeface="Arial"/>
                <a:cs typeface="Arial"/>
              </a:rPr>
              <a:t> </a:t>
            </a:r>
            <a:r>
              <a:rPr sz="2824" spc="-18" dirty="0">
                <a:solidFill>
                  <a:srgbClr val="3333CC"/>
                </a:solidFill>
                <a:latin typeface="Arial"/>
                <a:cs typeface="Arial"/>
              </a:rPr>
              <a:t>stage</a:t>
            </a:r>
            <a:endParaRPr sz="2824" dirty="0">
              <a:latin typeface="Arial"/>
              <a:cs typeface="Arial"/>
            </a:endParaRPr>
          </a:p>
        </p:txBody>
      </p:sp>
      <p:grpSp>
        <p:nvGrpSpPr>
          <p:cNvPr id="17412" name="object 6">
            <a:extLst>
              <a:ext uri="{FF2B5EF4-FFF2-40B4-BE49-F238E27FC236}">
                <a16:creationId xmlns:a16="http://schemas.microsoft.com/office/drawing/2014/main" id="{B7A5DD85-3F40-C3C9-263B-82282002B46B}"/>
              </a:ext>
            </a:extLst>
          </p:cNvPr>
          <p:cNvGrpSpPr>
            <a:grpSpLocks/>
          </p:cNvGrpSpPr>
          <p:nvPr/>
        </p:nvGrpSpPr>
        <p:grpSpPr bwMode="auto">
          <a:xfrm>
            <a:off x="1655764" y="1811339"/>
            <a:ext cx="8497887" cy="4657725"/>
            <a:chOff x="1176761" y="3047893"/>
            <a:chExt cx="7378700" cy="3786504"/>
          </a:xfrm>
        </p:grpSpPr>
        <p:pic>
          <p:nvPicPr>
            <p:cNvPr id="17413" name="object 7">
              <a:extLst>
                <a:ext uri="{FF2B5EF4-FFF2-40B4-BE49-F238E27FC236}">
                  <a16:creationId xmlns:a16="http://schemas.microsoft.com/office/drawing/2014/main" id="{BD6F0BA4-92EA-47D6-BBC4-E951322E8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265" y="3320854"/>
              <a:ext cx="7095972" cy="341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bject 8">
              <a:extLst>
                <a:ext uri="{FF2B5EF4-FFF2-40B4-BE49-F238E27FC236}">
                  <a16:creationId xmlns:a16="http://schemas.microsoft.com/office/drawing/2014/main" id="{2C28D074-528A-50FC-AF09-45AE9CBA1960}"/>
                </a:ext>
              </a:extLst>
            </p:cNvPr>
            <p:cNvSpPr/>
            <p:nvPr/>
          </p:nvSpPr>
          <p:spPr>
            <a:xfrm>
              <a:off x="1182275" y="3053055"/>
              <a:ext cx="7367673" cy="3777470"/>
            </a:xfrm>
            <a:custGeom>
              <a:avLst/>
              <a:gdLst/>
              <a:ahLst/>
              <a:cxnLst/>
              <a:rect l="l" t="t" r="r" b="b"/>
              <a:pathLst>
                <a:path w="7369175" h="3777615">
                  <a:moveTo>
                    <a:pt x="0" y="0"/>
                  </a:moveTo>
                  <a:lnTo>
                    <a:pt x="7368928" y="0"/>
                  </a:lnTo>
                  <a:lnTo>
                    <a:pt x="7368928" y="3777085"/>
                  </a:lnTo>
                  <a:lnTo>
                    <a:pt x="0" y="3777085"/>
                  </a:lnTo>
                  <a:lnTo>
                    <a:pt x="0" y="0"/>
                  </a:lnTo>
                  <a:close/>
                </a:path>
              </a:pathLst>
            </a:custGeom>
            <a:ln w="9419">
              <a:solidFill>
                <a:srgbClr val="000000"/>
              </a:solidFill>
            </a:ln>
          </p:spPr>
          <p:txBody>
            <a:bodyPr lIns="0" tIns="0" rIns="0" bIns="0"/>
            <a:lstStyle/>
            <a:p>
              <a:pPr>
                <a:defRPr/>
              </a:pPr>
              <a:endParaRPr sz="2824"/>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C0E07DFB-8B5F-B9C1-5035-C6CD0EF38FAA}"/>
              </a:ext>
            </a:extLst>
          </p:cNvPr>
          <p:cNvSpPr txBox="1">
            <a:spLocks noGrp="1"/>
          </p:cNvSpPr>
          <p:nvPr>
            <p:ph type="title"/>
          </p:nvPr>
        </p:nvSpPr>
        <p:spPr>
          <a:xfrm>
            <a:off x="2062163" y="929237"/>
            <a:ext cx="7994650" cy="454514"/>
          </a:xfrm>
        </p:spPr>
        <p:txBody>
          <a:bodyPr vert="horz" lIns="0" tIns="11206" rIns="0" bIns="0" rtlCol="0" anchor="ctr">
            <a:spAutoFit/>
          </a:bodyPr>
          <a:lstStyle/>
          <a:p>
            <a:pPr marL="11206">
              <a:spcBef>
                <a:spcPts val="88"/>
              </a:spcBef>
              <a:defRPr/>
            </a:pPr>
            <a:r>
              <a:rPr sz="3200" spc="-22" dirty="0"/>
              <a:t>Greedy</a:t>
            </a:r>
            <a:r>
              <a:rPr sz="3200" spc="-53" dirty="0"/>
              <a:t> </a:t>
            </a:r>
            <a:r>
              <a:rPr sz="3200" spc="-18" dirty="0"/>
              <a:t>pretraining</a:t>
            </a:r>
            <a:r>
              <a:rPr sz="3200" spc="-49" dirty="0"/>
              <a:t> </a:t>
            </a:r>
            <a:r>
              <a:rPr sz="3200" spc="-22" dirty="0"/>
              <a:t>terminology</a:t>
            </a:r>
          </a:p>
        </p:txBody>
      </p:sp>
      <p:sp>
        <p:nvSpPr>
          <p:cNvPr id="18435" name="object 4">
            <a:extLst>
              <a:ext uri="{FF2B5EF4-FFF2-40B4-BE49-F238E27FC236}">
                <a16:creationId xmlns:a16="http://schemas.microsoft.com/office/drawing/2014/main" id="{04774571-FA6A-A78C-C06F-829124AD9E5B}"/>
              </a:ext>
            </a:extLst>
          </p:cNvPr>
          <p:cNvSpPr>
            <a:spLocks noGrp="1"/>
          </p:cNvSpPr>
          <p:nvPr>
            <p:ph type="body" idx="1"/>
          </p:nvPr>
        </p:nvSpPr>
        <p:spPr>
          <a:xfrm>
            <a:off x="2062164" y="1482725"/>
            <a:ext cx="7261225" cy="4004656"/>
          </a:xfrm>
        </p:spPr>
        <p:txBody>
          <a:bodyPr vert="horz" lIns="0" tIns="84044" rIns="0" bIns="0" rtlCol="0">
            <a:spAutoFit/>
          </a:bodyPr>
          <a:lstStyle/>
          <a:p>
            <a:pPr marL="320675" indent="-298450">
              <a:spcBef>
                <a:spcPts val="663"/>
              </a:spcBef>
              <a:buFont typeface="Wingdings" panose="05000000000000000000" pitchFamily="2" charset="2"/>
              <a:buChar char="•"/>
              <a:tabLst>
                <a:tab pos="320675" algn="l"/>
              </a:tabLst>
            </a:pPr>
            <a:r>
              <a:rPr lang="en-US" altLang="en-US"/>
              <a:t>Greedy layer-wise pretraining</a:t>
            </a:r>
          </a:p>
          <a:p>
            <a:pPr marL="669925" lvl="1" indent="-249238">
              <a:buFont typeface="Wingdings" panose="05000000000000000000" pitchFamily="2" charset="2"/>
              <a:buChar char="–"/>
              <a:tabLst>
                <a:tab pos="320675" algn="l"/>
              </a:tabLst>
            </a:pPr>
            <a:r>
              <a:rPr lang="en-US" altLang="en-US">
                <a:solidFill>
                  <a:srgbClr val="336600"/>
                </a:solidFill>
                <a:latin typeface="Arial" panose="020B0604020202020204" pitchFamily="34" charset="0"/>
                <a:cs typeface="Arial" panose="020B0604020202020204" pitchFamily="34" charset="0"/>
              </a:rPr>
              <a:t>Greedy because</a:t>
            </a:r>
            <a:endParaRPr lang="en-US" altLang="en-US">
              <a:latin typeface="Arial" panose="020B0604020202020204" pitchFamily="34" charset="0"/>
              <a:cs typeface="Arial" panose="020B0604020202020204" pitchFamily="34" charset="0"/>
            </a:endParaRPr>
          </a:p>
          <a:p>
            <a:pPr marL="1019175" lvl="2" indent="-198438">
              <a:lnSpc>
                <a:spcPct val="101000"/>
              </a:lnSpc>
              <a:spcBef>
                <a:spcPts val="438"/>
              </a:spcBef>
              <a:buFont typeface="Wingdings" panose="05000000000000000000" pitchFamily="2" charset="2"/>
              <a:buChar char="•"/>
              <a:tabLst>
                <a:tab pos="320675" algn="l"/>
              </a:tabLst>
            </a:pPr>
            <a:r>
              <a:rPr lang="en-US" altLang="en-US" sz="2100">
                <a:solidFill>
                  <a:srgbClr val="660066"/>
                </a:solidFill>
                <a:latin typeface="Arial" panose="020B0604020202020204" pitchFamily="34" charset="0"/>
                <a:cs typeface="Arial" panose="020B0604020202020204" pitchFamily="34" charset="0"/>
              </a:rPr>
              <a:t>It is a greedy algorithm that optimizes each piece of the  solution independently</a:t>
            </a:r>
            <a:endParaRPr lang="en-US" altLang="en-US" sz="2100">
              <a:latin typeface="Arial" panose="020B0604020202020204" pitchFamily="34" charset="0"/>
              <a:cs typeface="Arial" panose="020B0604020202020204" pitchFamily="34" charset="0"/>
            </a:endParaRPr>
          </a:p>
          <a:p>
            <a:pPr marL="1417638" lvl="3" indent="-198438">
              <a:spcBef>
                <a:spcPts val="375"/>
              </a:spcBef>
              <a:buFont typeface="Wingdings" panose="05000000000000000000" pitchFamily="2" charset="2"/>
              <a:buChar char="–"/>
              <a:tabLst>
                <a:tab pos="320675" algn="l"/>
              </a:tabLst>
            </a:pPr>
            <a:r>
              <a:rPr lang="en-US" altLang="en-US" sz="1700">
                <a:latin typeface="Arial" panose="020B0604020202020204" pitchFamily="34" charset="0"/>
                <a:cs typeface="Arial" panose="020B0604020202020204" pitchFamily="34" charset="0"/>
              </a:rPr>
              <a:t>One piece at a time rather than jointly</a:t>
            </a:r>
          </a:p>
          <a:p>
            <a:pPr marL="669925" lvl="1" indent="-249238">
              <a:spcBef>
                <a:spcPts val="525"/>
              </a:spcBef>
              <a:buFont typeface="Wingdings" panose="05000000000000000000" pitchFamily="2" charset="2"/>
              <a:buChar char="–"/>
              <a:tabLst>
                <a:tab pos="320675" algn="l"/>
              </a:tabLst>
            </a:pPr>
            <a:r>
              <a:rPr lang="en-US" altLang="en-US">
                <a:solidFill>
                  <a:srgbClr val="336600"/>
                </a:solidFill>
                <a:latin typeface="Arial" panose="020B0604020202020204" pitchFamily="34" charset="0"/>
                <a:cs typeface="Arial" panose="020B0604020202020204" pitchFamily="34" charset="0"/>
              </a:rPr>
              <a:t>Layer-wise	because</a:t>
            </a:r>
            <a:endParaRPr lang="en-US" altLang="en-US">
              <a:latin typeface="Arial" panose="020B0604020202020204" pitchFamily="34" charset="0"/>
              <a:cs typeface="Arial" panose="020B0604020202020204" pitchFamily="34" charset="0"/>
            </a:endParaRPr>
          </a:p>
          <a:p>
            <a:pPr marL="1019175" lvl="2" indent="-198438">
              <a:spcBef>
                <a:spcPts val="475"/>
              </a:spcBef>
              <a:buFont typeface="Wingdings" panose="05000000000000000000" pitchFamily="2" charset="2"/>
              <a:buChar char="•"/>
              <a:tabLst>
                <a:tab pos="320675" algn="l"/>
              </a:tabLst>
            </a:pPr>
            <a:r>
              <a:rPr lang="en-US" altLang="en-US" sz="2100">
                <a:solidFill>
                  <a:srgbClr val="660066"/>
                </a:solidFill>
                <a:latin typeface="Arial" panose="020B0604020202020204" pitchFamily="34" charset="0"/>
                <a:cs typeface="Arial" panose="020B0604020202020204" pitchFamily="34" charset="0"/>
              </a:rPr>
              <a:t>Independent pieces are the layers of the network</a:t>
            </a:r>
            <a:endParaRPr lang="en-US" altLang="en-US" sz="2100">
              <a:latin typeface="Arial" panose="020B0604020202020204" pitchFamily="34" charset="0"/>
              <a:cs typeface="Arial" panose="020B0604020202020204" pitchFamily="34" charset="0"/>
            </a:endParaRPr>
          </a:p>
          <a:p>
            <a:pPr marL="1019175" lvl="2" indent="-198438">
              <a:spcBef>
                <a:spcPts val="463"/>
              </a:spcBef>
              <a:buFont typeface="Wingdings" panose="05000000000000000000" pitchFamily="2" charset="2"/>
              <a:buChar char="•"/>
              <a:tabLst>
                <a:tab pos="320675" algn="l"/>
              </a:tabLst>
            </a:pPr>
            <a:r>
              <a:rPr lang="en-US" altLang="en-US" sz="2100">
                <a:solidFill>
                  <a:srgbClr val="660066"/>
                </a:solidFill>
                <a:latin typeface="Arial" panose="020B0604020202020204" pitchFamily="34" charset="0"/>
                <a:cs typeface="Arial" panose="020B0604020202020204" pitchFamily="34" charset="0"/>
              </a:rPr>
              <a:t>Training proceeds one layer at a time</a:t>
            </a:r>
            <a:endParaRPr lang="en-US" altLang="en-US" sz="2100">
              <a:latin typeface="Arial" panose="020B0604020202020204" pitchFamily="34" charset="0"/>
              <a:cs typeface="Arial" panose="020B0604020202020204" pitchFamily="34" charset="0"/>
            </a:endParaRPr>
          </a:p>
          <a:p>
            <a:pPr marL="1417638" lvl="3" indent="-198438">
              <a:spcBef>
                <a:spcPts val="375"/>
              </a:spcBef>
              <a:buFont typeface="Wingdings" panose="05000000000000000000" pitchFamily="2" charset="2"/>
              <a:buChar char="–"/>
              <a:tabLst>
                <a:tab pos="320675" algn="l"/>
              </a:tabLst>
            </a:pPr>
            <a:r>
              <a:rPr lang="en-US" altLang="en-US" sz="1700">
                <a:latin typeface="Arial" panose="020B0604020202020204" pitchFamily="34" charset="0"/>
                <a:cs typeface="Arial" panose="020B0604020202020204" pitchFamily="34" charset="0"/>
              </a:rPr>
              <a:t>Training the </a:t>
            </a:r>
            <a:r>
              <a:rPr lang="en-US" altLang="en-US" sz="1700" i="1">
                <a:latin typeface="Calibri" panose="020F0502020204030204" pitchFamily="34" charset="0"/>
                <a:cs typeface="Calibri" panose="020F0502020204030204" pitchFamily="34" charset="0"/>
              </a:rPr>
              <a:t>k</a:t>
            </a:r>
            <a:r>
              <a:rPr lang="en-US" altLang="en-US" sz="1700" baseline="26000">
                <a:latin typeface="Arial" panose="020B0604020202020204" pitchFamily="34" charset="0"/>
                <a:cs typeface="Arial" panose="020B0604020202020204" pitchFamily="34" charset="0"/>
              </a:rPr>
              <a:t>th </a:t>
            </a:r>
            <a:r>
              <a:rPr lang="en-US" altLang="en-US" sz="1700">
                <a:latin typeface="Arial" panose="020B0604020202020204" pitchFamily="34" charset="0"/>
                <a:cs typeface="Arial" panose="020B0604020202020204" pitchFamily="34" charset="0"/>
              </a:rPr>
              <a:t>layer while previous ones are fixed</a:t>
            </a:r>
          </a:p>
          <a:p>
            <a:pPr marL="669925" lvl="1" indent="-249238">
              <a:spcBef>
                <a:spcPts val="525"/>
              </a:spcBef>
              <a:buFont typeface="Wingdings" panose="05000000000000000000" pitchFamily="2" charset="2"/>
              <a:buChar char="–"/>
              <a:tabLst>
                <a:tab pos="320675" algn="l"/>
              </a:tabLst>
            </a:pPr>
            <a:r>
              <a:rPr lang="en-US" altLang="en-US">
                <a:solidFill>
                  <a:srgbClr val="336600"/>
                </a:solidFill>
                <a:latin typeface="Arial" panose="020B0604020202020204" pitchFamily="34" charset="0"/>
                <a:cs typeface="Arial" panose="020B0604020202020204" pitchFamily="34" charset="0"/>
              </a:rPr>
              <a:t>Pretraining because</a:t>
            </a:r>
            <a:endParaRPr lang="en-US" altLang="en-US">
              <a:latin typeface="Arial" panose="020B0604020202020204" pitchFamily="34" charset="0"/>
              <a:cs typeface="Arial" panose="020B0604020202020204" pitchFamily="34" charset="0"/>
            </a:endParaRPr>
          </a:p>
          <a:p>
            <a:pPr marL="1019175" lvl="2" indent="-198438">
              <a:spcBef>
                <a:spcPts val="475"/>
              </a:spcBef>
              <a:buFont typeface="Wingdings" panose="05000000000000000000" pitchFamily="2" charset="2"/>
              <a:buChar char="•"/>
              <a:tabLst>
                <a:tab pos="320675" algn="l"/>
              </a:tabLst>
            </a:pPr>
            <a:r>
              <a:rPr lang="en-US" altLang="en-US" sz="2100">
                <a:solidFill>
                  <a:srgbClr val="660066"/>
                </a:solidFill>
                <a:latin typeface="Arial" panose="020B0604020202020204" pitchFamily="34" charset="0"/>
                <a:cs typeface="Arial" panose="020B0604020202020204" pitchFamily="34" charset="0"/>
              </a:rPr>
              <a:t>It is only a first step before </a:t>
            </a:r>
            <a:r>
              <a:rPr lang="en-US" altLang="en-US" sz="2100" u="sng">
                <a:solidFill>
                  <a:srgbClr val="660066"/>
                </a:solidFill>
                <a:latin typeface="Arial" panose="020B0604020202020204" pitchFamily="34" charset="0"/>
                <a:cs typeface="Arial" panose="020B0604020202020204" pitchFamily="34" charset="0"/>
              </a:rPr>
              <a:t>a</a:t>
            </a:r>
            <a:r>
              <a:rPr lang="en-US" altLang="en-US" sz="2100">
                <a:solidFill>
                  <a:srgbClr val="660066"/>
                </a:solidFill>
                <a:latin typeface="Arial" panose="020B0604020202020204" pitchFamily="34" charset="0"/>
                <a:cs typeface="Arial" panose="020B0604020202020204" pitchFamily="34" charset="0"/>
              </a:rPr>
              <a:t>pplying a joint training</a:t>
            </a:r>
            <a:endParaRPr lang="en-US" altLang="en-US" sz="2100">
              <a:latin typeface="Arial" panose="020B0604020202020204" pitchFamily="34" charset="0"/>
              <a:cs typeface="Arial" panose="020B0604020202020204" pitchFamily="34" charset="0"/>
            </a:endParaRPr>
          </a:p>
        </p:txBody>
      </p:sp>
      <p:sp>
        <p:nvSpPr>
          <p:cNvPr id="5" name="object 5">
            <a:extLst>
              <a:ext uri="{FF2B5EF4-FFF2-40B4-BE49-F238E27FC236}">
                <a16:creationId xmlns:a16="http://schemas.microsoft.com/office/drawing/2014/main" id="{997E6A11-EC23-29D5-37D0-F720F3D905B7}"/>
              </a:ext>
            </a:extLst>
          </p:cNvPr>
          <p:cNvSpPr txBox="1"/>
          <p:nvPr/>
        </p:nvSpPr>
        <p:spPr>
          <a:xfrm>
            <a:off x="2927351" y="5922963"/>
            <a:ext cx="5897563" cy="336550"/>
          </a:xfrm>
          <a:prstGeom prst="rect">
            <a:avLst/>
          </a:prstGeom>
        </p:spPr>
        <p:txBody>
          <a:bodyPr lIns="0" tIns="11206" rIns="0" bIns="0">
            <a:spAutoFit/>
          </a:bodyPr>
          <a:lstStyle/>
          <a:p>
            <a:pPr marL="11206">
              <a:spcBef>
                <a:spcPts val="88"/>
              </a:spcBef>
              <a:defRPr/>
            </a:pPr>
            <a:r>
              <a:rPr sz="2118" spc="-13" dirty="0">
                <a:solidFill>
                  <a:srgbClr val="660066"/>
                </a:solidFill>
                <a:latin typeface="Arial"/>
                <a:cs typeface="Arial"/>
              </a:rPr>
              <a:t>algorithm</a:t>
            </a:r>
            <a:r>
              <a:rPr sz="2118" spc="-35" dirty="0">
                <a:solidFill>
                  <a:srgbClr val="660066"/>
                </a:solidFill>
                <a:latin typeface="Arial"/>
                <a:cs typeface="Arial"/>
              </a:rPr>
              <a:t> </a:t>
            </a:r>
            <a:r>
              <a:rPr sz="2118" spc="-4" dirty="0">
                <a:solidFill>
                  <a:srgbClr val="660066"/>
                </a:solidFill>
                <a:latin typeface="Arial"/>
                <a:cs typeface="Arial"/>
              </a:rPr>
              <a:t>is</a:t>
            </a:r>
            <a:r>
              <a:rPr sz="2118" spc="-26" dirty="0">
                <a:solidFill>
                  <a:srgbClr val="660066"/>
                </a:solidFill>
                <a:latin typeface="Arial"/>
                <a:cs typeface="Arial"/>
              </a:rPr>
              <a:t> </a:t>
            </a:r>
            <a:r>
              <a:rPr sz="2118" spc="-9" dirty="0">
                <a:solidFill>
                  <a:srgbClr val="660066"/>
                </a:solidFill>
                <a:latin typeface="Arial"/>
                <a:cs typeface="Arial"/>
              </a:rPr>
              <a:t>applied</a:t>
            </a:r>
            <a:r>
              <a:rPr sz="2118" spc="-22" dirty="0">
                <a:solidFill>
                  <a:srgbClr val="660066"/>
                </a:solidFill>
                <a:latin typeface="Arial"/>
                <a:cs typeface="Arial"/>
              </a:rPr>
              <a:t> </a:t>
            </a:r>
            <a:r>
              <a:rPr sz="2118" spc="-9" dirty="0">
                <a:solidFill>
                  <a:srgbClr val="660066"/>
                </a:solidFill>
                <a:latin typeface="Arial"/>
                <a:cs typeface="Arial"/>
              </a:rPr>
              <a:t>to</a:t>
            </a:r>
            <a:r>
              <a:rPr sz="2118" spc="-22" dirty="0">
                <a:solidFill>
                  <a:srgbClr val="660066"/>
                </a:solidFill>
                <a:latin typeface="Arial"/>
                <a:cs typeface="Arial"/>
              </a:rPr>
              <a:t> </a:t>
            </a:r>
            <a:r>
              <a:rPr sz="2118" i="1" spc="-13" dirty="0">
                <a:solidFill>
                  <a:srgbClr val="660066"/>
                </a:solidFill>
                <a:latin typeface="Arial"/>
                <a:cs typeface="Arial"/>
              </a:rPr>
              <a:t>fine-tune</a:t>
            </a:r>
            <a:r>
              <a:rPr sz="2118" i="1" spc="-26" dirty="0">
                <a:solidFill>
                  <a:srgbClr val="660066"/>
                </a:solidFill>
                <a:latin typeface="Arial"/>
                <a:cs typeface="Arial"/>
              </a:rPr>
              <a:t> </a:t>
            </a:r>
            <a:r>
              <a:rPr sz="2118" spc="-9" dirty="0">
                <a:solidFill>
                  <a:srgbClr val="660066"/>
                </a:solidFill>
                <a:latin typeface="Arial"/>
                <a:cs typeface="Arial"/>
              </a:rPr>
              <a:t>all</a:t>
            </a:r>
            <a:r>
              <a:rPr sz="2118" spc="-13" dirty="0">
                <a:solidFill>
                  <a:srgbClr val="660066"/>
                </a:solidFill>
                <a:latin typeface="Arial"/>
                <a:cs typeface="Arial"/>
              </a:rPr>
              <a:t> </a:t>
            </a:r>
            <a:r>
              <a:rPr sz="2118" spc="-9" dirty="0">
                <a:solidFill>
                  <a:srgbClr val="660066"/>
                </a:solidFill>
                <a:latin typeface="Arial"/>
                <a:cs typeface="Arial"/>
              </a:rPr>
              <a:t>layers</a:t>
            </a:r>
            <a:r>
              <a:rPr sz="2118" spc="-26" dirty="0">
                <a:solidFill>
                  <a:srgbClr val="660066"/>
                </a:solidFill>
                <a:latin typeface="Arial"/>
                <a:cs typeface="Arial"/>
              </a:rPr>
              <a:t> </a:t>
            </a:r>
            <a:r>
              <a:rPr sz="2118" spc="-13" dirty="0">
                <a:solidFill>
                  <a:srgbClr val="660066"/>
                </a:solidFill>
                <a:latin typeface="Arial"/>
                <a:cs typeface="Arial"/>
              </a:rPr>
              <a:t>together</a:t>
            </a:r>
            <a:endParaRPr sz="2118" dirty="0">
              <a:latin typeface="Arial"/>
              <a:cs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bject 3">
            <a:extLst>
              <a:ext uri="{FF2B5EF4-FFF2-40B4-BE49-F238E27FC236}">
                <a16:creationId xmlns:a16="http://schemas.microsoft.com/office/drawing/2014/main" id="{7FE55452-D80B-9A5B-F473-BD4F4F656022}"/>
              </a:ext>
            </a:extLst>
          </p:cNvPr>
          <p:cNvSpPr>
            <a:spLocks noGrp="1"/>
          </p:cNvSpPr>
          <p:nvPr>
            <p:ph type="title"/>
          </p:nvPr>
        </p:nvSpPr>
        <p:spPr>
          <a:xfrm>
            <a:off x="1919288" y="633189"/>
            <a:ext cx="7854950" cy="567184"/>
          </a:xfrm>
        </p:spPr>
        <p:txBody>
          <a:bodyPr vert="horz" lIns="0" tIns="29696" rIns="0" bIns="0" rtlCol="0" anchor="ctr">
            <a:spAutoFit/>
          </a:bodyPr>
          <a:lstStyle/>
          <a:p>
            <a:pPr marL="2801938" indent="-2792413">
              <a:lnSpc>
                <a:spcPts val="4600"/>
              </a:lnSpc>
              <a:spcBef>
                <a:spcPts val="238"/>
              </a:spcBef>
            </a:pPr>
            <a:r>
              <a:rPr lang="en-US" altLang="en-US" sz="2800"/>
              <a:t>Unsupervised pretraining combines  two ideas</a:t>
            </a:r>
          </a:p>
        </p:txBody>
      </p:sp>
      <p:sp>
        <p:nvSpPr>
          <p:cNvPr id="19459" name="object 4">
            <a:extLst>
              <a:ext uri="{FF2B5EF4-FFF2-40B4-BE49-F238E27FC236}">
                <a16:creationId xmlns:a16="http://schemas.microsoft.com/office/drawing/2014/main" id="{08D6C95D-9CBF-0BA8-D0C5-703034B65657}"/>
              </a:ext>
            </a:extLst>
          </p:cNvPr>
          <p:cNvSpPr txBox="1">
            <a:spLocks noChangeArrowheads="1"/>
          </p:cNvSpPr>
          <p:nvPr/>
        </p:nvSpPr>
        <p:spPr bwMode="auto">
          <a:xfrm>
            <a:off x="2174876" y="1782763"/>
            <a:ext cx="7789863" cy="403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0682" rIns="0" bIns="0">
            <a:spAutoFit/>
          </a:bodyPr>
          <a:lstStyle>
            <a:lvl1pPr marL="458788" indent="-447675">
              <a:spcBef>
                <a:spcPct val="20000"/>
              </a:spcBef>
              <a:buClr>
                <a:schemeClr val="bg2"/>
              </a:buClr>
              <a:buSzPct val="75000"/>
              <a:buFont typeface="Wingdings" panose="05000000000000000000" pitchFamily="2" charset="2"/>
              <a:buChar char="n"/>
              <a:tabLst>
                <a:tab pos="458788" algn="l"/>
              </a:tabLst>
              <a:defRPr sz="2400">
                <a:solidFill>
                  <a:schemeClr val="tx1"/>
                </a:solidFill>
                <a:latin typeface="Lucida Bright" panose="02040602050505020304" pitchFamily="18" charset="0"/>
              </a:defRPr>
            </a:lvl1pPr>
            <a:lvl2pPr marL="658813" indent="-249238">
              <a:spcBef>
                <a:spcPct val="20000"/>
              </a:spcBef>
              <a:buClr>
                <a:schemeClr val="accent2"/>
              </a:buClr>
              <a:buSzPct val="80000"/>
              <a:buFont typeface="Wingdings" panose="05000000000000000000" pitchFamily="2" charset="2"/>
              <a:buChar char="¨"/>
              <a:tabLst>
                <a:tab pos="458788" algn="l"/>
              </a:tabLst>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tabLst>
                <a:tab pos="458788" algn="l"/>
              </a:tabLst>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tabLst>
                <a:tab pos="458788" algn="l"/>
              </a:tabLst>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tabLst>
                <a:tab pos="458788" algn="l"/>
              </a:tabLst>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tabLst>
                <a:tab pos="458788" algn="l"/>
              </a:tabLst>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tabLst>
                <a:tab pos="458788" algn="l"/>
              </a:tabLst>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tabLst>
                <a:tab pos="458788" algn="l"/>
              </a:tabLst>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tabLst>
                <a:tab pos="458788" algn="l"/>
              </a:tabLst>
              <a:defRPr sz="2000">
                <a:solidFill>
                  <a:schemeClr val="tx1"/>
                </a:solidFill>
                <a:latin typeface="Lucida Bright" panose="02040602050505020304" pitchFamily="18" charset="0"/>
              </a:defRPr>
            </a:lvl9pPr>
          </a:lstStyle>
          <a:p>
            <a:pPr>
              <a:spcBef>
                <a:spcPts val="638"/>
              </a:spcBef>
              <a:buClrTx/>
              <a:buSzTx/>
              <a:buFontTx/>
              <a:buAutoNum type="arabicPeriod"/>
            </a:pPr>
            <a:r>
              <a:rPr lang="en-US" altLang="en-US" sz="2800">
                <a:solidFill>
                  <a:srgbClr val="3333CC"/>
                </a:solidFill>
                <a:latin typeface="Arial" panose="020B0604020202020204" pitchFamily="34" charset="0"/>
                <a:cs typeface="Arial" panose="020B0604020202020204" pitchFamily="34" charset="0"/>
              </a:rPr>
              <a:t>Initial parameters have a regularizing effect</a:t>
            </a:r>
            <a:endParaRPr lang="en-US" altLang="en-US" sz="2800">
              <a:latin typeface="Arial" panose="020B0604020202020204" pitchFamily="34" charset="0"/>
              <a:cs typeface="Arial" panose="020B0604020202020204" pitchFamily="34" charset="0"/>
            </a:endParaRPr>
          </a:p>
          <a:p>
            <a:pPr lvl="1">
              <a:spcBef>
                <a:spcPts val="475"/>
              </a:spcBef>
              <a:buClrTx/>
              <a:buSzTx/>
              <a:buFontTx/>
              <a:buChar char="–"/>
            </a:pPr>
            <a:r>
              <a:rPr lang="en-US" altLang="en-US" sz="2400">
                <a:solidFill>
                  <a:srgbClr val="336600"/>
                </a:solidFill>
                <a:latin typeface="Arial" panose="020B0604020202020204" pitchFamily="34" charset="0"/>
                <a:cs typeface="Arial" panose="020B0604020202020204" pitchFamily="34" charset="0"/>
              </a:rPr>
              <a:t>i.e., approach one local minimum over another</a:t>
            </a:r>
            <a:endParaRPr lang="en-US" altLang="en-US" sz="2400">
              <a:latin typeface="Arial" panose="020B0604020202020204" pitchFamily="34" charset="0"/>
              <a:cs typeface="Arial" panose="020B0604020202020204" pitchFamily="34" charset="0"/>
            </a:endParaRPr>
          </a:p>
          <a:p>
            <a:pPr lvl="1">
              <a:spcBef>
                <a:spcPts val="575"/>
              </a:spcBef>
              <a:buClrTx/>
              <a:buSzTx/>
              <a:buFontTx/>
              <a:buChar char="–"/>
            </a:pPr>
            <a:r>
              <a:rPr lang="en-US" altLang="en-US" sz="2400">
                <a:solidFill>
                  <a:srgbClr val="336600"/>
                </a:solidFill>
                <a:latin typeface="Arial" panose="020B0604020202020204" pitchFamily="34" charset="0"/>
                <a:cs typeface="Arial" panose="020B0604020202020204" pitchFamily="34" charset="0"/>
              </a:rPr>
              <a:t>But local minima no longer considered serious</a:t>
            </a:r>
            <a:endParaRPr lang="en-US" altLang="en-US" sz="2400">
              <a:latin typeface="Arial" panose="020B0604020202020204" pitchFamily="34" charset="0"/>
              <a:cs typeface="Arial" panose="020B0604020202020204" pitchFamily="34" charset="0"/>
            </a:endParaRPr>
          </a:p>
          <a:p>
            <a:pPr>
              <a:lnSpc>
                <a:spcPts val="3375"/>
              </a:lnSpc>
              <a:spcBef>
                <a:spcPts val="775"/>
              </a:spcBef>
              <a:buClrTx/>
              <a:buSzTx/>
              <a:buFontTx/>
              <a:buAutoNum type="arabicPeriod"/>
            </a:pPr>
            <a:r>
              <a:rPr lang="en-US" altLang="en-US" sz="2800">
                <a:solidFill>
                  <a:srgbClr val="3333CC"/>
                </a:solidFill>
                <a:latin typeface="Arial" panose="020B0604020202020204" pitchFamily="34" charset="0"/>
                <a:cs typeface="Arial" panose="020B0604020202020204" pitchFamily="34" charset="0"/>
              </a:rPr>
              <a:t>Learning about input distribution can help to  learn about the mapping from inputs to outputs</a:t>
            </a:r>
            <a:endParaRPr lang="en-US" altLang="en-US" sz="2800">
              <a:latin typeface="Arial" panose="020B0604020202020204" pitchFamily="34" charset="0"/>
              <a:cs typeface="Arial" panose="020B0604020202020204" pitchFamily="34" charset="0"/>
            </a:endParaRPr>
          </a:p>
          <a:p>
            <a:pPr lvl="1">
              <a:spcBef>
                <a:spcPts val="363"/>
              </a:spcBef>
              <a:buClrTx/>
              <a:buSzTx/>
              <a:buFontTx/>
              <a:buChar char="–"/>
            </a:pPr>
            <a:r>
              <a:rPr lang="en-US" altLang="en-US" sz="2400">
                <a:solidFill>
                  <a:srgbClr val="336600"/>
                </a:solidFill>
                <a:latin typeface="Arial" panose="020B0604020202020204" pitchFamily="34" charset="0"/>
                <a:cs typeface="Arial" panose="020B0604020202020204" pitchFamily="34" charset="0"/>
              </a:rPr>
              <a:t>Learns that cars and motorcycles have wheels</a:t>
            </a:r>
            <a:endParaRPr lang="en-US" altLang="en-US" sz="2400">
              <a:latin typeface="Arial" panose="020B0604020202020204" pitchFamily="34" charset="0"/>
              <a:cs typeface="Arial" panose="020B0604020202020204" pitchFamily="34" charset="0"/>
            </a:endParaRPr>
          </a:p>
          <a:p>
            <a:pPr lvl="1">
              <a:lnSpc>
                <a:spcPts val="2900"/>
              </a:lnSpc>
              <a:spcBef>
                <a:spcPts val="725"/>
              </a:spcBef>
              <a:buClrTx/>
              <a:buSzTx/>
              <a:buFontTx/>
              <a:buChar char="–"/>
            </a:pPr>
            <a:r>
              <a:rPr lang="en-US" altLang="en-US" sz="2400">
                <a:solidFill>
                  <a:srgbClr val="336600"/>
                </a:solidFill>
                <a:latin typeface="Arial" panose="020B0604020202020204" pitchFamily="34" charset="0"/>
                <a:cs typeface="Arial" panose="020B0604020202020204" pitchFamily="34" charset="0"/>
              </a:rPr>
              <a:t>The representation for wheels is useful for the  supervised learner</a:t>
            </a:r>
            <a:endParaRPr lang="en-US" altLang="en-US" sz="2400">
              <a:latin typeface="Arial" panose="020B0604020202020204" pitchFamily="34" charset="0"/>
              <a:cs typeface="Arial" panose="020B0604020202020204"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6C9CF-AB19-B070-D684-686E82F28769}"/>
              </a:ext>
            </a:extLst>
          </p:cNvPr>
          <p:cNvSpPr>
            <a:spLocks noGrp="1"/>
          </p:cNvSpPr>
          <p:nvPr>
            <p:ph type="title"/>
          </p:nvPr>
        </p:nvSpPr>
        <p:spPr>
          <a:xfrm>
            <a:off x="1176004" y="2766218"/>
            <a:ext cx="10515600" cy="1325563"/>
          </a:xfrm>
        </p:spPr>
        <p:txBody>
          <a:bodyPr>
            <a:normAutofit fontScale="90000"/>
          </a:bodyPr>
          <a:lstStyle/>
          <a:p>
            <a:r>
              <a:rPr lang="en-US" sz="4400" kern="1200" dirty="0">
                <a:solidFill>
                  <a:schemeClr val="tx1"/>
                </a:solidFill>
                <a:effectLst/>
                <a:latin typeface="+mn-lt"/>
                <a:ea typeface="+mn-ea"/>
                <a:cs typeface="+mn-cs"/>
              </a:rPr>
              <a:t>Optimization methods for Neural Networks-</a:t>
            </a:r>
            <a:r>
              <a:rPr lang="en-US" sz="4400" kern="1200" dirty="0" err="1">
                <a:solidFill>
                  <a:schemeClr val="tx1"/>
                </a:solidFill>
                <a:effectLst/>
                <a:latin typeface="+mn-lt"/>
                <a:ea typeface="+mn-ea"/>
                <a:cs typeface="+mn-cs"/>
              </a:rPr>
              <a:t>Adagrad</a:t>
            </a:r>
            <a:r>
              <a:rPr lang="en-US" sz="4400" kern="1200" dirty="0">
                <a:solidFill>
                  <a:schemeClr val="tx1"/>
                </a:solidFill>
                <a:effectLst/>
                <a:latin typeface="+mn-lt"/>
                <a:ea typeface="+mn-ea"/>
                <a:cs typeface="+mn-cs"/>
              </a:rPr>
              <a:t>, Adam</a:t>
            </a:r>
            <a:br>
              <a:rPr lang="en-IN" dirty="0">
                <a:latin typeface="Times New Roman" panose="02020603050405020304" pitchFamily="18" charset="0"/>
                <a:cs typeface="Times New Roman" panose="02020603050405020304" pitchFamily="18" charset="0"/>
              </a:rPr>
            </a:br>
            <a:endParaRPr lang="en-IN" dirty="0"/>
          </a:p>
        </p:txBody>
      </p:sp>
    </p:spTree>
    <p:extLst>
      <p:ext uri="{BB962C8B-B14F-4D97-AF65-F5344CB8AC3E}">
        <p14:creationId xmlns:p14="http://schemas.microsoft.com/office/powerpoint/2010/main" val="41847719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id="{284832F0-BCC6-CCD9-216F-A3418945DE75}"/>
              </a:ext>
            </a:extLst>
          </p:cNvPr>
          <p:cNvSpPr>
            <a:spLocks noGrp="1"/>
          </p:cNvSpPr>
          <p:nvPr>
            <p:ph idx="1"/>
          </p:nvPr>
        </p:nvSpPr>
        <p:spPr>
          <a:xfrm>
            <a:off x="1847850" y="765175"/>
            <a:ext cx="8229600" cy="3886200"/>
          </a:xfrm>
        </p:spPr>
        <p:txBody>
          <a:bodyPr>
            <a:normAutofit lnSpcReduction="10000"/>
          </a:bodyPr>
          <a:lstStyle/>
          <a:p>
            <a:r>
              <a:rPr lang="en-US" altLang="en-US"/>
              <a:t>Optimizers are algorithms or methods used to change the attributes of the neural network such as </a:t>
            </a:r>
            <a:r>
              <a:rPr lang="en-US" altLang="en-US" b="1"/>
              <a:t>weights</a:t>
            </a:r>
            <a:r>
              <a:rPr lang="en-US" altLang="en-US"/>
              <a:t> and </a:t>
            </a:r>
            <a:r>
              <a:rPr lang="en-US" altLang="en-US" b="1"/>
              <a:t>learning rate</a:t>
            </a:r>
            <a:r>
              <a:rPr lang="en-US" altLang="en-US"/>
              <a:t> to reduce the losses. </a:t>
            </a:r>
          </a:p>
          <a:p>
            <a:pPr>
              <a:lnSpc>
                <a:spcPct val="114000"/>
              </a:lnSpc>
              <a:spcBef>
                <a:spcPts val="1800"/>
              </a:spcBef>
              <a:spcAft>
                <a:spcPts val="1200"/>
              </a:spcAft>
            </a:pPr>
            <a:r>
              <a:rPr lang="en-US" altLang="en-US"/>
              <a:t>Optimizers are used to solve optimization problems by minimizing the function</a:t>
            </a:r>
          </a:p>
          <a:p>
            <a:r>
              <a:rPr lang="en-US" altLang="en-US"/>
              <a:t>it’s impossible to know model’s weights should be right from the start. But with some trial and error based on the loss function we  can end up getting there eventually</a:t>
            </a:r>
          </a:p>
          <a:p>
            <a:endParaRPr lang="en-US" altLang="en-US"/>
          </a:p>
        </p:txBody>
      </p:sp>
      <p:sp>
        <p:nvSpPr>
          <p:cNvPr id="8195" name="Slide Number Placeholder 4">
            <a:extLst>
              <a:ext uri="{FF2B5EF4-FFF2-40B4-BE49-F238E27FC236}">
                <a16:creationId xmlns:a16="http://schemas.microsoft.com/office/drawing/2014/main" id="{B46C96B5-3EBE-F720-4708-8E3D9F4B290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85C507C8-4443-4029-90DC-30C316F169CC}" type="slidenum">
              <a:rPr lang="tr-TR" altLang="en-US" sz="1400">
                <a:latin typeface="Palatino Linotype" panose="02040502050505030304" pitchFamily="18" charset="0"/>
              </a:rPr>
              <a:pPr>
                <a:spcBef>
                  <a:spcPct val="0"/>
                </a:spcBef>
                <a:buClrTx/>
                <a:buSzTx/>
                <a:buFontTx/>
                <a:buNone/>
              </a:pPr>
              <a:t>95</a:t>
            </a:fld>
            <a:endParaRPr lang="tr-TR" altLang="en-US" sz="1400">
              <a:latin typeface="Palatino Linotype" panose="02040502050505030304"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a:extLst>
              <a:ext uri="{FF2B5EF4-FFF2-40B4-BE49-F238E27FC236}">
                <a16:creationId xmlns:a16="http://schemas.microsoft.com/office/drawing/2014/main" id="{1F7C2112-48CE-418B-3432-222E073FF80E}"/>
              </a:ext>
            </a:extLst>
          </p:cNvPr>
          <p:cNvSpPr>
            <a:spLocks noGrp="1"/>
          </p:cNvSpPr>
          <p:nvPr>
            <p:ph idx="1"/>
          </p:nvPr>
        </p:nvSpPr>
        <p:spPr>
          <a:xfrm>
            <a:off x="1981200" y="1277938"/>
            <a:ext cx="8229600" cy="4959350"/>
          </a:xfrm>
        </p:spPr>
        <p:txBody>
          <a:bodyPr/>
          <a:lstStyle/>
          <a:p>
            <a:r>
              <a:rPr lang="en-US" altLang="en-US" b="1" i="1"/>
              <a:t>A gradient measures how much the output of a function changes if you change the inputs a little bit." </a:t>
            </a:r>
          </a:p>
          <a:p>
            <a:r>
              <a:rPr lang="en-US" altLang="en-US"/>
              <a:t>In mathematical terms, a gradient is a partial derivative with respect to its inputs.</a:t>
            </a:r>
          </a:p>
          <a:p>
            <a:r>
              <a:rPr lang="en-US" altLang="en-US"/>
              <a:t>Gradient Descent is an optimization algorithm for finding a local minimum of a differentiable function.</a:t>
            </a:r>
          </a:p>
          <a:p>
            <a:r>
              <a:rPr lang="en-US" altLang="en-US"/>
              <a:t> Gradient descent is simply used to find the values of a function's parameters (coefficients) that minimize a cost function as far as possible.</a:t>
            </a:r>
          </a:p>
          <a:p>
            <a:endParaRPr lang="en-US" altLang="en-US"/>
          </a:p>
        </p:txBody>
      </p:sp>
      <p:sp>
        <p:nvSpPr>
          <p:cNvPr id="10243" name="Slide Number Placeholder 4">
            <a:extLst>
              <a:ext uri="{FF2B5EF4-FFF2-40B4-BE49-F238E27FC236}">
                <a16:creationId xmlns:a16="http://schemas.microsoft.com/office/drawing/2014/main" id="{49F92112-6109-33C8-BFC6-AEDB6D072CA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8446DBC2-164E-4968-B521-84BB9850D93C}" type="slidenum">
              <a:rPr lang="tr-TR" altLang="en-US" sz="1400">
                <a:latin typeface="Palatino Linotype" panose="02040502050505030304" pitchFamily="18" charset="0"/>
              </a:rPr>
              <a:pPr>
                <a:spcBef>
                  <a:spcPct val="0"/>
                </a:spcBef>
                <a:buClrTx/>
                <a:buSzTx/>
                <a:buFontTx/>
                <a:buNone/>
              </a:pPr>
              <a:t>96</a:t>
            </a:fld>
            <a:endParaRPr lang="tr-TR" altLang="en-US" sz="1400">
              <a:latin typeface="Palatino Linotype" panose="02040502050505030304" pitchFamily="18" charset="0"/>
            </a:endParaRPr>
          </a:p>
        </p:txBody>
      </p:sp>
      <p:sp>
        <p:nvSpPr>
          <p:cNvPr id="10244" name="Rectangle 5">
            <a:extLst>
              <a:ext uri="{FF2B5EF4-FFF2-40B4-BE49-F238E27FC236}">
                <a16:creationId xmlns:a16="http://schemas.microsoft.com/office/drawing/2014/main" id="{741F7661-4FA9-212F-CB77-3965F3B1B439}"/>
              </a:ext>
            </a:extLst>
          </p:cNvPr>
          <p:cNvSpPr>
            <a:spLocks noChangeArrowheads="1"/>
          </p:cNvSpPr>
          <p:nvPr/>
        </p:nvSpPr>
        <p:spPr bwMode="auto">
          <a:xfrm>
            <a:off x="2135188" y="692150"/>
            <a:ext cx="525621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r>
              <a:rPr lang="en-US" altLang="en-US" sz="3200" b="1">
                <a:latin typeface="Times New Roman" panose="02020603050405020304" pitchFamily="18" charset="0"/>
                <a:cs typeface="Times New Roman" panose="02020603050405020304" pitchFamily="18" charset="0"/>
              </a:rPr>
              <a:t>Gradient Descent Algorithm</a:t>
            </a:r>
            <a:r>
              <a:rPr lang="en-US" altLang="en-US" sz="3200">
                <a:latin typeface="Palatino Linotype" panose="02040502050505030304" pitchFamily="18" charset="0"/>
              </a:rPr>
              <a:t>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4">
            <a:extLst>
              <a:ext uri="{FF2B5EF4-FFF2-40B4-BE49-F238E27FC236}">
                <a16:creationId xmlns:a16="http://schemas.microsoft.com/office/drawing/2014/main" id="{5F854154-A685-4250-D78C-A9349441E2D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Palatino Linotype" panose="02040502050505030304" pitchFamily="18" charset="0"/>
              </a:defRPr>
            </a:lvl1pPr>
            <a:lvl2pPr marL="742950" indent="-285750">
              <a:defRPr sz="3200">
                <a:solidFill>
                  <a:schemeClr val="tx1"/>
                </a:solidFill>
                <a:latin typeface="Palatino Linotype" panose="02040502050505030304" pitchFamily="18" charset="0"/>
              </a:defRPr>
            </a:lvl2pPr>
            <a:lvl3pPr marL="1143000" indent="-228600">
              <a:defRPr sz="3200">
                <a:solidFill>
                  <a:schemeClr val="tx1"/>
                </a:solidFill>
                <a:latin typeface="Palatino Linotype" panose="02040502050505030304" pitchFamily="18" charset="0"/>
              </a:defRPr>
            </a:lvl3pPr>
            <a:lvl4pPr marL="1600200" indent="-228600">
              <a:defRPr sz="3200">
                <a:solidFill>
                  <a:schemeClr val="tx1"/>
                </a:solidFill>
                <a:latin typeface="Palatino Linotype" panose="02040502050505030304" pitchFamily="18" charset="0"/>
              </a:defRPr>
            </a:lvl4pPr>
            <a:lvl5pPr marL="2057400" indent="-22860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fld id="{328E38EA-9940-4683-95BF-FD806F7E799D}" type="slidenum">
              <a:rPr lang="tr-TR" altLang="en-US" sz="1400"/>
              <a:pPr/>
              <a:t>97</a:t>
            </a:fld>
            <a:endParaRPr lang="tr-TR" altLang="en-US" sz="1400"/>
          </a:p>
        </p:txBody>
      </p:sp>
      <p:pic>
        <p:nvPicPr>
          <p:cNvPr id="11267" name="Picture 2" descr="https://miro.medium.com/max/423/1*D-G0RuBASeMkZQRQZRHuwA.png">
            <a:extLst>
              <a:ext uri="{FF2B5EF4-FFF2-40B4-BE49-F238E27FC236}">
                <a16:creationId xmlns:a16="http://schemas.microsoft.com/office/drawing/2014/main" id="{D46A12DC-6967-74C6-FAB2-15CD42DDD9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1" y="333375"/>
            <a:ext cx="4600575" cy="4535488"/>
          </a:xfrm>
          <a:noFill/>
        </p:spPr>
      </p:pic>
      <p:sp>
        <p:nvSpPr>
          <p:cNvPr id="11268" name="Rectangle 5">
            <a:extLst>
              <a:ext uri="{FF2B5EF4-FFF2-40B4-BE49-F238E27FC236}">
                <a16:creationId xmlns:a16="http://schemas.microsoft.com/office/drawing/2014/main" id="{7EDAC747-8405-FF9A-7840-E10ECCA53ECE}"/>
              </a:ext>
            </a:extLst>
          </p:cNvPr>
          <p:cNvSpPr>
            <a:spLocks noChangeArrowheads="1"/>
          </p:cNvSpPr>
          <p:nvPr/>
        </p:nvSpPr>
        <p:spPr bwMode="auto">
          <a:xfrm>
            <a:off x="5951539" y="692150"/>
            <a:ext cx="4537075"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a:defRPr sz="3200">
                <a:solidFill>
                  <a:schemeClr val="tx1"/>
                </a:solidFill>
                <a:latin typeface="Palatino Linotype" panose="02040502050505030304" pitchFamily="18" charset="0"/>
              </a:defRPr>
            </a:lvl1pPr>
            <a:lvl2pPr marL="742950" indent="-285750">
              <a:defRPr sz="3200">
                <a:solidFill>
                  <a:schemeClr val="tx1"/>
                </a:solidFill>
                <a:latin typeface="Palatino Linotype" panose="02040502050505030304" pitchFamily="18" charset="0"/>
              </a:defRPr>
            </a:lvl2pPr>
            <a:lvl3pPr marL="1143000" indent="-228600">
              <a:defRPr sz="3200">
                <a:solidFill>
                  <a:schemeClr val="tx1"/>
                </a:solidFill>
                <a:latin typeface="Palatino Linotype" panose="02040502050505030304" pitchFamily="18" charset="0"/>
              </a:defRPr>
            </a:lvl3pPr>
            <a:lvl4pPr marL="1600200" indent="-228600">
              <a:defRPr sz="3200">
                <a:solidFill>
                  <a:schemeClr val="tx1"/>
                </a:solidFill>
                <a:latin typeface="Palatino Linotype" panose="02040502050505030304" pitchFamily="18" charset="0"/>
              </a:defRPr>
            </a:lvl4pPr>
            <a:lvl5pPr marL="2057400" indent="-22860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a:spcBef>
                <a:spcPts val="600"/>
              </a:spcBef>
              <a:spcAft>
                <a:spcPts val="600"/>
              </a:spcAft>
              <a:buFont typeface="Arial" panose="020B0604020202020204" pitchFamily="34" charset="0"/>
              <a:buChar char="•"/>
            </a:pPr>
            <a:r>
              <a:rPr lang="en-US" altLang="en-US" sz="2000">
                <a:solidFill>
                  <a:srgbClr val="292929"/>
                </a:solidFill>
                <a:latin typeface="charter"/>
              </a:rPr>
              <a:t> the lowest point on the parabola occurs at x = 1.</a:t>
            </a:r>
          </a:p>
          <a:p>
            <a:pPr>
              <a:spcBef>
                <a:spcPts val="600"/>
              </a:spcBef>
              <a:spcAft>
                <a:spcPts val="600"/>
              </a:spcAft>
              <a:buFont typeface="Arial" panose="020B0604020202020204" pitchFamily="34" charset="0"/>
              <a:buChar char="•"/>
            </a:pPr>
            <a:r>
              <a:rPr lang="en-US" altLang="en-US" sz="2000">
                <a:solidFill>
                  <a:srgbClr val="292929"/>
                </a:solidFill>
                <a:latin typeface="charter"/>
              </a:rPr>
              <a:t> The objective of gradient descent algorithm is to find the value of “x” such that “y” is minimum</a:t>
            </a:r>
          </a:p>
          <a:p>
            <a:pPr>
              <a:spcBef>
                <a:spcPts val="600"/>
              </a:spcBef>
              <a:spcAft>
                <a:spcPts val="600"/>
              </a:spcAft>
              <a:buFont typeface="Arial" panose="020B0604020202020204" pitchFamily="34" charset="0"/>
              <a:buChar char="•"/>
            </a:pPr>
            <a:r>
              <a:rPr lang="en-US" altLang="en-US" sz="2000">
                <a:solidFill>
                  <a:srgbClr val="292929"/>
                </a:solidFill>
                <a:latin typeface="charter"/>
              </a:rPr>
              <a:t>. “y” here is termed as the objective function that the gradient descent algorithm operates upon, to descend to the lowest point</a:t>
            </a:r>
            <a:endParaRPr lang="en-US" altLang="en-US" sz="20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2">
            <a:extLst>
              <a:ext uri="{FF2B5EF4-FFF2-40B4-BE49-F238E27FC236}">
                <a16:creationId xmlns:a16="http://schemas.microsoft.com/office/drawing/2014/main" id="{CA1386FA-042D-CB80-F45C-40B0D4A6B490}"/>
              </a:ext>
            </a:extLst>
          </p:cNvPr>
          <p:cNvSpPr>
            <a:spLocks noGrp="1"/>
          </p:cNvSpPr>
          <p:nvPr>
            <p:ph idx="1"/>
          </p:nvPr>
        </p:nvSpPr>
        <p:spPr>
          <a:xfrm>
            <a:off x="2016126" y="620714"/>
            <a:ext cx="8651875" cy="6073775"/>
          </a:xfrm>
        </p:spPr>
        <p:txBody>
          <a:bodyPr/>
          <a:lstStyle/>
          <a:p>
            <a:pPr>
              <a:spcBef>
                <a:spcPts val="1200"/>
              </a:spcBef>
            </a:pPr>
            <a:r>
              <a:rPr lang="en-US" altLang="en-US"/>
              <a:t>Find the slope of the objective function </a:t>
            </a:r>
            <a:r>
              <a:rPr lang="en-US" altLang="en-US" b="1"/>
              <a:t>with respect to each parameter/feature</a:t>
            </a:r>
            <a:r>
              <a:rPr lang="en-US" altLang="en-US"/>
              <a:t>. In other words, compute the gradient of the function.</a:t>
            </a:r>
          </a:p>
          <a:p>
            <a:pPr>
              <a:spcBef>
                <a:spcPts val="1200"/>
              </a:spcBef>
            </a:pPr>
            <a:r>
              <a:rPr lang="en-US" altLang="en-US"/>
              <a:t>Pick a random initial value for the parameters. </a:t>
            </a:r>
          </a:p>
          <a:p>
            <a:pPr>
              <a:spcBef>
                <a:spcPts val="1200"/>
              </a:spcBef>
            </a:pPr>
            <a:r>
              <a:rPr lang="en-US" altLang="en-US"/>
              <a:t>Update the gradient function by plugging in the parameter values.</a:t>
            </a:r>
          </a:p>
          <a:p>
            <a:pPr>
              <a:spcBef>
                <a:spcPts val="1200"/>
              </a:spcBef>
            </a:pPr>
            <a:r>
              <a:rPr lang="en-US" altLang="en-US"/>
              <a:t>Calculate the step sizes for each feature as : </a:t>
            </a:r>
            <a:r>
              <a:rPr lang="en-US" altLang="en-US" b="1"/>
              <a:t>step size = gradient * learning rate.</a:t>
            </a:r>
          </a:p>
          <a:p>
            <a:pPr lvl="2">
              <a:spcBef>
                <a:spcPts val="1200"/>
              </a:spcBef>
            </a:pPr>
            <a:r>
              <a:rPr lang="en-US" altLang="en-US" i="1"/>
              <a:t>delta = - learning_rate * gradient</a:t>
            </a:r>
            <a:endParaRPr lang="en-US" altLang="en-US"/>
          </a:p>
          <a:p>
            <a:pPr>
              <a:spcBef>
                <a:spcPts val="1200"/>
              </a:spcBef>
            </a:pPr>
            <a:r>
              <a:rPr lang="en-US" altLang="en-US"/>
              <a:t>Calculate the new parameters as : </a:t>
            </a:r>
            <a:r>
              <a:rPr lang="en-US" altLang="en-US" b="1"/>
              <a:t>new params = old params -step size</a:t>
            </a:r>
          </a:p>
          <a:p>
            <a:pPr lvl="3">
              <a:spcBef>
                <a:spcPts val="1200"/>
              </a:spcBef>
            </a:pPr>
            <a:r>
              <a:rPr lang="en-US" altLang="en-US" i="1"/>
              <a:t>theta += delta</a:t>
            </a:r>
            <a:endParaRPr lang="en-US" altLang="en-US"/>
          </a:p>
          <a:p>
            <a:pPr>
              <a:spcBef>
                <a:spcPts val="1200"/>
              </a:spcBef>
            </a:pPr>
            <a:r>
              <a:rPr lang="en-US" altLang="en-US"/>
              <a:t>Repeat steps 3 to 5 until gradient is almost 0.</a:t>
            </a:r>
          </a:p>
          <a:p>
            <a:endParaRPr lang="en-US" altLang="en-US"/>
          </a:p>
        </p:txBody>
      </p:sp>
      <p:sp>
        <p:nvSpPr>
          <p:cNvPr id="12291" name="Slide Number Placeholder 4">
            <a:extLst>
              <a:ext uri="{FF2B5EF4-FFF2-40B4-BE49-F238E27FC236}">
                <a16:creationId xmlns:a16="http://schemas.microsoft.com/office/drawing/2014/main" id="{831D1B9C-9A9E-07BD-425D-EFB912EB220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D9622DCC-027D-4F44-AC80-8044CA72EF4D}" type="slidenum">
              <a:rPr lang="tr-TR" altLang="en-US" sz="1400">
                <a:latin typeface="Palatino Linotype" panose="02040502050505030304" pitchFamily="18" charset="0"/>
              </a:rPr>
              <a:pPr>
                <a:spcBef>
                  <a:spcPct val="0"/>
                </a:spcBef>
                <a:buClrTx/>
                <a:buSzTx/>
                <a:buFontTx/>
                <a:buNone/>
              </a:pPr>
              <a:t>98</a:t>
            </a:fld>
            <a:endParaRPr lang="tr-TR" altLang="en-US" sz="1400">
              <a:latin typeface="Palatino Linotype" panose="02040502050505030304"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a:extLst>
              <a:ext uri="{FF2B5EF4-FFF2-40B4-BE49-F238E27FC236}">
                <a16:creationId xmlns:a16="http://schemas.microsoft.com/office/drawing/2014/main" id="{81652121-AF73-87AB-D967-7B6136C34515}"/>
              </a:ext>
            </a:extLst>
          </p:cNvPr>
          <p:cNvSpPr>
            <a:spLocks noGrp="1"/>
          </p:cNvSpPr>
          <p:nvPr>
            <p:ph idx="1"/>
          </p:nvPr>
        </p:nvSpPr>
        <p:spPr>
          <a:xfrm>
            <a:off x="1774825" y="1027113"/>
            <a:ext cx="8229600" cy="4489450"/>
          </a:xfrm>
        </p:spPr>
        <p:txBody>
          <a:bodyPr>
            <a:normAutofit lnSpcReduction="10000"/>
          </a:bodyPr>
          <a:lstStyle/>
          <a:p>
            <a:r>
              <a:rPr lang="en-US" altLang="en-US"/>
              <a:t>Learning rate determines the size of the gradient descent steps  into the direction of the local minimum.</a:t>
            </a:r>
          </a:p>
          <a:p>
            <a:r>
              <a:rPr lang="en-US" altLang="en-US"/>
              <a:t>set the learning rate to an appropriate value, which is neither too low nor too high.</a:t>
            </a:r>
          </a:p>
          <a:p>
            <a:r>
              <a:rPr lang="en-US" altLang="en-US"/>
              <a:t>if the steps are too big, it may not reach the local minimum because it bounces back and forth between the convex function of gradient descent.</a:t>
            </a:r>
          </a:p>
          <a:p>
            <a:r>
              <a:rPr lang="en-US" altLang="en-US"/>
              <a:t>If we set the learning rate to a very small value, gradient descent will eventually reach the local minimum but that may take a while</a:t>
            </a:r>
          </a:p>
          <a:p>
            <a:endParaRPr lang="en-US" altLang="en-US"/>
          </a:p>
        </p:txBody>
      </p:sp>
      <p:sp>
        <p:nvSpPr>
          <p:cNvPr id="13315" name="Slide Number Placeholder 4">
            <a:extLst>
              <a:ext uri="{FF2B5EF4-FFF2-40B4-BE49-F238E27FC236}">
                <a16:creationId xmlns:a16="http://schemas.microsoft.com/office/drawing/2014/main" id="{46BCA830-BB84-0292-822C-A9F049220CC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Lucida Bright" panose="02040602050505020304" pitchFamily="18" charset="0"/>
              </a:defRPr>
            </a:lvl9pPr>
          </a:lstStyle>
          <a:p>
            <a:pPr>
              <a:spcBef>
                <a:spcPct val="0"/>
              </a:spcBef>
              <a:buClrTx/>
              <a:buSzTx/>
              <a:buFontTx/>
              <a:buNone/>
            </a:pPr>
            <a:fld id="{CACDEDA2-D7F7-4166-8CDB-45087EBFD7BF}" type="slidenum">
              <a:rPr lang="tr-TR" altLang="en-US" sz="1400">
                <a:latin typeface="Palatino Linotype" panose="02040502050505030304" pitchFamily="18" charset="0"/>
              </a:rPr>
              <a:pPr>
                <a:spcBef>
                  <a:spcPct val="0"/>
                </a:spcBef>
                <a:buClrTx/>
                <a:buSzTx/>
                <a:buFontTx/>
                <a:buNone/>
              </a:pPr>
              <a:t>99</a:t>
            </a:fld>
            <a:endParaRPr lang="tr-TR" altLang="en-US" sz="1400">
              <a:latin typeface="Palatino Linotype" panose="02040502050505030304" pitchFamily="18" charset="0"/>
            </a:endParaRPr>
          </a:p>
        </p:txBody>
      </p:sp>
      <p:sp>
        <p:nvSpPr>
          <p:cNvPr id="13316" name="Rectangle 1">
            <a:extLst>
              <a:ext uri="{FF2B5EF4-FFF2-40B4-BE49-F238E27FC236}">
                <a16:creationId xmlns:a16="http://schemas.microsoft.com/office/drawing/2014/main" id="{866D0749-04C9-79D0-2A5D-B6D353F3DBE2}"/>
              </a:ext>
            </a:extLst>
          </p:cNvPr>
          <p:cNvSpPr>
            <a:spLocks noGrp="1" noChangeArrowheads="1"/>
          </p:cNvSpPr>
          <p:nvPr>
            <p:ph type="title"/>
          </p:nvPr>
        </p:nvSpPr>
        <p:spPr>
          <a:xfrm>
            <a:off x="1958976" y="494942"/>
            <a:ext cx="6778625" cy="513481"/>
          </a:xfrm>
          <a:solidFill>
            <a:srgbClr val="FFFFFF"/>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179331" rtlCol="0" anchor="ctr">
            <a:spAutoFit/>
          </a:bodyPr>
          <a:lstStyle/>
          <a:p>
            <a:r>
              <a:rPr lang="tr-TR" altLang="en-US" sz="2400" b="1">
                <a:solidFill>
                  <a:srgbClr val="04003F"/>
                </a:solidFill>
                <a:latin typeface="Montserrat" panose="020B0604020202020204" pitchFamily="2" charset="0"/>
              </a:rPr>
              <a:t>I</a:t>
            </a:r>
            <a:r>
              <a:rPr lang="en-US" altLang="en-US" sz="2400" b="1">
                <a:solidFill>
                  <a:srgbClr val="04003F"/>
                </a:solidFill>
                <a:latin typeface="Montserrat" panose="020B0604020202020204" pitchFamily="2" charset="0"/>
              </a:rPr>
              <a:t>mportance of the Learning Rate</a:t>
            </a:r>
            <a:endParaRPr lang="tr-TR" altLang="en-US" sz="3200">
              <a:latin typeface="Palatino Linotype" panose="0204050205050503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2462</TotalTime>
  <Words>6125</Words>
  <Application>Microsoft Office PowerPoint</Application>
  <PresentationFormat>Widescreen</PresentationFormat>
  <Paragraphs>592</Paragraphs>
  <Slides>112</Slides>
  <Notes>19</Notes>
  <HiddenSlides>0</HiddenSlides>
  <MMClips>0</MMClips>
  <ScaleCrop>false</ScaleCrop>
  <HeadingPairs>
    <vt:vector size="4" baseType="variant">
      <vt:variant>
        <vt:lpstr>Theme</vt:lpstr>
      </vt:variant>
      <vt:variant>
        <vt:i4>1</vt:i4>
      </vt:variant>
      <vt:variant>
        <vt:lpstr>Slide Titles</vt:lpstr>
      </vt:variant>
      <vt:variant>
        <vt:i4>112</vt:i4>
      </vt:variant>
    </vt:vector>
  </HeadingPairs>
  <TitlesOfParts>
    <vt:vector size="113" baseType="lpstr">
      <vt:lpstr>Office Theme</vt:lpstr>
      <vt:lpstr>Machine learning –Loss Function</vt:lpstr>
      <vt:lpstr>Loss Function</vt:lpstr>
      <vt:lpstr>PowerPoint Presentation</vt:lpstr>
      <vt:lpstr>PowerPoint Presentation</vt:lpstr>
      <vt:lpstr>PowerPoint Presentation</vt:lpstr>
      <vt:lpstr>Loss Function</vt:lpstr>
      <vt:lpstr>Loss Function - Absolute value, L1-norm</vt:lpstr>
      <vt:lpstr>Loss Function - Square error, Euclidean loss, L2-norm</vt:lpstr>
      <vt:lpstr>Regularization</vt:lpstr>
      <vt:lpstr>Regularization - L2 regularization </vt:lpstr>
      <vt:lpstr>Regularization - L2 regularization </vt:lpstr>
      <vt:lpstr>Regularization – L1 regularization </vt:lpstr>
      <vt:lpstr>Regularization – Dropout</vt:lpstr>
      <vt:lpstr>Regularization – Dropout</vt:lpstr>
      <vt:lpstr>PowerPoint Presentation</vt:lpstr>
      <vt:lpstr>Machine Learning</vt:lpstr>
      <vt:lpstr>Deep Learning</vt:lpstr>
      <vt:lpstr>Traditional ML Vs DL</vt:lpstr>
      <vt:lpstr>Artificial neuron vs Biological neuron</vt:lpstr>
      <vt:lpstr>Artificial neuron vs Biological neuron</vt:lpstr>
      <vt:lpstr>PowerPoint Presentation</vt:lpstr>
      <vt:lpstr>PowerPoint Presentation</vt:lpstr>
      <vt:lpstr>PowerPoint Presentation</vt:lpstr>
      <vt:lpstr>PowerPoint Presentation</vt:lpstr>
      <vt:lpstr>PowerPoint Presentation</vt:lpstr>
      <vt:lpstr>Neurons</vt:lpstr>
      <vt:lpstr>Artificial Neurons</vt:lpstr>
      <vt:lpstr> Inside an artificial neuron </vt:lpstr>
      <vt:lpstr>PowerPoint Presentation</vt:lpstr>
      <vt:lpstr>PowerPoint Presentation</vt:lpstr>
      <vt:lpstr>PowerPoint Presentation</vt:lpstr>
      <vt:lpstr>Commonly used Terminologies in  Neural networks</vt:lpstr>
      <vt:lpstr>McCulloch Neurons</vt:lpstr>
      <vt:lpstr>McCulloch Neurons with Boolean functions</vt:lpstr>
      <vt:lpstr>Limitations Of M-P Neuron</vt:lpstr>
      <vt:lpstr>The Perceptron</vt:lpstr>
      <vt:lpstr> The perceptron </vt:lpstr>
      <vt:lpstr>Threshold Logic Unit (TLU)</vt:lpstr>
      <vt:lpstr>Linear Unit </vt:lpstr>
      <vt:lpstr>Training ANNs</vt:lpstr>
      <vt:lpstr>Perceptron Learning Rule</vt:lpstr>
      <vt:lpstr>Perceptron Training Algorithm</vt:lpstr>
      <vt:lpstr>Perceptron Learning Rule</vt:lpstr>
      <vt:lpstr>Perceptron Learning Rule</vt:lpstr>
      <vt:lpstr>Perceptron Learning Rule</vt:lpstr>
      <vt:lpstr>Perceptron Learning Rule</vt:lpstr>
      <vt:lpstr>Perceptron Learning Rule</vt:lpstr>
      <vt:lpstr>Perceptron Learning Rule</vt:lpstr>
      <vt:lpstr>Perceptron Learning Rule</vt:lpstr>
      <vt:lpstr>Perceptron Learning Rule</vt:lpstr>
      <vt:lpstr>Perceptron Learning Rule</vt:lpstr>
      <vt:lpstr>Perceptron Learning Rule</vt:lpstr>
      <vt:lpstr>Perceptron Learning Rule</vt:lpstr>
      <vt:lpstr>Perceptron Learning Rule</vt:lpstr>
      <vt:lpstr>Perceptron Convergence Theorem</vt:lpstr>
      <vt:lpstr>PowerPoint Presentation</vt:lpstr>
      <vt:lpstr>PowerPoint Presentation</vt:lpstr>
      <vt:lpstr>PowerPoint Presentation</vt:lpstr>
      <vt:lpstr>Regularization Techniques</vt:lpstr>
      <vt:lpstr>Ridge Regularization </vt:lpstr>
      <vt:lpstr>L1 vs L2 Regularization Methods</vt:lpstr>
      <vt:lpstr>Ridge Regularization </vt:lpstr>
      <vt:lpstr>Steep slope</vt:lpstr>
      <vt:lpstr>PowerPoint Presentation</vt:lpstr>
      <vt:lpstr>PowerPoint Presentation</vt:lpstr>
      <vt:lpstr>Lasso Regression</vt:lpstr>
      <vt:lpstr>Dropout </vt:lpstr>
      <vt:lpstr>PowerPoint Presentation</vt:lpstr>
      <vt:lpstr>PowerPoint Presentation</vt:lpstr>
      <vt:lpstr>Early stopping </vt:lpstr>
      <vt:lpstr>PowerPoint Presentation</vt:lpstr>
      <vt:lpstr>Why Training a Neural Network Is Hard </vt:lpstr>
      <vt:lpstr>Session Outcome</vt:lpstr>
      <vt:lpstr>Learning as Optimization </vt:lpstr>
      <vt:lpstr>Optimization problems</vt:lpstr>
      <vt:lpstr>Optimization problems</vt:lpstr>
      <vt:lpstr>Local Minima </vt:lpstr>
      <vt:lpstr>Flat Regions (Saddle Points) </vt:lpstr>
      <vt:lpstr>High-Dimensional </vt:lpstr>
      <vt:lpstr>Reasons for Difficulty in Deep Learning</vt:lpstr>
      <vt:lpstr>Greedy layer wise training  vanishing gradient problem </vt:lpstr>
      <vt:lpstr>PowerPoint Presentation</vt:lpstr>
      <vt:lpstr>PowerPoint Presentation</vt:lpstr>
      <vt:lpstr>PowerPoint Presentation</vt:lpstr>
      <vt:lpstr>PowerPoint Presentation</vt:lpstr>
      <vt:lpstr>Pre-training and fine tuning</vt:lpstr>
      <vt:lpstr>PowerPoint Presentation</vt:lpstr>
      <vt:lpstr>PowerPoint Presentation</vt:lpstr>
      <vt:lpstr>Greedy Algorithm</vt:lpstr>
      <vt:lpstr>Single-layer representation learning</vt:lpstr>
      <vt:lpstr>Training a 4-layer network</vt:lpstr>
      <vt:lpstr>Greedy pretraining terminology</vt:lpstr>
      <vt:lpstr>Unsupervised pretraining combines  two ideas</vt:lpstr>
      <vt:lpstr>Optimization methods for Neural Networks-Adagrad, Adam </vt:lpstr>
      <vt:lpstr>PowerPoint Presentation</vt:lpstr>
      <vt:lpstr>PowerPoint Presentation</vt:lpstr>
      <vt:lpstr>PowerPoint Presentation</vt:lpstr>
      <vt:lpstr>PowerPoint Presentation</vt:lpstr>
      <vt:lpstr>Importance of the Learning Rate</vt:lpstr>
      <vt:lpstr>PowerPoint Presentation</vt:lpstr>
      <vt:lpstr>Downsides of the gradient descent algorithm</vt:lpstr>
      <vt:lpstr>Stochastic Gradient Descent (SGD) </vt:lpstr>
      <vt:lpstr>Momentum </vt:lpstr>
      <vt:lpstr>PowerPoint Presentation</vt:lpstr>
      <vt:lpstr>Adaptive Gradient Descent(AdaGrad)</vt:lpstr>
      <vt:lpstr>PowerPoint Presentation</vt:lpstr>
      <vt:lpstr>PowerPoint Presentation</vt:lpstr>
      <vt:lpstr>Root Mean Square Propagation</vt:lpstr>
      <vt:lpstr>Adaptive Moment estimation.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18CSE390T  Computer Vision</dc:title>
  <dc:creator>Henry LourduDoss</dc:creator>
  <cp:lastModifiedBy>monisha.kannan03@gmail.com</cp:lastModifiedBy>
  <cp:revision>121</cp:revision>
  <dcterms:created xsi:type="dcterms:W3CDTF">2022-08-11T05:36:37Z</dcterms:created>
  <dcterms:modified xsi:type="dcterms:W3CDTF">2023-09-13T02:42:59Z</dcterms:modified>
</cp:coreProperties>
</file>